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2"/>
  </p:notes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Montserrat" panose="020B0604020202020204" charset="0"/>
      <p:regular r:id="rId47"/>
      <p:bold r:id="rId48"/>
      <p:italic r:id="rId49"/>
      <p:boldItalic r:id="rId50"/>
    </p:embeddedFont>
    <p:embeddedFont>
      <p:font typeface="Montserrat Light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fc25fbfc5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fc25fbfc5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30bb4f9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30bb4f9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30bb4f9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30bb4f9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30bb4f95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30bb4f95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30bb4f95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30bb4f95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30bb4f95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30bb4f95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30bb4f95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b30bb4f95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30bb4f95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30bb4f95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30bb4f95a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30bb4f95a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b30bb4f95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b30bb4f95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11/relationships/webextension" Target="../webextensions/webextension1.xml"/><Relationship Id="rId7" Type="http://schemas.microsoft.com/office/2011/relationships/webextension" Target="../webextensions/webextension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11/relationships/webextension" Target="../webextensions/webextension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-useast-b.online.tableau.com/#/site/johnenright/views/Figures/WorldHappinessReportDashboard/johnenrightj@gmail.com/Dashboard?:iid=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rod-useast-b.online.tableau.com/#/site/johnenright/views/Figures/WorldHappinessReportDashboard/johnenrightj@gmail.com/Dashboard?:iid=3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eb Viewer">
                <a:extLst>
                  <a:ext uri="{FF2B5EF4-FFF2-40B4-BE49-F238E27FC236}">
                    <a16:creationId xmlns:a16="http://schemas.microsoft.com/office/drawing/2014/main" id="{B1E014C9-CB99-4ADC-B316-3E54900C759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Web Viewer">
                <a:extLst>
                  <a:ext uri="{FF2B5EF4-FFF2-40B4-BE49-F238E27FC236}">
                    <a16:creationId xmlns:a16="http://schemas.microsoft.com/office/drawing/2014/main" id="{B1E014C9-CB99-4ADC-B316-3E54900C75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Web Viewer">
                <a:extLst>
                  <a:ext uri="{FF2B5EF4-FFF2-40B4-BE49-F238E27FC236}">
                    <a16:creationId xmlns:a16="http://schemas.microsoft.com/office/drawing/2014/main" id="{AB78C78A-0360-4268-A079-1105B4D28F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 title="Web Viewer">
                <a:extLst>
                  <a:ext uri="{FF2B5EF4-FFF2-40B4-BE49-F238E27FC236}">
                    <a16:creationId xmlns:a16="http://schemas.microsoft.com/office/drawing/2014/main" id="{AB78C78A-0360-4268-A079-1105B4D28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BC33FA44-6FCF-47D9-BC30-097393AA3B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BC33FA44-6FCF-47D9-BC30-097393AA3B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l="36419" r="9944"/>
          <a:stretch/>
        </p:blipFill>
        <p:spPr>
          <a:xfrm>
            <a:off x="5014121" y="-50"/>
            <a:ext cx="4129863" cy="5143500"/>
          </a:xfrm>
          <a:custGeom>
            <a:avLst/>
            <a:gdLst/>
            <a:ahLst/>
            <a:cxnLst/>
            <a:rect l="l" t="t" r="r" b="b"/>
            <a:pathLst>
              <a:path w="21587" h="21600" extrusionOk="0">
                <a:moveTo>
                  <a:pt x="14232" y="0"/>
                </a:moveTo>
                <a:cubicBezTo>
                  <a:pt x="5486" y="4780"/>
                  <a:pt x="-13" y="13089"/>
                  <a:pt x="0" y="21600"/>
                </a:cubicBezTo>
                <a:lnTo>
                  <a:pt x="21587" y="21600"/>
                </a:lnTo>
                <a:lnTo>
                  <a:pt x="21587" y="0"/>
                </a:lnTo>
                <a:lnTo>
                  <a:pt x="14232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3659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 picture is worth a thousand words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855300" y="1887350"/>
            <a:ext cx="3278700" cy="173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 idx="4294967295"/>
          </p:nvPr>
        </p:nvSpPr>
        <p:spPr>
          <a:xfrm>
            <a:off x="657225" y="2121300"/>
            <a:ext cx="3098100" cy="90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lt1"/>
                </a:solidFill>
              </a:rPr>
              <a:t>Want big impact?</a:t>
            </a:r>
            <a:endParaRPr sz="24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855292" y="1291103"/>
            <a:ext cx="5790815" cy="3439251"/>
            <a:chOff x="2299142" y="1179528"/>
            <a:chExt cx="5790815" cy="3439251"/>
          </a:xfrm>
        </p:grpSpPr>
        <p:sp>
          <p:nvSpPr>
            <p:cNvPr id="182" name="Google Shape;182;p23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 rot="-6599386">
              <a:off x="2361171" y="3604583"/>
              <a:ext cx="440541" cy="44054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 rot="-6598620">
              <a:off x="6171716" y="1416188"/>
              <a:ext cx="1681581" cy="168158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rot="-6597701">
              <a:off x="3156925" y="1667343"/>
              <a:ext cx="274172" cy="2741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3003344" y="1927341"/>
            <a:ext cx="2440200" cy="2440200"/>
            <a:chOff x="4447194" y="1815766"/>
            <a:chExt cx="2440200" cy="2440200"/>
          </a:xfrm>
        </p:grpSpPr>
        <p:sp>
          <p:nvSpPr>
            <p:cNvPr id="189" name="Google Shape;189;p2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congue tempus</a:t>
              </a:r>
              <a:endPara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2123087" y="1485628"/>
            <a:ext cx="1423800" cy="1423800"/>
            <a:chOff x="3490737" y="1374053"/>
            <a:chExt cx="1423800" cy="1423800"/>
          </a:xfrm>
        </p:grpSpPr>
        <p:sp>
          <p:nvSpPr>
            <p:cNvPr id="192" name="Google Shape;192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tempus</a:t>
              </a:r>
              <a:endParaRPr sz="11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1781903" y="3049864"/>
            <a:ext cx="1498800" cy="1498800"/>
            <a:chOff x="644203" y="3718814"/>
            <a:chExt cx="1498800" cy="1498800"/>
          </a:xfrm>
        </p:grpSpPr>
        <p:sp>
          <p:nvSpPr>
            <p:cNvPr id="195" name="Google Shape;195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6" name="Google Shape;196;p23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congue tempus</a:t>
              </a:r>
              <a:endParaRPr sz="11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2" name="Google Shape;202;p24"/>
          <p:cNvGraphicFramePr/>
          <p:nvPr/>
        </p:nvGraphicFramePr>
        <p:xfrm>
          <a:off x="8553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{668617F7-BD45-45D3-9494-08AB8ACE10ED}</a:tableStyleId>
              </a:tblPr>
              <a:tblGrid>
                <a:gridCol w="137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</a:t>
                      </a:r>
                      <a:endParaRPr sz="110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</a:t>
                      </a:r>
                      <a:endParaRPr sz="110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</a:t>
                      </a:r>
                      <a:endParaRPr sz="110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5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5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5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5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5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5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5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5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5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 idx="4294967295"/>
          </p:nvPr>
        </p:nvSpPr>
        <p:spPr>
          <a:xfrm>
            <a:off x="855300" y="3938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1968819" y="1720237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our office</a:t>
            </a:r>
            <a:endParaRPr sz="1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1168700" y="2087050"/>
            <a:ext cx="125700" cy="1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5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2853925" y="3746750"/>
            <a:ext cx="125700" cy="1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5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3891975" y="1838350"/>
            <a:ext cx="125700" cy="1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5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4674525" y="3949350"/>
            <a:ext cx="125700" cy="1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5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6717425" y="2381575"/>
            <a:ext cx="125700" cy="1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5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7380775" y="4007175"/>
            <a:ext cx="125700" cy="1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5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ctrTitle" idx="4294967295"/>
          </p:nvPr>
        </p:nvSpPr>
        <p:spPr>
          <a:xfrm>
            <a:off x="855300" y="1583350"/>
            <a:ext cx="760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89,526,124</a:t>
            </a:r>
            <a:endParaRPr sz="9600">
              <a:solidFill>
                <a:schemeClr val="accent2"/>
              </a:solidFill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4294967295"/>
          </p:nvPr>
        </p:nvSpPr>
        <p:spPr>
          <a:xfrm>
            <a:off x="855300" y="2840054"/>
            <a:ext cx="760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855300" y="571800"/>
            <a:ext cx="76029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4294967295"/>
          </p:nvPr>
        </p:nvSpPr>
        <p:spPr>
          <a:xfrm>
            <a:off x="855300" y="1411308"/>
            <a:ext cx="76029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32" name="Google Shape;232;p27"/>
          <p:cNvSpPr txBox="1">
            <a:spLocks noGrp="1"/>
          </p:cNvSpPr>
          <p:nvPr>
            <p:ph type="ctrTitle" idx="4294967295"/>
          </p:nvPr>
        </p:nvSpPr>
        <p:spPr>
          <a:xfrm>
            <a:off x="855300" y="3200693"/>
            <a:ext cx="76029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</a:rPr>
              <a:t>100%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294967295"/>
          </p:nvPr>
        </p:nvSpPr>
        <p:spPr>
          <a:xfrm>
            <a:off x="855300" y="4040201"/>
            <a:ext cx="76029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34" name="Google Shape;23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1886247"/>
            <a:ext cx="76029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</a:rPr>
              <a:t>185,244 users</a:t>
            </a:r>
            <a:endParaRPr sz="4800">
              <a:solidFill>
                <a:schemeClr val="accent3"/>
              </a:solidFill>
            </a:endParaRPr>
          </a:p>
        </p:txBody>
      </p:sp>
      <p:sp>
        <p:nvSpPr>
          <p:cNvPr id="235" name="Google Shape;23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725755"/>
            <a:ext cx="76029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36" name="Google Shape;236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244" name="Google Shape;244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congue tempus</a:t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245" name="Google Shape;245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46" name="Google Shape;246;p28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247" name="Google Shape;247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congue tempus</a:t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248" name="Google Shape;248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49" name="Google Shape;249;p28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250" name="Google Shape;250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congue tempus</a:t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251" name="Google Shape;251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52" name="Google Shape;252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253" name="Google Shape;253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256" name="Google Shape;256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57" name="Google Shape;257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60" name="Google Shape;260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63" name="Google Shape;263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" name="Google Shape;265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 </a:t>
              </a:r>
              <a:endPara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6" name="Google Shape;266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 </a:t>
              </a:r>
              <a:endPara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7" name="Google Shape;267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 </a:t>
              </a:r>
              <a:endPara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2315700" cy="134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4" name="Google Shape;274;p29"/>
          <p:cNvSpPr txBox="1">
            <a:spLocks noGrp="1"/>
          </p:cNvSpPr>
          <p:nvPr>
            <p:ph type="body" idx="2"/>
          </p:nvPr>
        </p:nvSpPr>
        <p:spPr>
          <a:xfrm>
            <a:off x="3414212" y="1430150"/>
            <a:ext cx="2315700" cy="134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5" name="Google Shape;275;p29"/>
          <p:cNvSpPr txBox="1">
            <a:spLocks noGrp="1"/>
          </p:cNvSpPr>
          <p:nvPr>
            <p:ph type="body" idx="3"/>
          </p:nvPr>
        </p:nvSpPr>
        <p:spPr>
          <a:xfrm>
            <a:off x="5973124" y="1430150"/>
            <a:ext cx="2315700" cy="134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276" name="Google Shape;276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body" idx="1"/>
          </p:nvPr>
        </p:nvSpPr>
        <p:spPr>
          <a:xfrm>
            <a:off x="855300" y="2954150"/>
            <a:ext cx="2315700" cy="134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8" name="Google Shape;278;p29"/>
          <p:cNvSpPr txBox="1">
            <a:spLocks noGrp="1"/>
          </p:cNvSpPr>
          <p:nvPr>
            <p:ph type="body" idx="2"/>
          </p:nvPr>
        </p:nvSpPr>
        <p:spPr>
          <a:xfrm>
            <a:off x="3414212" y="2954150"/>
            <a:ext cx="2315700" cy="134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3"/>
          </p:nvPr>
        </p:nvSpPr>
        <p:spPr>
          <a:xfrm>
            <a:off x="5973124" y="2954150"/>
            <a:ext cx="2315700" cy="134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407B89-776A-446A-926B-98BD4B44B7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" name="slide2" descr="World Happiness Report Dashboard">
            <a:extLst>
              <a:ext uri="{FF2B5EF4-FFF2-40B4-BE49-F238E27FC236}">
                <a16:creationId xmlns:a16="http://schemas.microsoft.com/office/drawing/2014/main" id="{1C9EAE68-ABD8-41F5-A9EA-C7BCAF5A3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9" y="309035"/>
            <a:ext cx="5551020" cy="4440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2C761E-D2F5-451F-9E7D-3CFFA51FD3AA}"/>
              </a:ext>
            </a:extLst>
          </p:cNvPr>
          <p:cNvSpPr txBox="1"/>
          <p:nvPr/>
        </p:nvSpPr>
        <p:spPr>
          <a:xfrm>
            <a:off x="6735170" y="982639"/>
            <a:ext cx="1745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https://prod-useast-b.online.tableau.com/#/site/johnenright/views/Figures/WorldHappinessReportDashboard/johnenrightj@gmail.com/Dashboard?:iid=5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81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86" name="Google Shape;286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" y="604550"/>
            <a:ext cx="6263850" cy="35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993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Mobile project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94" name="Google Shape;294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95" name="Google Shape;29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05" name="Google Shape;305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06" name="Google Shape;306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2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993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/>
          <p:nvPr/>
        </p:nvSpPr>
        <p:spPr>
          <a:xfrm>
            <a:off x="44497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17" name="Google Shape;317;p33"/>
          <p:cNvGrpSpPr/>
          <p:nvPr/>
        </p:nvGrpSpPr>
        <p:grpSpPr>
          <a:xfrm>
            <a:off x="3944874" y="1241129"/>
            <a:ext cx="4542205" cy="2661224"/>
            <a:chOff x="1177450" y="241631"/>
            <a:chExt cx="6173152" cy="3616776"/>
          </a:xfrm>
        </p:grpSpPr>
        <p:sp>
          <p:nvSpPr>
            <p:cNvPr id="318" name="Google Shape;318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33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993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4"/>
          <p:cNvPicPr preferRelativeResize="0"/>
          <p:nvPr/>
        </p:nvPicPr>
        <p:blipFill rotWithShape="1">
          <a:blip r:embed="rId3">
            <a:alphaModFix/>
          </a:blip>
          <a:srcRect t="14410" r="13532" b="27949"/>
          <a:stretch/>
        </p:blipFill>
        <p:spPr>
          <a:xfrm>
            <a:off x="6346800" y="2187300"/>
            <a:ext cx="5921400" cy="5921100"/>
          </a:xfrm>
          <a:prstGeom prst="pie">
            <a:avLst>
              <a:gd name="adj1" fmla="val 10795177"/>
              <a:gd name="adj2" fmla="val 16209058"/>
            </a:avLst>
          </a:prstGeom>
          <a:noFill/>
          <a:ln>
            <a:noFill/>
          </a:ln>
        </p:spPr>
      </p:pic>
      <p:sp>
        <p:nvSpPr>
          <p:cNvPr id="328" name="Google Shape;328;p34"/>
          <p:cNvSpPr txBox="1">
            <a:spLocks noGrp="1"/>
          </p:cNvSpPr>
          <p:nvPr>
            <p:ph type="ctrTitle" idx="4294967295"/>
          </p:nvPr>
        </p:nvSpPr>
        <p:spPr>
          <a:xfrm>
            <a:off x="685800" y="914388"/>
            <a:ext cx="6593700" cy="13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329" name="Google Shape;329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268608"/>
            <a:ext cx="6593700" cy="196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2"/>
                </a:solidFill>
              </a:rPr>
              <a:t>Any questions?</a:t>
            </a:r>
            <a:endParaRPr sz="36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330" name="Google Shape;330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6" name="Google Shape;336;p3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37" name="Google Shape;33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>
            <a:off x="855300" y="1430149"/>
            <a:ext cx="7433400" cy="18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Montserrat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Montserrat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https://www.fontsquirrel.com/fonts/montserrat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800"/>
          </a:p>
        </p:txBody>
      </p:sp>
      <p:sp>
        <p:nvSpPr>
          <p:cNvPr id="344" name="Google Shape;344;p36"/>
          <p:cNvSpPr txBox="1"/>
          <p:nvPr/>
        </p:nvSpPr>
        <p:spPr>
          <a:xfrm>
            <a:off x="855300" y="4104575"/>
            <a:ext cx="7433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57" name="Google Shape;357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DEC</a:t>
            </a:r>
            <a:endParaRPr sz="1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NOV</a:t>
            </a:r>
            <a:endParaRPr sz="1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OCT</a:t>
            </a:r>
            <a:endParaRPr sz="1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SEP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AUG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JUL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FEB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1" name="Google Shape;371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2" name="Google Shape;372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3" name="Google Shape;373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4" name="Google Shape;374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6" name="Google Shape;376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7" name="Google Shape;377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8" name="Google Shape;378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4" name="Google Shape;384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8" name="Google Shape;388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0" name="Google Shape;390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1" name="Google Shape;391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2" name="Google Shape;392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3" name="Google Shape;393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4" name="Google Shape;394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0" name="Google Shape;400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04" name="Google Shape;404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6" name="Google Shape;406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7" name="Google Shape;407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0" name="Google Shape;410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2" name="Google Shape;412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13" name="Google Shape;413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6" name="Google Shape;416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19" name="Google Shape;419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21" name="Google Shape;421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2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855300" y="3677325"/>
            <a:ext cx="7433400" cy="67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32" name="Google Shape;432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433" name="Google Shape;433;p40"/>
          <p:cNvGraphicFramePr/>
          <p:nvPr/>
        </p:nvGraphicFramePr>
        <p:xfrm>
          <a:off x="3925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{668617F7-BD45-45D3-9494-08AB8ACE10ED}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39" name="Google Shape;439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STRENGTHS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WEAKNESSES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OPPORTUNITIES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3842100" y="2242577"/>
            <a:ext cx="359450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S</a:t>
            </a:r>
          </a:p>
        </p:txBody>
      </p:sp>
      <p:sp>
        <p:nvSpPr>
          <p:cNvPr id="449" name="Google Shape;449;p41"/>
          <p:cNvSpPr/>
          <p:nvPr/>
        </p:nvSpPr>
        <p:spPr>
          <a:xfrm>
            <a:off x="4857720" y="2250297"/>
            <a:ext cx="691108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W</a:t>
            </a:r>
          </a:p>
        </p:txBody>
      </p:sp>
      <p:sp>
        <p:nvSpPr>
          <p:cNvPr id="450" name="Google Shape;450;p41"/>
          <p:cNvSpPr/>
          <p:nvPr/>
        </p:nvSpPr>
        <p:spPr>
          <a:xfrm>
            <a:off x="3807513" y="3348952"/>
            <a:ext cx="473091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O</a:t>
            </a:r>
          </a:p>
        </p:txBody>
      </p:sp>
      <p:sp>
        <p:nvSpPr>
          <p:cNvPr id="451" name="Google Shape;451;p41"/>
          <p:cNvSpPr/>
          <p:nvPr/>
        </p:nvSpPr>
        <p:spPr>
          <a:xfrm>
            <a:off x="4971979" y="3356672"/>
            <a:ext cx="376744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57" name="Google Shape;457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58" name="Google Shape;458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Activities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Resources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Relationships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Channels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Partners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Structure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Revenue Streams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8" name="Google Shape;468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1" name="Google Shape;471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72" name="Google Shape;472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4" name="Google Shape;474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5" name="Google Shape;475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76" name="Google Shape;476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9" name="Google Shape;479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80" name="Google Shape;480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5" name="Google Shape;485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86" name="Google Shape;486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97" name="Google Shape;497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498" name="Google Shape;498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499" name="Google Shape;499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506" name="Google Shape;506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7" name="Google Shape;507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8" name="Google Shape;508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9" name="Google Shape;509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1" name="Google Shape;511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2" name="Google Shape;512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3" name="Google Shape;513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4" name="Google Shape;514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5" name="Google Shape;515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Google Shape;516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7" name="Google Shape;517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23" name="Google Shape;523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524" name="Google Shape;524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5" name="Google Shape;525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Imani Jackson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6" name="Google Shape;52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7" name="Google Shape;527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Marcos Galán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8" name="Google Shape;528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9" name="Google Shape;529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Ixchel Valdía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0" name="Google Shape;530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1" name="Google Shape;531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Nils Årud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37" name="Google Shape;537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39" name="Google Shape;539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5" name="Google Shape;585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586" name="Google Shape;586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87" name="Google Shape;587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09" name="Google Shape;609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10" name="Google Shape;610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11" name="Google Shape;611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 VALUE 1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 VALUE 1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 VALUE 2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 VALUE 2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company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628" name="Google Shape;628;p46"/>
          <p:cNvGraphicFramePr/>
          <p:nvPr/>
        </p:nvGraphicFramePr>
        <p:xfrm>
          <a:off x="8553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{389E5840-C12E-4C8B-9978-033B50F8BF31}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7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34" name="Google Shape;634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35" name="Google Shape;635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1" name="Google Shape;641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42" name="Google Shape;642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4" name="Google Shape;644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45" name="Google Shape;645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47" name="Google Shape;647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8" name="Google Shape;648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49" name="Google Shape;649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50" name="Google Shape;650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3" name="Google Shape;653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654" name="Google Shape;654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8" name="Google Shape;658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9" name="Google Shape;659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60" name="Google Shape;660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0" name="Google Shape;680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81" name="Google Shape;681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3" name="Google Shape;683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84" name="Google Shape;684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7" name="Google Shape;687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88" name="Google Shape;688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1" name="Google Shape;691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92" name="Google Shape;692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96" name="Google Shape;696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97" name="Google Shape;697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98" name="Google Shape;698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99" name="Google Shape;699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00" name="Google Shape;700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01" name="Google Shape;701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3" name="Google Shape;703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04" name="Google Shape;704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07" name="Google Shape;707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9" name="Google Shape;709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10" name="Google Shape;710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2" name="Google Shape;712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13" name="Google Shape;713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7" name="Google Shape;717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18" name="Google Shape;718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0" name="Google Shape;720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21" name="Google Shape;721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4" name="Google Shape;724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25" name="Google Shape;725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26" name="Google Shape;726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8" name="Google Shape;728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29" name="Google Shape;729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4" name="Google Shape;734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35" name="Google Shape;735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7" name="Google Shape;737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38" name="Google Shape;738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44" name="Google Shape;744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9" name="Google Shape;749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50" name="Google Shape;750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4" name="Google Shape;754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5" name="Google Shape;755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6" name="Google Shape;756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57" name="Google Shape;757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58" name="Google Shape;758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0" name="Google Shape;760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61" name="Google Shape;761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3" name="Google Shape;763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64" name="Google Shape;764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66" name="Google Shape;766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67" name="Google Shape;767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68" name="Google Shape;768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0" name="Google Shape;770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71" name="Google Shape;771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6" name="Google Shape;776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77" name="Google Shape;777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79" name="Google Shape;779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80" name="Google Shape;780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81" name="Google Shape;781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82" name="Google Shape;782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4" name="Google Shape;784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85" name="Google Shape;785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87" name="Google Shape;787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88" name="Google Shape;788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89" name="Google Shape;789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92" name="Google Shape;792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95" name="Google Shape;795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96" name="Google Shape;796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97" name="Google Shape;797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98" name="Google Shape;798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0" name="Google Shape;800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01" name="Google Shape;801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5" name="Google Shape;805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06" name="Google Shape;806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9" name="Google Shape;809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10" name="Google Shape;810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2" name="Google Shape;812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13" name="Google Shape;813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6" name="Google Shape;816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17" name="Google Shape;817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2" name="Google Shape;822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23" name="Google Shape;823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5" name="Google Shape;825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26" name="Google Shape;826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1" name="Google Shape;831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32" name="Google Shape;832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33" name="Google Shape;833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5" name="Google Shape;835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36" name="Google Shape;836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40" name="Google Shape;840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41" name="Google Shape;841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42" name="Google Shape;842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5" name="Google Shape;845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46" name="Google Shape;846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49" name="Google Shape;849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50" name="Google Shape;850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51" name="Google Shape;851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52" name="Google Shape;852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853" name="Google Shape;853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56" name="Google Shape;856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57" name="Google Shape;857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58" name="Google Shape;858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1" name="Google Shape;861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2" name="Google Shape;862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63" name="Google Shape;863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69" name="Google Shape;869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2" name="Google Shape;872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73" name="Google Shape;873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6" name="Google Shape;876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77" name="Google Shape;877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2" name="Google Shape;882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83" name="Google Shape;883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8" name="Google Shape;888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89" name="Google Shape;889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1" name="Google Shape;891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92" name="Google Shape;892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98" name="Google Shape;898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99" name="Google Shape;899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00" name="Google Shape;900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906" name="Google Shape;90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08" name="Google Shape;908;p4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9" name="Google Shape;909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910" name="Google Shape;910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914" name="Google Shape;914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918" name="Google Shape;918;p47"/>
          <p:cNvSpPr txBox="1">
            <a:spLocks noGrp="1"/>
          </p:cNvSpPr>
          <p:nvPr>
            <p:ph type="body" idx="1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24" name="Google Shape;92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31" name="Google Shape;93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36" name="Google Shape;93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40" name="Google Shape;94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46" name="Google Shape;94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50" name="Google Shape;95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55" name="Google Shape;95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61" name="Google Shape;96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68" name="Google Shape;96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71" name="Google Shape;97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75" name="Google Shape;97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82" name="Google Shape;98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88" name="Google Shape;98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92" name="Google Shape;99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93" name="Google Shape;99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3" name="Google Shape;100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10" name="Google Shape;101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15" name="Google Shape;101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21" name="Google Shape;102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28" name="Google Shape;102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33" name="Google Shape;103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38" name="Google Shape;103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3" name="Google Shape;104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44" name="Google Shape;104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4" name="Google Shape;105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55" name="Google Shape;105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8" name="Google Shape;105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59" name="Google Shape;105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9" name="Google Shape;106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70" name="Google Shape;107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4" name="Google Shape;107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75" name="Google Shape;107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5" name="Google Shape;108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86" name="Google Shape;108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94" name="Google Shape;109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99" name="Google Shape;109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04" name="Google Shape;110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10" name="Google Shape;111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17" name="Google Shape;111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21" name="Google Shape;112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27" name="Google Shape;112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34" name="Google Shape;113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38" name="Google Shape;113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43" name="Google Shape;114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50" name="Google Shape;115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58" name="Google Shape;115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63" name="Google Shape;116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67" name="Google Shape;116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71" name="Google Shape;117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76" name="Google Shape;117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81" name="Google Shape;118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87" name="Google Shape;118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94" name="Google Shape;119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02" name="Google Shape;120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15" name="Google Shape;121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20" name="Google Shape;122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24" name="Google Shape;122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31" name="Google Shape;123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40" name="Google Shape;124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53" name="Google Shape;125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66" name="Google Shape;126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79" name="Google Shape;127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86" name="Google Shape;128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02" name="Google Shape;1302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07" name="Google Shape;1307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08" name="Google Shape;1308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1" name="Google Shape;1311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12" name="Google Shape;1312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5" name="Google Shape;1315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16" name="Google Shape;1316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9" name="Google Shape;1319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20" name="Google Shape;1320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3" name="Google Shape;1323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24" name="Google Shape;1324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33" name="Google Shape;1333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7" name="Google Shape;1357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58" name="Google Shape;1358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59" name="Google Shape;135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1" name="Google Shape;1361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62" name="Google Shape;136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4" name="Google Shape;1364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65" name="Google Shape;136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67" name="Google Shape;1367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68" name="Google Shape;1368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4" name="Google Shape;1374;p4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375" name="Google Shape;1375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376" name="Google Shape;1376;p49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t="14410" r="13532" b="27949"/>
          <a:stretch/>
        </p:blipFill>
        <p:spPr>
          <a:xfrm>
            <a:off x="6346800" y="2187300"/>
            <a:ext cx="5921400" cy="5921100"/>
          </a:xfrm>
          <a:prstGeom prst="pie">
            <a:avLst>
              <a:gd name="adj1" fmla="val 10795177"/>
              <a:gd name="adj2" fmla="val 16209058"/>
            </a:avLst>
          </a:prstGeom>
          <a:noFill/>
          <a:ln>
            <a:noFill/>
          </a:ln>
        </p:spPr>
      </p:pic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85800" y="914388"/>
            <a:ext cx="6593700" cy="13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268608"/>
            <a:ext cx="6593700" cy="196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2"/>
                </a:solidFill>
              </a:rPr>
              <a:t>I am Jayden Smith</a:t>
            </a:r>
            <a:endParaRPr sz="360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linkClick r:id="rId4"/>
              </a:rPr>
              <a:t>https://prod-useast-b.online.tableau.com/#/site/johnenright/views/Figures/WorldHappinessReportDashboard/johnenrightj@gmail.com/Dashboard?:iid=3</a:t>
            </a:r>
            <a:r>
              <a:rPr lang="en-US" dirty="0"/>
              <a:t> </a:t>
            </a:r>
            <a:endParaRPr sz="3600" b="1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1" name="Google Shape;1381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2" name="Google Shape;1382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83" name="Google Shape;1383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84" name="Google Shape;1384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85" name="Google Shape;1385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86" name="Google Shape;1386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87" name="Google Shape;1387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88" name="Google Shape;1388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89" name="Google Shape;1389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0" name="Google Shape;1390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91" name="Google Shape;1391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2" name="Google Shape;1392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3" name="Google Shape;1393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94" name="Google Shape;1394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5" name="Google Shape;1395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96" name="Google Shape;1396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003113"/>
            <a:ext cx="4644900" cy="197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961985"/>
            <a:ext cx="4644900" cy="11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accent2"/>
                </a:solidFill>
              </a:rPr>
              <a:t>Bring the attention of your audience over a key concept using icons or illustrations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431857" y="3487748"/>
            <a:ext cx="342784" cy="3273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7006825" y="1649538"/>
            <a:ext cx="1468628" cy="1468963"/>
            <a:chOff x="6654650" y="3665275"/>
            <a:chExt cx="409100" cy="409125"/>
          </a:xfrm>
        </p:grpSpPr>
        <p:sp>
          <p:nvSpPr>
            <p:cNvPr id="132" name="Google Shape;13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 rot="1056973">
            <a:off x="5591034" y="2804226"/>
            <a:ext cx="970269" cy="970339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39" name="Google Shape;139;p18"/>
          <p:cNvSpPr/>
          <p:nvPr/>
        </p:nvSpPr>
        <p:spPr>
          <a:xfrm rot="2466579">
            <a:off x="5699940" y="1934386"/>
            <a:ext cx="476257" cy="4547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 rot="-1609357">
            <a:off x="6396455" y="2220529"/>
            <a:ext cx="342748" cy="3272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 rot="2926412">
            <a:off x="8474641" y="2479791"/>
            <a:ext cx="256675" cy="2450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 rot="-1609257">
            <a:off x="7406506" y="837929"/>
            <a:ext cx="231253" cy="2208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2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5D26FF19-74F8-4621-A2D9-1AAF1D39E24D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&lt;script type='text/javascript' src='https://prod-useast-b.online.tableau.com/javascripts/api/viz_v1.js'&gt;&lt;/script&gt;&lt;div class='tableauPlaceholder' style='width: 1000px; height: 827px;'&gt;&lt;object class='tableauViz' width='1000' height='827' style='display:none;'&gt;&lt;param name='host_url' value='https%3A%2F%2Fprod-useast-b.online.tableau.com%2F' /&gt; &lt;param name='embed_code_version' value='3' /&gt; &lt;param name='site_root' value='&amp;#47;t&amp;#47;johnenright' /&gt;&lt;param name='name' value='Figures&amp;#47;WorldHappinessReportDashboard&amp;#47;johnenrightj@gmail.com&amp;#47;09b6d734-568c-4a76-8f95-0b3cc4eccf91' /&gt;&lt;param name='tabs' value='no' /&gt;&lt;param name='toolbar' value='yes' /&gt;&lt;param name='showAppBanner' value='false' /&gt;&lt;/object&gt;&lt;/div&gt;&quot;,&quot;values&quot;:{},&quot;data&quot;:{&quot;uri&quot;:&quot;&lt;script type='text/javascript' src='https://prod-useast-b.online.tableau.com/javascripts/api/viz_v1.js'&gt;&lt;/script&gt;&lt;div class='tableauPlaceholder' style='width: 1000px; height: 827px;'&gt;&lt;object class='tableauViz' width='1000' height='827' style='display:none;'&gt;&lt;param name='host_url' value='https%3A%2F%2Fprod-useast-b.online.tableau.com%2F' /&gt; &lt;param name='embed_code_version' value='3' /&gt; &lt;param name='site_root' value='&amp;#47;t&amp;#47;johnenright' /&gt;&lt;param name='name' value='Figures&amp;#47;WorldHappinessReportDashboard&amp;#47;johnenrightj@gmail.com&amp;#47;09b6d734-568c-4a76-8f95-0b3cc4eccf91' /&gt;&lt;param name='tabs' value='no' /&gt;&lt;param name='toolbar' value='yes' /&gt;&lt;param name='showAppBanner' value='false' /&gt;&lt;/object&gt;&lt;/div&gt;&quot;},&quot;secure&quot;:false}],&quot;name&quot;:&quot;&lt;script type='text/javascript' src='https://prod-useast-b.online.tableau.com/javascripts/api/viz_v1.js'&gt;&lt;/script&gt;&lt;div class='tableauPlaceholder' style='width: 1000px; height: 827px;'&gt;&lt;object class='tableauViz' width='1000' height='827' style='display:none;'&gt;&lt;param name='host_url' value='https%3A%2F%2Fprod-useast-b.online.tableau.com%2F' /&gt; &lt;param name='embed_code_version' value='3' /&gt; &lt;param name='site_root' value='&amp;#47;t&amp;#47;johnenright' /&gt;&lt;param name='name' value='Figures&amp;#47;WorldHappinessReportDashboard&amp;#47;johnenrightj@gmail.com&amp;#47;09b6d734-568c-4a76-8f95-0b3cc4eccf91' /&gt;&lt;param name='tabs' value='no' /&gt;&lt;param name='toolbar' value='yes' /&gt;&lt;param name='showAppBanner' value='false' /&gt;&lt;/object&gt;&lt;/div&gt;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F9FC5F5A-BA06-43ED-AD87-75781A6BDEEE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rod-useast-b.online.tableau.com/t/johnenright/views/Figures/WorldHappinessReportDashboard?:showAppBanner=false&amp;:display_count=n&amp;:showVizHome=n&amp;:origin=viz_share_link&quot;,&quot;values&quot;:{},&quot;data&quot;:{&quot;uri&quot;:&quot;prod-useast-b.online.tableau.com/t/johnenright/views/Figures/WorldHappinessReportDashboard?:showAppBanner=false&amp;:display_count=n&amp;:showVizHome=n&amp;:origin=viz_share_link&quot;},&quot;secure&quot;:false}],&quot;name&quot;:&quot;prod-useast-b.online.tableau.com/t/johnenright/views/Figures/WorldHappinessReportDashboard?:showAppBanner=false&amp;:display_count=n&amp;:showVizHome=n&amp;:origin=viz_share_link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9EB055E-64C4-4A13-8D19-74586F324A02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rod-useast-b.online.tableau.com/t/johnenright/views/Figures/WorldHappinessReportDashboard/johnenrightj@gmail.com/Dashboard?:showAppBanner=false&amp;:display_count=n&amp;:showVizHome=n&amp;:origin=viz_share_link&quot;,&quot;values&quot;:{},&quot;data&quot;:{&quot;uri&quot;:&quot;prod-useast-b.online.tableau.com/t/johnenright/views/Figures/WorldHappinessReportDashboard/johnenrightj@gmail.com/Dashboard?:showAppBanner=false&amp;:display_count=n&amp;:showVizHome=n&amp;:origin=viz_share_link&quot;},&quot;secure&quot;:false}],&quot;name&quot;:&quot;prod-useast-b.online.tableau.com/t/johnenright/views/Figures/WorldHappinessReportDashboard/johnenrightj@gmail.com/Dashboard?:showAppBanner=false&amp;:display_count=n&amp;:showVizHome=n&amp;:origin=viz_share_link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1750</Words>
  <Application>Microsoft Office PowerPoint</Application>
  <PresentationFormat>On-screen Show (16:9)</PresentationFormat>
  <Paragraphs>378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Montserrat</vt:lpstr>
      <vt:lpstr>Montserrat Light</vt:lpstr>
      <vt:lpstr>Arial</vt:lpstr>
      <vt:lpstr>Calibri</vt:lpstr>
      <vt:lpstr>Nicholas template</vt:lpstr>
      <vt:lpstr>This is Your Presentation Title</vt:lpstr>
      <vt:lpstr>PowerPoint Presentation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john enright</dc:creator>
  <cp:lastModifiedBy>john enright</cp:lastModifiedBy>
  <cp:revision>6</cp:revision>
  <dcterms:modified xsi:type="dcterms:W3CDTF">2021-06-28T18:30:03Z</dcterms:modified>
</cp:coreProperties>
</file>