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>
        <p:scale>
          <a:sx n="89" d="100"/>
          <a:sy n="89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5AE9-BA81-1E48-B0D0-4DD01E88F2E8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95E83-D4EF-C847-90CE-35805C86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9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95E83-D4EF-C847-90CE-35805C8667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99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95E83-D4EF-C847-90CE-35805C8667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80ABF-8282-366B-D44E-780F4851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5B9940-B841-DF84-4DBB-141BD140A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56678-6618-2922-2790-C7CD04E6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61D8E-D887-81C3-489D-C38D5BB4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01E57-9C60-E3CD-28FB-9C753F23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51035-7C20-B493-7631-2DB393E7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27451-585F-4E11-FBD1-E5EA252D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4AEFC-47AB-C38E-9052-35938DF9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063BE-E72D-E624-0FE2-9007774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D5175-8A99-5143-D427-40230859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1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2B5345-8E57-2776-F038-38307921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9F42FF-1A2D-67C2-B299-899F12DA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2E53D-8E05-CD52-7BC7-0710ACFE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3B3EF-27B3-6709-A5CD-500E957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31719-CC8E-48D1-AD23-BF35CFE4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ACFE-150E-167A-EBEF-4834398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E3386-A55A-6236-943E-71AB2916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D76D8-C8DF-D86E-C8C5-1DC52DC2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0FD97-94B7-1599-66A9-48F49762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057EA-E370-51FF-B5F4-37D3574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93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8E327-6B83-70D7-B96B-6647812E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A185E-8EA9-08CB-FB07-1ACA3B7F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CC5CC-3331-DE85-C649-BB09ABC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4B6F6-F392-4B29-2517-81F2FA6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45B06-432F-07CB-9174-14550EF6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F0511-02A1-5798-F9CA-5A76F4CD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A8E17-A09C-7BBB-319F-C467332EB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2CD9D-EED4-25E8-5B67-411B8F82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F31D6-5774-570C-AEC8-ABDE1378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ADF9E-BD9E-2D3D-6EEB-F7D59C4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0DCAA-0388-321D-AB19-8DB60CAA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19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D2B17-DEBA-E181-0950-A199F4A7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DB4064-BE56-7E32-780E-7B9849B6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50AA8-B0A4-84FF-12D7-A84C04D2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131B2E-4CF8-5291-4D25-9B1AA488C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DCC857-919C-9D17-66C6-A30DC00F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591938-5625-29EE-8120-42549F61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03C9B0-CAD9-FF29-D8BB-42A57290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7F932A-7B40-E8E5-91D5-D0956AD3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A935C-40D8-8972-7066-D98E2711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DD04A-B78F-7E47-2E65-A2C4ECC3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34F282-B59B-765C-CCCC-C087E82E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5367C-465B-5D78-4663-5F2A3607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C3EECA-7368-AE49-9327-17D3271A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943B1E-238D-C62C-6ADD-B6AAD56E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2A3DA5-8DE9-030E-2DF8-1A65B5F8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3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080A3-A61A-FB1D-F5CA-819E7F47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F11F6-4ACF-7BA1-7CB9-C32D19DD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50831F-B607-2B92-AAE2-8EE9EFFC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689E66-980C-9281-9B87-C373EC35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A1FFD9-2D90-E322-DD65-66AB90F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DD75DC-54EE-657B-24AE-4D12DFB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B183A-FCB1-9A13-C1EB-59394FB6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6A2F66-63DD-DFB0-8B4B-360C5F94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60CAB-276F-8CBA-3800-958C505E0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025FAD-902F-7171-F383-14C847C9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CCA22C-F92E-6113-35CA-B384D3C4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61D91-877C-7341-5F3B-FD186946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3F789F-8597-B70A-D700-2AEA3D3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A2F66-00A0-2622-353E-585A2D83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B68E1-5EFD-C719-E397-D744BAB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5E0E-0E31-964E-B08E-1D4E1E8691F7}" type="datetimeFigureOut">
              <a:rPr lang="de-DE" smtClean="0"/>
              <a:t>05.10.22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42C56-3EA6-303E-E76E-B004ECDC6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DCA82-16B9-6610-3ED1-CFD51788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BCC2-60A6-3E4C-A1C0-22DA37D391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92951D3E-3133-6105-FB5F-08ED56812558}"/>
              </a:ext>
            </a:extLst>
          </p:cNvPr>
          <p:cNvSpPr/>
          <p:nvPr/>
        </p:nvSpPr>
        <p:spPr>
          <a:xfrm>
            <a:off x="2219321" y="0"/>
            <a:ext cx="1875691" cy="6857997"/>
          </a:xfrm>
          <a:prstGeom prst="rect">
            <a:avLst/>
          </a:prstGeom>
          <a:solidFill>
            <a:srgbClr val="322B16"/>
          </a:solidFill>
          <a:ln>
            <a:solidFill>
              <a:srgbClr val="322B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22B16"/>
                </a:solidFill>
              </a:ln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BA648D-AC03-5247-0B2F-A6C747C6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435" y="0"/>
            <a:ext cx="8100565" cy="6858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44F8257-AAF0-949B-AE0B-8624CB482864}"/>
              </a:ext>
            </a:extLst>
          </p:cNvPr>
          <p:cNvCxnSpPr>
            <a:cxnSpLocks/>
          </p:cNvCxnSpPr>
          <p:nvPr/>
        </p:nvCxnSpPr>
        <p:spPr>
          <a:xfrm flipH="1">
            <a:off x="5462954" y="1385584"/>
            <a:ext cx="633046" cy="269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0C5CEC0-D44F-40D4-D7F5-CE5080257E7C}"/>
              </a:ext>
            </a:extLst>
          </p:cNvPr>
          <p:cNvCxnSpPr>
            <a:cxnSpLocks/>
          </p:cNvCxnSpPr>
          <p:nvPr/>
        </p:nvCxnSpPr>
        <p:spPr>
          <a:xfrm flipV="1">
            <a:off x="7831016" y="3429000"/>
            <a:ext cx="93784" cy="709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3AB389D-D379-1FAA-75FE-94E1F1E0B014}"/>
              </a:ext>
            </a:extLst>
          </p:cNvPr>
          <p:cNvCxnSpPr>
            <a:cxnSpLocks/>
          </p:cNvCxnSpPr>
          <p:nvPr/>
        </p:nvCxnSpPr>
        <p:spPr>
          <a:xfrm>
            <a:off x="6096000" y="3783623"/>
            <a:ext cx="67993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36E7491-7774-A70D-D24D-442DA741CD06}"/>
              </a:ext>
            </a:extLst>
          </p:cNvPr>
          <p:cNvSpPr txBox="1"/>
          <p:nvPr/>
        </p:nvSpPr>
        <p:spPr>
          <a:xfrm>
            <a:off x="9049409" y="4707468"/>
            <a:ext cx="271922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 err="1">
                <a:latin typeface="Courier" pitchFamily="2" charset="0"/>
              </a:rPr>
              <a:t>void</a:t>
            </a:r>
            <a:r>
              <a:rPr lang="de-DE" sz="900" dirty="0">
                <a:latin typeface="Courier" pitchFamily="2" charset="0"/>
              </a:rPr>
              <a:t> loop()</a:t>
            </a:r>
          </a:p>
          <a:p>
            <a:r>
              <a:rPr lang="de-DE" sz="900" dirty="0">
                <a:latin typeface="Courier" pitchFamily="2" charset="0"/>
              </a:rPr>
              <a:t>{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ir_wert</a:t>
            </a:r>
            <a:r>
              <a:rPr lang="de-DE" sz="900" dirty="0">
                <a:latin typeface="Courier" pitchFamily="2" charset="0"/>
              </a:rPr>
              <a:t> = </a:t>
            </a:r>
            <a:r>
              <a:rPr lang="de-DE" sz="900" dirty="0" err="1">
                <a:latin typeface="Courier" pitchFamily="2" charset="0"/>
              </a:rPr>
              <a:t>pulsoxymeter.getIR</a:t>
            </a:r>
            <a:r>
              <a:rPr lang="de-DE" sz="900" dirty="0">
                <a:latin typeface="Courier" pitchFamily="2" charset="0"/>
              </a:rPr>
              <a:t>();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rot_wert</a:t>
            </a:r>
            <a:r>
              <a:rPr lang="de-DE" sz="900" dirty="0">
                <a:latin typeface="Courier" pitchFamily="2" charset="0"/>
              </a:rPr>
              <a:t>= </a:t>
            </a:r>
            <a:r>
              <a:rPr lang="de-DE" sz="900" dirty="0" err="1">
                <a:latin typeface="Courier" pitchFamily="2" charset="0"/>
              </a:rPr>
              <a:t>pulsoxymeter.getRed</a:t>
            </a:r>
            <a:r>
              <a:rPr lang="de-DE" sz="900" dirty="0">
                <a:latin typeface="Courier" pitchFamily="2" charset="0"/>
              </a:rPr>
              <a:t>();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("rot:");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</a:t>
            </a:r>
            <a:r>
              <a:rPr lang="de-DE" sz="900" dirty="0" err="1">
                <a:latin typeface="Courier" pitchFamily="2" charset="0"/>
              </a:rPr>
              <a:t>rot_wert</a:t>
            </a:r>
            <a:r>
              <a:rPr lang="de-DE" sz="900" dirty="0">
                <a:latin typeface="Courier" pitchFamily="2" charset="0"/>
              </a:rPr>
              <a:t>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(",");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("</a:t>
            </a:r>
            <a:r>
              <a:rPr lang="de-DE" sz="900" dirty="0" err="1">
                <a:latin typeface="Courier" pitchFamily="2" charset="0"/>
              </a:rPr>
              <a:t>ir</a:t>
            </a:r>
            <a:r>
              <a:rPr lang="de-DE" sz="900" dirty="0">
                <a:latin typeface="Courier" pitchFamily="2" charset="0"/>
              </a:rPr>
              <a:t>:");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</a:t>
            </a:r>
            <a:r>
              <a:rPr lang="de-DE" sz="900" dirty="0" err="1">
                <a:latin typeface="Courier" pitchFamily="2" charset="0"/>
              </a:rPr>
              <a:t>ir_wert</a:t>
            </a:r>
            <a:r>
              <a:rPr lang="de-DE" sz="900" dirty="0">
                <a:latin typeface="Courier" pitchFamily="2" charset="0"/>
              </a:rPr>
              <a:t>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(",");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</a:t>
            </a:r>
            <a:r>
              <a:rPr lang="de-DE" sz="900" dirty="0">
                <a:latin typeface="Courier" pitchFamily="2" charset="0"/>
              </a:rPr>
              <a:t>("t:");</a:t>
            </a:r>
          </a:p>
          <a:p>
            <a:r>
              <a:rPr lang="de-DE" sz="900" dirty="0">
                <a:latin typeface="Courier" pitchFamily="2" charset="0"/>
              </a:rPr>
              <a:t>  </a:t>
            </a:r>
            <a:r>
              <a:rPr lang="de-DE" sz="900" dirty="0" err="1">
                <a:latin typeface="Courier" pitchFamily="2" charset="0"/>
              </a:rPr>
              <a:t>Serial.println</a:t>
            </a:r>
            <a:r>
              <a:rPr lang="de-DE" sz="900" dirty="0">
                <a:latin typeface="Courier" pitchFamily="2" charset="0"/>
              </a:rPr>
              <a:t>(</a:t>
            </a:r>
            <a:r>
              <a:rPr lang="de-DE" sz="900" dirty="0" err="1">
                <a:latin typeface="Courier" pitchFamily="2" charset="0"/>
              </a:rPr>
              <a:t>millis</a:t>
            </a:r>
            <a:r>
              <a:rPr lang="de-DE" sz="900" dirty="0">
                <a:latin typeface="Courier" pitchFamily="2" charset="0"/>
              </a:rPr>
              <a:t>()-t); </a:t>
            </a:r>
          </a:p>
          <a:p>
            <a:r>
              <a:rPr lang="de-DE" sz="900" dirty="0">
                <a:latin typeface="Courier" pitchFamily="2" charset="0"/>
              </a:rPr>
              <a:t>  t = </a:t>
            </a:r>
            <a:r>
              <a:rPr lang="de-DE" sz="900" dirty="0" err="1">
                <a:latin typeface="Courier" pitchFamily="2" charset="0"/>
              </a:rPr>
              <a:t>millis</a:t>
            </a:r>
            <a:r>
              <a:rPr lang="de-DE" sz="900" dirty="0">
                <a:latin typeface="Courier" pitchFamily="2" charset="0"/>
              </a:rPr>
              <a:t>();</a:t>
            </a:r>
          </a:p>
          <a:p>
            <a:r>
              <a:rPr lang="de-DE" sz="900" dirty="0">
                <a:latin typeface="Courier" pitchFamily="2" charset="0"/>
              </a:rPr>
              <a:t>}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6D7965-4036-7BC5-D4B4-0D5DA3AF99F0}"/>
              </a:ext>
            </a:extLst>
          </p:cNvPr>
          <p:cNvSpPr txBox="1"/>
          <p:nvPr/>
        </p:nvSpPr>
        <p:spPr>
          <a:xfrm>
            <a:off x="5001722" y="1776461"/>
            <a:ext cx="199292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>
                <a:latin typeface="Courier" pitchFamily="2" charset="0"/>
              </a:rPr>
              <a:t>rot:128886,ir:122277,t:80</a:t>
            </a:r>
          </a:p>
          <a:p>
            <a:r>
              <a:rPr lang="de-DE" sz="900" dirty="0">
                <a:latin typeface="Courier" pitchFamily="2" charset="0"/>
              </a:rPr>
              <a:t>rot:128894,ir:122277,t:79</a:t>
            </a:r>
          </a:p>
          <a:p>
            <a:r>
              <a:rPr lang="de-DE" sz="900" dirty="0">
                <a:latin typeface="Courier" pitchFamily="2" charset="0"/>
              </a:rPr>
              <a:t>rot:128821,ir:122266,t:81</a:t>
            </a:r>
          </a:p>
          <a:p>
            <a:r>
              <a:rPr lang="de-DE" sz="900" dirty="0">
                <a:latin typeface="Courier" pitchFamily="2" charset="0"/>
              </a:rPr>
              <a:t>rot:128714,ir:122229,t:80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447DB11-EA9F-FF59-F89A-E939F8E90C58}"/>
              </a:ext>
            </a:extLst>
          </p:cNvPr>
          <p:cNvSpPr txBox="1"/>
          <p:nvPr/>
        </p:nvSpPr>
        <p:spPr>
          <a:xfrm>
            <a:off x="2410147" y="4239546"/>
            <a:ext cx="443132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900" dirty="0">
                <a:latin typeface="Courier" pitchFamily="2" charset="0"/>
              </a:rPr>
              <a:t>rot:128886,ir:122277,t:80</a:t>
            </a:r>
            <a:r>
              <a:rPr lang="de-DE" sz="900" dirty="0">
                <a:solidFill>
                  <a:srgbClr val="FF0000"/>
                </a:solidFill>
                <a:latin typeface="Courier" pitchFamily="2" charset="0"/>
              </a:rPr>
              <a:t>\CR\LF</a:t>
            </a:r>
            <a:r>
              <a:rPr lang="de-DE" sz="900" dirty="0">
                <a:latin typeface="Courier" pitchFamily="2" charset="0"/>
              </a:rPr>
              <a:t>rot:128894,ir:122277,t:79</a:t>
            </a:r>
            <a:r>
              <a:rPr lang="de-DE" sz="900" dirty="0">
                <a:solidFill>
                  <a:srgbClr val="FF0000"/>
                </a:solidFill>
                <a:latin typeface="Courier" pitchFamily="2" charset="0"/>
              </a:rPr>
              <a:t>\CR\LF</a:t>
            </a:r>
            <a:endParaRPr lang="de-DE" sz="900" dirty="0">
              <a:latin typeface="Courier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3D4069B-DBDF-9A32-FEF1-70F0743A16B5}"/>
              </a:ext>
            </a:extLst>
          </p:cNvPr>
          <p:cNvCxnSpPr/>
          <p:nvPr/>
        </p:nvCxnSpPr>
        <p:spPr>
          <a:xfrm>
            <a:off x="10033884" y="6404796"/>
            <a:ext cx="257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3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DA3A21-60F0-19E6-13F9-AD58D4F29F91}"/>
              </a:ext>
            </a:extLst>
          </p:cNvPr>
          <p:cNvSpPr txBox="1"/>
          <p:nvPr/>
        </p:nvSpPr>
        <p:spPr>
          <a:xfrm>
            <a:off x="1007269" y="25299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dataRows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b="1" dirty="0" err="1">
                <a:latin typeface="Courier" pitchFamily="2" charset="0"/>
              </a:rPr>
              <a:t>strsplit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inChar,cr_lf</a:t>
            </a:r>
            <a:r>
              <a:rPr lang="de-DE" dirty="0">
                <a:latin typeface="Courier" pitchFamily="2" charset="0"/>
              </a:rPr>
              <a:t>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2CAB2A-1248-611E-621C-191411FC4C74}"/>
              </a:ext>
            </a:extLst>
          </p:cNvPr>
          <p:cNvSpPr txBox="1"/>
          <p:nvPr/>
        </p:nvSpPr>
        <p:spPr>
          <a:xfrm>
            <a:off x="1007269" y="1286459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de-DE" sz="1800" dirty="0">
                <a:highlight>
                  <a:srgbClr val="FFFF00"/>
                </a:highlight>
                <a:latin typeface="Courier" pitchFamily="2" charset="0"/>
              </a:rPr>
              <a:t>  o  t  :  1  2  8  8  8  6  ,  i  </a:t>
            </a:r>
            <a:r>
              <a:rPr lang="de-DE" sz="1800" dirty="0" err="1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de-DE" sz="1800" dirty="0">
                <a:highlight>
                  <a:srgbClr val="FFFF00"/>
                </a:highlight>
                <a:latin typeface="Courier" pitchFamily="2" charset="0"/>
              </a:rPr>
              <a:t>  :  1  2  2  2  7  7  ,  t  :  8  0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LF</a:t>
            </a:r>
            <a:r>
              <a:rPr lang="de-DE" sz="1800" dirty="0">
                <a:latin typeface="Courier" pitchFamily="2" charset="0"/>
              </a:rPr>
              <a:t> </a:t>
            </a:r>
            <a:r>
              <a:rPr lang="de-DE" sz="1800" dirty="0" err="1">
                <a:highlight>
                  <a:srgbClr val="00FF00"/>
                </a:highlight>
                <a:latin typeface="Courier" pitchFamily="2" charset="0"/>
              </a:rPr>
              <a:t>r</a:t>
            </a:r>
            <a:r>
              <a:rPr lang="de-DE" sz="1800" dirty="0">
                <a:highlight>
                  <a:srgbClr val="00FF00"/>
                </a:highlight>
                <a:latin typeface="Courier" pitchFamily="2" charset="0"/>
              </a:rPr>
              <a:t>  o  t  :  1  2  8  8  8  6  ,  i  </a:t>
            </a:r>
            <a:r>
              <a:rPr lang="de-DE" sz="1800" dirty="0" err="1">
                <a:highlight>
                  <a:srgbClr val="00FF00"/>
                </a:highlight>
                <a:latin typeface="Courier" pitchFamily="2" charset="0"/>
              </a:rPr>
              <a:t>r</a:t>
            </a:r>
            <a:r>
              <a:rPr lang="de-DE" sz="1800" dirty="0">
                <a:highlight>
                  <a:srgbClr val="00FF00"/>
                </a:highlight>
                <a:latin typeface="Courier" pitchFamily="2" charset="0"/>
              </a:rPr>
              <a:t>  :  1  2  2  2  7  7  ,  t  :  8  0</a:t>
            </a:r>
            <a:endParaRPr lang="de-DE" sz="1800" dirty="0">
              <a:highlight>
                <a:srgbClr val="00FF00"/>
              </a:highligh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7247DA0-59A2-CF64-78D9-8F603D50A3CF}"/>
              </a:ext>
            </a:extLst>
          </p:cNvPr>
          <p:cNvSpPr txBox="1"/>
          <p:nvPr/>
        </p:nvSpPr>
        <p:spPr>
          <a:xfrm>
            <a:off x="1007269" y="3667709"/>
            <a:ext cx="105156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262B139-90B6-C4D7-AB4B-877028F678B9}"/>
              </a:ext>
            </a:extLst>
          </p:cNvPr>
          <p:cNvSpPr txBox="1">
            <a:spLocks/>
          </p:cNvSpPr>
          <p:nvPr/>
        </p:nvSpPr>
        <p:spPr>
          <a:xfrm>
            <a:off x="1007269" y="769343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inChar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50C5E31-CD32-9F2E-6AFA-2E4A36C6E63F}"/>
              </a:ext>
            </a:extLst>
          </p:cNvPr>
          <p:cNvSpPr txBox="1">
            <a:spLocks/>
          </p:cNvSpPr>
          <p:nvPr/>
        </p:nvSpPr>
        <p:spPr>
          <a:xfrm>
            <a:off x="992981" y="3141764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dataRows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D31E5D-ACD0-30D2-E821-14BBE5927CB6}"/>
              </a:ext>
            </a:extLst>
          </p:cNvPr>
          <p:cNvSpPr txBox="1"/>
          <p:nvPr/>
        </p:nvSpPr>
        <p:spPr>
          <a:xfrm>
            <a:off x="1021557" y="4756613"/>
            <a:ext cx="105156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AE335D6-E484-9EE1-AB45-9B175958B173}"/>
              </a:ext>
            </a:extLst>
          </p:cNvPr>
          <p:cNvSpPr txBox="1">
            <a:spLocks/>
          </p:cNvSpPr>
          <p:nvPr/>
        </p:nvSpPr>
        <p:spPr>
          <a:xfrm>
            <a:off x="1007269" y="4230668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dataRows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5" name="Nach rechts gekrümmter Pfeil 14">
            <a:extLst>
              <a:ext uri="{FF2B5EF4-FFF2-40B4-BE49-F238E27FC236}">
                <a16:creationId xmlns:a16="http://schemas.microsoft.com/office/drawing/2014/main" id="{026AEA22-D8D0-99F9-5A5A-2F44F4A7AAF0}"/>
              </a:ext>
            </a:extLst>
          </p:cNvPr>
          <p:cNvSpPr/>
          <p:nvPr/>
        </p:nvSpPr>
        <p:spPr>
          <a:xfrm>
            <a:off x="471488" y="1894694"/>
            <a:ext cx="532206" cy="21423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>
            <a:extLst>
              <a:ext uri="{FF2B5EF4-FFF2-40B4-BE49-F238E27FC236}">
                <a16:creationId xmlns:a16="http://schemas.microsoft.com/office/drawing/2014/main" id="{223F0C05-1014-7004-1150-64CD4F0A9389}"/>
              </a:ext>
            </a:extLst>
          </p:cNvPr>
          <p:cNvSpPr/>
          <p:nvPr/>
        </p:nvSpPr>
        <p:spPr>
          <a:xfrm>
            <a:off x="300036" y="1519992"/>
            <a:ext cx="703658" cy="36059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FDA3A21-60F0-19E6-13F9-AD58D4F29F91}"/>
              </a:ext>
            </a:extLst>
          </p:cNvPr>
          <p:cNvSpPr txBox="1"/>
          <p:nvPr/>
        </p:nvSpPr>
        <p:spPr>
          <a:xfrm>
            <a:off x="1007268" y="2529959"/>
            <a:ext cx="7522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for</a:t>
            </a:r>
            <a:r>
              <a:rPr lang="de-DE" dirty="0">
                <a:latin typeface="Courier" pitchFamily="2" charset="0"/>
              </a:rPr>
              <a:t> i = 1:length(</a:t>
            </a:r>
            <a:r>
              <a:rPr lang="de-DE" dirty="0" err="1">
                <a:latin typeface="Courier" pitchFamily="2" charset="0"/>
              </a:rPr>
              <a:t>dataRows</a:t>
            </a:r>
            <a:r>
              <a:rPr lang="de-DE" dirty="0">
                <a:latin typeface="Courier" pitchFamily="2" charset="0"/>
              </a:rPr>
              <a:t>)</a:t>
            </a:r>
          </a:p>
          <a:p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NameValuePairs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b="1" dirty="0" err="1">
                <a:latin typeface="Courier" pitchFamily="2" charset="0"/>
              </a:rPr>
              <a:t>strsplit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dataRows</a:t>
            </a:r>
            <a:r>
              <a:rPr lang="de-DE" dirty="0">
                <a:latin typeface="Courier" pitchFamily="2" charset="0"/>
              </a:rPr>
              <a:t>{i},',');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7247DA0-59A2-CF64-78D9-8F603D50A3CF}"/>
              </a:ext>
            </a:extLst>
          </p:cNvPr>
          <p:cNvSpPr txBox="1"/>
          <p:nvPr/>
        </p:nvSpPr>
        <p:spPr>
          <a:xfrm>
            <a:off x="1035845" y="1481004"/>
            <a:ext cx="105156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50C5E31-CD32-9F2E-6AFA-2E4A36C6E63F}"/>
              </a:ext>
            </a:extLst>
          </p:cNvPr>
          <p:cNvSpPr txBox="1">
            <a:spLocks/>
          </p:cNvSpPr>
          <p:nvPr/>
        </p:nvSpPr>
        <p:spPr>
          <a:xfrm>
            <a:off x="1021557" y="955059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dataRows</a:t>
            </a:r>
            <a:r>
              <a:rPr lang="de-DE" sz="2000" dirty="0"/>
              <a:t>{i}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D31E5D-ACD0-30D2-E821-14BBE5927CB6}"/>
              </a:ext>
            </a:extLst>
          </p:cNvPr>
          <p:cNvSpPr txBox="1"/>
          <p:nvPr/>
        </p:nvSpPr>
        <p:spPr>
          <a:xfrm>
            <a:off x="1707357" y="4230668"/>
            <a:ext cx="426481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88CB1-5D15-4118-3A51-A1FD87F34CE2}"/>
              </a:ext>
            </a:extLst>
          </p:cNvPr>
          <p:cNvSpPr txBox="1">
            <a:spLocks/>
          </p:cNvSpPr>
          <p:nvPr/>
        </p:nvSpPr>
        <p:spPr>
          <a:xfrm>
            <a:off x="1693068" y="3710146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NameValuePairs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AC5455-E6F9-4B06-6784-E21CCD4236FE}"/>
              </a:ext>
            </a:extLst>
          </p:cNvPr>
          <p:cNvSpPr txBox="1"/>
          <p:nvPr/>
        </p:nvSpPr>
        <p:spPr>
          <a:xfrm>
            <a:off x="1721645" y="4774755"/>
            <a:ext cx="426481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59D44B-FED2-3486-978B-74611FAFD2E3}"/>
              </a:ext>
            </a:extLst>
          </p:cNvPr>
          <p:cNvSpPr txBox="1"/>
          <p:nvPr/>
        </p:nvSpPr>
        <p:spPr>
          <a:xfrm>
            <a:off x="1693068" y="5343305"/>
            <a:ext cx="429339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t  :  8  0 </a:t>
            </a:r>
          </a:p>
        </p:txBody>
      </p:sp>
      <p:sp>
        <p:nvSpPr>
          <p:cNvPr id="5" name="Nach rechts gekrümmter Pfeil 4">
            <a:extLst>
              <a:ext uri="{FF2B5EF4-FFF2-40B4-BE49-F238E27FC236}">
                <a16:creationId xmlns:a16="http://schemas.microsoft.com/office/drawing/2014/main" id="{877AB4F7-4DED-E3A2-F9EC-B110E802E888}"/>
              </a:ext>
            </a:extLst>
          </p:cNvPr>
          <p:cNvSpPr/>
          <p:nvPr/>
        </p:nvSpPr>
        <p:spPr>
          <a:xfrm>
            <a:off x="285748" y="1577144"/>
            <a:ext cx="707232" cy="36059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D06607B1-4E38-A874-0D48-C926445F771A}"/>
              </a:ext>
            </a:extLst>
          </p:cNvPr>
          <p:cNvSpPr/>
          <p:nvPr/>
        </p:nvSpPr>
        <p:spPr>
          <a:xfrm>
            <a:off x="1100135" y="4230668"/>
            <a:ext cx="521494" cy="1481969"/>
          </a:xfrm>
          <a:prstGeom prst="leftBrace">
            <a:avLst>
              <a:gd name="adj1" fmla="val 8333"/>
              <a:gd name="adj2" fmla="val 519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9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2ED31E5D-ACD0-30D2-E821-14BBE5927CB6}"/>
              </a:ext>
            </a:extLst>
          </p:cNvPr>
          <p:cNvSpPr txBox="1"/>
          <p:nvPr/>
        </p:nvSpPr>
        <p:spPr>
          <a:xfrm>
            <a:off x="458390" y="2879467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88CB1-5D15-4118-3A51-A1FD87F34CE2}"/>
              </a:ext>
            </a:extLst>
          </p:cNvPr>
          <p:cNvSpPr txBox="1">
            <a:spLocks/>
          </p:cNvSpPr>
          <p:nvPr/>
        </p:nvSpPr>
        <p:spPr>
          <a:xfrm>
            <a:off x="458390" y="2341928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NameValuePairs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AC5455-E6F9-4B06-6784-E21CCD4236FE}"/>
              </a:ext>
            </a:extLst>
          </p:cNvPr>
          <p:cNvSpPr txBox="1"/>
          <p:nvPr/>
        </p:nvSpPr>
        <p:spPr>
          <a:xfrm>
            <a:off x="5049440" y="2879467"/>
            <a:ext cx="375166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59D44B-FED2-3486-978B-74611FAFD2E3}"/>
              </a:ext>
            </a:extLst>
          </p:cNvPr>
          <p:cNvSpPr txBox="1"/>
          <p:nvPr/>
        </p:nvSpPr>
        <p:spPr>
          <a:xfrm>
            <a:off x="9379744" y="2879467"/>
            <a:ext cx="175022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t  :  8  0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A46C1E-84E5-DA6D-B4C9-5CEC1A0DCD53}"/>
              </a:ext>
            </a:extLst>
          </p:cNvPr>
          <p:cNvSpPr txBox="1"/>
          <p:nvPr/>
        </p:nvSpPr>
        <p:spPr>
          <a:xfrm>
            <a:off x="839390" y="962117"/>
            <a:ext cx="8636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for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j</a:t>
            </a:r>
            <a:r>
              <a:rPr lang="de-DE" dirty="0">
                <a:latin typeface="Courier" pitchFamily="2" charset="0"/>
              </a:rPr>
              <a:t> = 1:length(</a:t>
            </a:r>
            <a:r>
              <a:rPr lang="de-DE" dirty="0" err="1">
                <a:latin typeface="Courier" pitchFamily="2" charset="0"/>
              </a:rPr>
              <a:t>NameValuePairs</a:t>
            </a:r>
            <a:r>
              <a:rPr lang="de-DE" dirty="0">
                <a:latin typeface="Courier" pitchFamily="2" charset="0"/>
              </a:rPr>
              <a:t>)</a:t>
            </a:r>
          </a:p>
          <a:p>
            <a:r>
              <a:rPr lang="de-DE" dirty="0">
                <a:latin typeface="Courier" pitchFamily="2" charset="0"/>
              </a:rPr>
              <a:t>           </a:t>
            </a:r>
            <a:r>
              <a:rPr lang="de-DE" dirty="0" err="1">
                <a:latin typeface="Courier" pitchFamily="2" charset="0"/>
              </a:rPr>
              <a:t>NameValue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b="1" dirty="0" err="1">
                <a:latin typeface="Courier" pitchFamily="2" charset="0"/>
              </a:rPr>
              <a:t>strsplit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NameValuePairs</a:t>
            </a:r>
            <a:r>
              <a:rPr lang="de-DE" dirty="0">
                <a:latin typeface="Courier" pitchFamily="2" charset="0"/>
              </a:rPr>
              <a:t>{</a:t>
            </a:r>
            <a:r>
              <a:rPr lang="de-DE" dirty="0" err="1">
                <a:latin typeface="Courier" pitchFamily="2" charset="0"/>
              </a:rPr>
              <a:t>j</a:t>
            </a:r>
            <a:r>
              <a:rPr lang="de-DE" dirty="0">
                <a:latin typeface="Courier" pitchFamily="2" charset="0"/>
              </a:rPr>
              <a:t>},':');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5F6F52-B9C9-AB30-7348-C49D6BD91323}"/>
              </a:ext>
            </a:extLst>
          </p:cNvPr>
          <p:cNvSpPr txBox="1"/>
          <p:nvPr/>
        </p:nvSpPr>
        <p:spPr>
          <a:xfrm>
            <a:off x="439340" y="4492094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7EF0B54-768A-81F3-506A-76A97DAB77EB}"/>
              </a:ext>
            </a:extLst>
          </p:cNvPr>
          <p:cNvSpPr txBox="1">
            <a:spLocks/>
          </p:cNvSpPr>
          <p:nvPr/>
        </p:nvSpPr>
        <p:spPr>
          <a:xfrm>
            <a:off x="439340" y="3954555"/>
            <a:ext cx="2518173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6CD2E0-86B3-A54B-A2AA-3E7B24DE094B}"/>
              </a:ext>
            </a:extLst>
          </p:cNvPr>
          <p:cNvSpPr txBox="1"/>
          <p:nvPr/>
        </p:nvSpPr>
        <p:spPr>
          <a:xfrm>
            <a:off x="448865" y="5472134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1 2 8 8 8 6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D6E0D3-5B04-3686-9E88-532F04C43AB1}"/>
              </a:ext>
            </a:extLst>
          </p:cNvPr>
          <p:cNvSpPr txBox="1">
            <a:spLocks/>
          </p:cNvSpPr>
          <p:nvPr/>
        </p:nvSpPr>
        <p:spPr>
          <a:xfrm>
            <a:off x="448865" y="4934595"/>
            <a:ext cx="2508648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36BDF9-C63B-A17D-F0AE-DECC0C35E6F0}"/>
              </a:ext>
            </a:extLst>
          </p:cNvPr>
          <p:cNvSpPr txBox="1"/>
          <p:nvPr/>
        </p:nvSpPr>
        <p:spPr>
          <a:xfrm>
            <a:off x="5030391" y="4492094"/>
            <a:ext cx="377071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urier" pitchFamily="2" charset="0"/>
              </a:rPr>
              <a:t>i</a:t>
            </a:r>
            <a:r>
              <a:rPr lang="de-DE" sz="1800" dirty="0">
                <a:latin typeface="Courier" pitchFamily="2" charset="0"/>
              </a:rPr>
              <a:t> </a:t>
            </a:r>
            <a:r>
              <a:rPr lang="de-DE" sz="1800" dirty="0" err="1">
                <a:latin typeface="Courier" pitchFamily="2" charset="0"/>
              </a:rPr>
              <a:t>r</a:t>
            </a:r>
            <a:endParaRPr lang="de-DE" sz="1800" dirty="0">
              <a:latin typeface="Courier" pitchFamily="2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59481DA-3B7D-08E6-4997-5977A13A14F1}"/>
              </a:ext>
            </a:extLst>
          </p:cNvPr>
          <p:cNvSpPr txBox="1">
            <a:spLocks/>
          </p:cNvSpPr>
          <p:nvPr/>
        </p:nvSpPr>
        <p:spPr>
          <a:xfrm>
            <a:off x="5030390" y="3954555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171BA4-62B5-839B-7DC0-E716B0546084}"/>
              </a:ext>
            </a:extLst>
          </p:cNvPr>
          <p:cNvSpPr txBox="1"/>
          <p:nvPr/>
        </p:nvSpPr>
        <p:spPr>
          <a:xfrm>
            <a:off x="5039915" y="5472134"/>
            <a:ext cx="376118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1 2 2 2 7 7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5D6396F-C551-3A12-3AAB-CC4B3357BF64}"/>
              </a:ext>
            </a:extLst>
          </p:cNvPr>
          <p:cNvSpPr txBox="1">
            <a:spLocks/>
          </p:cNvSpPr>
          <p:nvPr/>
        </p:nvSpPr>
        <p:spPr>
          <a:xfrm>
            <a:off x="5039915" y="4934595"/>
            <a:ext cx="2832498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3AC0F2-C65F-67FE-73D5-5D18DDCBF687}"/>
              </a:ext>
            </a:extLst>
          </p:cNvPr>
          <p:cNvSpPr txBox="1"/>
          <p:nvPr/>
        </p:nvSpPr>
        <p:spPr>
          <a:xfrm>
            <a:off x="9379745" y="4509111"/>
            <a:ext cx="175021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urier" pitchFamily="2" charset="0"/>
              </a:rPr>
              <a:t>t </a:t>
            </a:r>
            <a:endParaRPr lang="de-DE" sz="1800" dirty="0">
              <a:latin typeface="Courier" pitchFamily="2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F8E22E36-B1C5-9BC2-5B9F-0E1C7E612A4A}"/>
              </a:ext>
            </a:extLst>
          </p:cNvPr>
          <p:cNvSpPr txBox="1">
            <a:spLocks/>
          </p:cNvSpPr>
          <p:nvPr/>
        </p:nvSpPr>
        <p:spPr>
          <a:xfrm>
            <a:off x="9379744" y="3971572"/>
            <a:ext cx="2521744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0F8B13-E3A5-3C69-32F1-38787859787B}"/>
              </a:ext>
            </a:extLst>
          </p:cNvPr>
          <p:cNvSpPr txBox="1"/>
          <p:nvPr/>
        </p:nvSpPr>
        <p:spPr>
          <a:xfrm>
            <a:off x="9389269" y="5489151"/>
            <a:ext cx="175021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urier" pitchFamily="2" charset="0"/>
              </a:rPr>
              <a:t>80</a:t>
            </a:r>
            <a:endParaRPr lang="de-DE" sz="1800" dirty="0">
              <a:latin typeface="Courier" pitchFamily="2" charset="0"/>
            </a:endParaRP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4A932D5D-9DCF-4472-19D0-3337D53EDDAB}"/>
              </a:ext>
            </a:extLst>
          </p:cNvPr>
          <p:cNvSpPr txBox="1">
            <a:spLocks/>
          </p:cNvSpPr>
          <p:nvPr/>
        </p:nvSpPr>
        <p:spPr>
          <a:xfrm>
            <a:off x="9389269" y="4934595"/>
            <a:ext cx="2832498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FBFEF4F-AEE3-E723-0F5F-62854DAC9D68}"/>
              </a:ext>
            </a:extLst>
          </p:cNvPr>
          <p:cNvSpPr txBox="1">
            <a:spLocks/>
          </p:cNvSpPr>
          <p:nvPr/>
        </p:nvSpPr>
        <p:spPr>
          <a:xfrm>
            <a:off x="5030390" y="2341928"/>
            <a:ext cx="3170635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NameValuePairs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173B0714-AB07-B2A0-5562-1ECAEBC3227F}"/>
              </a:ext>
            </a:extLst>
          </p:cNvPr>
          <p:cNvSpPr txBox="1">
            <a:spLocks/>
          </p:cNvSpPr>
          <p:nvPr/>
        </p:nvSpPr>
        <p:spPr>
          <a:xfrm>
            <a:off x="9379745" y="2339671"/>
            <a:ext cx="2812256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NameValuePairs</a:t>
            </a:r>
            <a:r>
              <a:rPr lang="de-DE" sz="2000" dirty="0"/>
              <a:t>{3}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25" name="Pfeil nach unten 24">
            <a:extLst>
              <a:ext uri="{FF2B5EF4-FFF2-40B4-BE49-F238E27FC236}">
                <a16:creationId xmlns:a16="http://schemas.microsoft.com/office/drawing/2014/main" id="{D49B7CE5-75EB-3FBE-08B9-05AD7D143F64}"/>
              </a:ext>
            </a:extLst>
          </p:cNvPr>
          <p:cNvSpPr/>
          <p:nvPr/>
        </p:nvSpPr>
        <p:spPr>
          <a:xfrm>
            <a:off x="2110381" y="3437752"/>
            <a:ext cx="385763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DBAF3A30-06CE-D2D1-0D35-CA29FA718CFD}"/>
              </a:ext>
            </a:extLst>
          </p:cNvPr>
          <p:cNvSpPr/>
          <p:nvPr/>
        </p:nvSpPr>
        <p:spPr>
          <a:xfrm>
            <a:off x="6615707" y="3429000"/>
            <a:ext cx="385763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unten 26">
            <a:extLst>
              <a:ext uri="{FF2B5EF4-FFF2-40B4-BE49-F238E27FC236}">
                <a16:creationId xmlns:a16="http://schemas.microsoft.com/office/drawing/2014/main" id="{F86A0FB9-A40E-8EDC-D51C-9A9DC2600B1D}"/>
              </a:ext>
            </a:extLst>
          </p:cNvPr>
          <p:cNvSpPr/>
          <p:nvPr/>
        </p:nvSpPr>
        <p:spPr>
          <a:xfrm>
            <a:off x="9869091" y="3437752"/>
            <a:ext cx="385763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88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C234D3B-5871-6C8D-F2DE-FF8FD658C5A3}"/>
              </a:ext>
            </a:extLst>
          </p:cNvPr>
          <p:cNvSpPr txBox="1"/>
          <p:nvPr/>
        </p:nvSpPr>
        <p:spPr>
          <a:xfrm>
            <a:off x="807243" y="767060"/>
            <a:ext cx="8993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for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k</a:t>
            </a:r>
            <a:r>
              <a:rPr lang="de-DE" dirty="0">
                <a:latin typeface="Courier" pitchFamily="2" charset="0"/>
              </a:rPr>
              <a:t> = 1:length(</a:t>
            </a:r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)</a:t>
            </a:r>
          </a:p>
          <a:p>
            <a:r>
              <a:rPr lang="de-DE" dirty="0">
                <a:latin typeface="Courier" pitchFamily="2" charset="0"/>
              </a:rPr>
              <a:t>               </a:t>
            </a:r>
            <a:r>
              <a:rPr lang="de-DE" dirty="0" err="1">
                <a:latin typeface="Courier" pitchFamily="2" charset="0"/>
              </a:rPr>
              <a:t>if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b="1" dirty="0" err="1">
                <a:latin typeface="Courier" pitchFamily="2" charset="0"/>
              </a:rPr>
              <a:t>strcmp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NameValue</a:t>
            </a:r>
            <a:r>
              <a:rPr lang="de-DE" dirty="0">
                <a:latin typeface="Courier" pitchFamily="2" charset="0"/>
              </a:rPr>
              <a:t>{1},</a:t>
            </a:r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k</a:t>
            </a:r>
            <a:r>
              <a:rPr lang="de-DE" dirty="0">
                <a:latin typeface="Courier" pitchFamily="2" charset="0"/>
              </a:rPr>
              <a:t>).</a:t>
            </a:r>
            <a:r>
              <a:rPr lang="de-DE" dirty="0" err="1">
                <a:latin typeface="Courier" pitchFamily="2" charset="0"/>
              </a:rPr>
              <a:t>name</a:t>
            </a:r>
            <a:r>
              <a:rPr lang="de-DE" dirty="0">
                <a:latin typeface="Courier" pitchFamily="2" charset="0"/>
              </a:rPr>
              <a:t>)</a:t>
            </a:r>
          </a:p>
          <a:p>
            <a:r>
              <a:rPr lang="de-DE" dirty="0">
                <a:latin typeface="Courier" pitchFamily="2" charset="0"/>
              </a:rPr>
              <a:t>                 </a:t>
            </a:r>
            <a:r>
              <a:rPr lang="de-DE" dirty="0" err="1">
                <a:latin typeface="Courier" pitchFamily="2" charset="0"/>
              </a:rPr>
              <a:t>adc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b="1" dirty="0">
                <a:latin typeface="Courier" pitchFamily="2" charset="0"/>
              </a:rPr>
              <a:t>str2num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NameValue</a:t>
            </a:r>
            <a:r>
              <a:rPr lang="de-DE" dirty="0">
                <a:latin typeface="Courier" pitchFamily="2" charset="0"/>
              </a:rPr>
              <a:t>{2});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0AB968-1D80-95A8-0E5E-C12A9CC5F613}"/>
              </a:ext>
            </a:extLst>
          </p:cNvPr>
          <p:cNvSpPr txBox="1"/>
          <p:nvPr/>
        </p:nvSpPr>
        <p:spPr>
          <a:xfrm>
            <a:off x="807243" y="2820456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3DBCC0B-4D37-857F-5A8C-DE3128190D90}"/>
              </a:ext>
            </a:extLst>
          </p:cNvPr>
          <p:cNvSpPr txBox="1">
            <a:spLocks/>
          </p:cNvSpPr>
          <p:nvPr/>
        </p:nvSpPr>
        <p:spPr>
          <a:xfrm>
            <a:off x="807243" y="2282917"/>
            <a:ext cx="2518173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{1}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F45322-D55E-BB60-2814-81D49BD34D39}"/>
              </a:ext>
            </a:extLst>
          </p:cNvPr>
          <p:cNvSpPr txBox="1"/>
          <p:nvPr/>
        </p:nvSpPr>
        <p:spPr>
          <a:xfrm>
            <a:off x="816768" y="3800496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1 2 8 8 8 6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4F63546-A543-6448-7CE0-4D687E35FE43}"/>
              </a:ext>
            </a:extLst>
          </p:cNvPr>
          <p:cNvSpPr txBox="1">
            <a:spLocks/>
          </p:cNvSpPr>
          <p:nvPr/>
        </p:nvSpPr>
        <p:spPr>
          <a:xfrm>
            <a:off x="816768" y="3262957"/>
            <a:ext cx="2508648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NameValue</a:t>
            </a:r>
            <a:r>
              <a:rPr lang="de-DE" sz="2000" dirty="0"/>
              <a:t>{2}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42F3DF-4C90-375A-A2A1-3942D6C062FE}"/>
              </a:ext>
            </a:extLst>
          </p:cNvPr>
          <p:cNvSpPr txBox="1"/>
          <p:nvPr/>
        </p:nvSpPr>
        <p:spPr>
          <a:xfrm>
            <a:off x="6822286" y="2358512"/>
            <a:ext cx="32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dataStream</a:t>
            </a:r>
            <a:r>
              <a:rPr lang="de-DE" dirty="0"/>
              <a:t>(1).</a:t>
            </a:r>
            <a:r>
              <a:rPr lang="de-DE" dirty="0" err="1"/>
              <a:t>name</a:t>
            </a:r>
            <a:r>
              <a:rPr lang="de-DE" dirty="0"/>
              <a:t> = "rot";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0CBE12-73E7-D72D-A442-1C2155C89740}"/>
              </a:ext>
            </a:extLst>
          </p:cNvPr>
          <p:cNvSpPr txBox="1"/>
          <p:nvPr/>
        </p:nvSpPr>
        <p:spPr>
          <a:xfrm>
            <a:off x="6822286" y="2791294"/>
            <a:ext cx="32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dataStream</a:t>
            </a:r>
            <a:r>
              <a:rPr lang="de-DE" dirty="0"/>
              <a:t>(2).</a:t>
            </a:r>
            <a:r>
              <a:rPr lang="de-DE" dirty="0" err="1"/>
              <a:t>name</a:t>
            </a:r>
            <a:r>
              <a:rPr lang="de-DE" dirty="0"/>
              <a:t> = “</a:t>
            </a:r>
            <a:r>
              <a:rPr lang="de-DE" dirty="0" err="1"/>
              <a:t>ir</a:t>
            </a:r>
            <a:r>
              <a:rPr lang="de-DE" dirty="0"/>
              <a:t>";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9D36856-60BA-8C0C-B888-82B63AB86808}"/>
              </a:ext>
            </a:extLst>
          </p:cNvPr>
          <p:cNvSpPr txBox="1"/>
          <p:nvPr/>
        </p:nvSpPr>
        <p:spPr>
          <a:xfrm>
            <a:off x="6822286" y="3237861"/>
            <a:ext cx="32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dataStream</a:t>
            </a:r>
            <a:r>
              <a:rPr lang="de-DE" dirty="0"/>
              <a:t>(3).</a:t>
            </a:r>
            <a:r>
              <a:rPr lang="de-DE" dirty="0" err="1"/>
              <a:t>name</a:t>
            </a:r>
            <a:r>
              <a:rPr lang="de-DE" dirty="0"/>
              <a:t> = “t";</a:t>
            </a:r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1B124116-25BA-1E6D-EF4C-E06F07997B23}"/>
              </a:ext>
            </a:extLst>
          </p:cNvPr>
          <p:cNvSpPr/>
          <p:nvPr/>
        </p:nvSpPr>
        <p:spPr>
          <a:xfrm>
            <a:off x="6131724" y="2358512"/>
            <a:ext cx="521494" cy="1248681"/>
          </a:xfrm>
          <a:prstGeom prst="leftBrace">
            <a:avLst>
              <a:gd name="adj1" fmla="val 8333"/>
              <a:gd name="adj2" fmla="val 519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86C044-8BB2-CEC8-4115-ABAE6A687A26}"/>
              </a:ext>
            </a:extLst>
          </p:cNvPr>
          <p:cNvSpPr txBox="1"/>
          <p:nvPr/>
        </p:nvSpPr>
        <p:spPr>
          <a:xfrm>
            <a:off x="4964908" y="2791294"/>
            <a:ext cx="112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latin typeface="Courier" pitchFamily="2" charset="0"/>
              </a:rPr>
              <a:t>strcmp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191BAC-0C95-1334-0A93-DA9D1223E021}"/>
              </a:ext>
            </a:extLst>
          </p:cNvPr>
          <p:cNvSpPr txBox="1"/>
          <p:nvPr/>
        </p:nvSpPr>
        <p:spPr>
          <a:xfrm>
            <a:off x="771526" y="4539508"/>
            <a:ext cx="446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adc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b="1" dirty="0">
                <a:latin typeface="Courier" pitchFamily="2" charset="0"/>
              </a:rPr>
              <a:t>str2num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NameValue</a:t>
            </a:r>
            <a:r>
              <a:rPr lang="de-DE" dirty="0">
                <a:latin typeface="Courier" pitchFamily="2" charset="0"/>
              </a:rPr>
              <a:t>{2});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7AF3662-D0D1-433A-4FE0-16491CD82D9A}"/>
              </a:ext>
            </a:extLst>
          </p:cNvPr>
          <p:cNvSpPr txBox="1"/>
          <p:nvPr/>
        </p:nvSpPr>
        <p:spPr>
          <a:xfrm>
            <a:off x="807243" y="5652557"/>
            <a:ext cx="411360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1 2 8 8 8 6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E25FE9D5-12CD-2714-A65B-C40BD22208E7}"/>
              </a:ext>
            </a:extLst>
          </p:cNvPr>
          <p:cNvSpPr txBox="1">
            <a:spLocks/>
          </p:cNvSpPr>
          <p:nvPr/>
        </p:nvSpPr>
        <p:spPr>
          <a:xfrm>
            <a:off x="807243" y="5115018"/>
            <a:ext cx="2508648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adc</a:t>
            </a:r>
            <a:r>
              <a:rPr lang="de-DE" sz="2000" dirty="0"/>
              <a:t> (double)</a:t>
            </a:r>
          </a:p>
        </p:txBody>
      </p:sp>
      <p:sp>
        <p:nvSpPr>
          <p:cNvPr id="24" name="Nach rechts gekrümmter Pfeil 23">
            <a:extLst>
              <a:ext uri="{FF2B5EF4-FFF2-40B4-BE49-F238E27FC236}">
                <a16:creationId xmlns:a16="http://schemas.microsoft.com/office/drawing/2014/main" id="{37998538-FE82-D40B-0D8E-8348A7F51F9C}"/>
              </a:ext>
            </a:extLst>
          </p:cNvPr>
          <p:cNvSpPr/>
          <p:nvPr/>
        </p:nvSpPr>
        <p:spPr>
          <a:xfrm>
            <a:off x="389334" y="3948770"/>
            <a:ext cx="353616" cy="19201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6FA3D51-18FA-653B-A52F-85C6FA5E1D19}"/>
              </a:ext>
            </a:extLst>
          </p:cNvPr>
          <p:cNvSpPr txBox="1"/>
          <p:nvPr/>
        </p:nvSpPr>
        <p:spPr>
          <a:xfrm>
            <a:off x="6363895" y="5664116"/>
            <a:ext cx="411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dataStream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).</a:t>
            </a:r>
            <a:r>
              <a:rPr lang="de-DE" dirty="0" err="1"/>
              <a:t>array</a:t>
            </a:r>
            <a:r>
              <a:rPr lang="de-DE" dirty="0"/>
              <a:t>(end+1) = </a:t>
            </a:r>
            <a:r>
              <a:rPr lang="de-DE" dirty="0" err="1"/>
              <a:t>adc</a:t>
            </a:r>
            <a:r>
              <a:rPr lang="de-DE" dirty="0"/>
              <a:t>;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533C684F-201C-6177-B449-E298E05E81DA}"/>
              </a:ext>
            </a:extLst>
          </p:cNvPr>
          <p:cNvSpPr/>
          <p:nvPr/>
        </p:nvSpPr>
        <p:spPr>
          <a:xfrm>
            <a:off x="5279235" y="5652557"/>
            <a:ext cx="7215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35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C3911-D7ED-62E5-616B-273A917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DataStream-Struct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AA04A3-A8C9-43FB-7C17-B1605B8497F0}"/>
              </a:ext>
            </a:extLst>
          </p:cNvPr>
          <p:cNvSpPr txBox="1"/>
          <p:nvPr/>
        </p:nvSpPr>
        <p:spPr>
          <a:xfrm>
            <a:off x="2893218" y="1997839"/>
            <a:ext cx="5779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name</a:t>
            </a:r>
            <a:r>
              <a:rPr lang="de-DE" dirty="0">
                <a:latin typeface="Courier" pitchFamily="2" charset="0"/>
              </a:rPr>
              <a:t> = "rot";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array</a:t>
            </a:r>
            <a:r>
              <a:rPr lang="de-DE" dirty="0">
                <a:latin typeface="Courier" pitchFamily="2" charset="0"/>
              </a:rPr>
              <a:t> = [ ];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plot</a:t>
            </a:r>
            <a:r>
              <a:rPr lang="de-DE" dirty="0">
                <a:latin typeface="Courier" pitchFamily="2" charset="0"/>
              </a:rPr>
              <a:t> = 1;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plcolor</a:t>
            </a:r>
            <a:r>
              <a:rPr lang="de-DE" dirty="0">
                <a:latin typeface="Courier" pitchFamily="2" charset="0"/>
              </a:rPr>
              <a:t> = "</a:t>
            </a:r>
            <a:r>
              <a:rPr lang="de-DE" dirty="0" err="1">
                <a:latin typeface="Courier" pitchFamily="2" charset="0"/>
              </a:rPr>
              <a:t>red</a:t>
            </a:r>
            <a:r>
              <a:rPr lang="de-DE" dirty="0">
                <a:latin typeface="Courier" pitchFamily="2" charset="0"/>
              </a:rPr>
              <a:t>";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ylim</a:t>
            </a:r>
            <a:r>
              <a:rPr lang="de-DE" dirty="0">
                <a:latin typeface="Courier" pitchFamily="2" charset="0"/>
              </a:rPr>
              <a:t> = 0;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adc_plot</a:t>
            </a:r>
            <a:r>
              <a:rPr lang="de-DE" dirty="0">
                <a:latin typeface="Courier" pitchFamily="2" charset="0"/>
              </a:rPr>
              <a:t> = [ ];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</a:t>
            </a:r>
            <a:r>
              <a:rPr lang="de-DE" dirty="0" err="1">
                <a:latin typeface="Courier" pitchFamily="2" charset="0"/>
              </a:rPr>
              <a:t>filter</a:t>
            </a:r>
            <a:r>
              <a:rPr lang="de-DE" dirty="0">
                <a:latin typeface="Courier" pitchFamily="2" charset="0"/>
              </a:rPr>
              <a:t> = 1;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(1).HP01_sp = [0 0 0 0 0 0];                   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(1).No50_sp = [0 0 0 0 0 0];         </a:t>
            </a:r>
          </a:p>
          <a:p>
            <a:r>
              <a:rPr lang="de-DE" dirty="0" err="1">
                <a:latin typeface="Courier" pitchFamily="2" charset="0"/>
              </a:rPr>
              <a:t>dataStream</a:t>
            </a:r>
            <a:r>
              <a:rPr lang="de-DE" dirty="0">
                <a:latin typeface="Courier" pitchFamily="2" charset="0"/>
              </a:rPr>
              <a:t>(1).TP40_sp = [0 0 0 0 0 0]; </a:t>
            </a:r>
          </a:p>
        </p:txBody>
      </p:sp>
    </p:spTree>
    <p:extLst>
      <p:ext uri="{BB962C8B-B14F-4D97-AF65-F5344CB8AC3E}">
        <p14:creationId xmlns:p14="http://schemas.microsoft.com/office/powerpoint/2010/main" val="265066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9AA97-C6A7-598B-9DA0-38336AD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22" y="2144"/>
            <a:ext cx="2709670" cy="884557"/>
          </a:xfrm>
        </p:spPr>
        <p:txBody>
          <a:bodyPr>
            <a:normAutofit/>
          </a:bodyPr>
          <a:lstStyle/>
          <a:p>
            <a:r>
              <a:rPr lang="de-DE" sz="2800" dirty="0"/>
              <a:t>Grafikausgabe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68DFB0-02F0-644B-07A9-8D9F6F4D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2" y="801852"/>
            <a:ext cx="5524886" cy="54560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573B9F-46BE-0A9C-1E01-5B8E730C580C}"/>
              </a:ext>
            </a:extLst>
          </p:cNvPr>
          <p:cNvSpPr txBox="1"/>
          <p:nvPr/>
        </p:nvSpPr>
        <p:spPr>
          <a:xfrm>
            <a:off x="970369" y="761487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figure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210F842-68C4-22E0-5842-6E2A2058F00B}"/>
              </a:ext>
            </a:extLst>
          </p:cNvPr>
          <p:cNvCxnSpPr>
            <a:cxnSpLocks/>
          </p:cNvCxnSpPr>
          <p:nvPr/>
        </p:nvCxnSpPr>
        <p:spPr>
          <a:xfrm>
            <a:off x="1794736" y="977426"/>
            <a:ext cx="1168756" cy="1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8C06AD6-1850-350E-0050-81D700DE5AA5}"/>
              </a:ext>
            </a:extLst>
          </p:cNvPr>
          <p:cNvSpPr txBox="1"/>
          <p:nvPr/>
        </p:nvSpPr>
        <p:spPr>
          <a:xfrm>
            <a:off x="9474022" y="2259372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subplot</a:t>
            </a:r>
            <a:r>
              <a:rPr lang="de-DE" dirty="0"/>
              <a:t> = </a:t>
            </a:r>
            <a:r>
              <a:rPr lang="de-DE" dirty="0" err="1"/>
              <a:t>axes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8AE639D-8BBA-09DC-BE22-B71C221ADDA2}"/>
              </a:ext>
            </a:extLst>
          </p:cNvPr>
          <p:cNvCxnSpPr>
            <a:cxnSpLocks/>
          </p:cNvCxnSpPr>
          <p:nvPr/>
        </p:nvCxnSpPr>
        <p:spPr>
          <a:xfrm flipH="1" flipV="1">
            <a:off x="7988122" y="2442964"/>
            <a:ext cx="1485900" cy="1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DC62966-C9E0-1359-C01F-6044F15EA3A5}"/>
              </a:ext>
            </a:extLst>
          </p:cNvPr>
          <p:cNvSpPr txBox="1"/>
          <p:nvPr/>
        </p:nvSpPr>
        <p:spPr>
          <a:xfrm>
            <a:off x="8873952" y="2633242"/>
            <a:ext cx="2573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The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function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 </a:t>
            </a:r>
            <a:r>
              <a:rPr lang="de-DE" sz="1000" dirty="0" err="1"/>
              <a:t>subplot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 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returns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 a handle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pointing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 </a:t>
            </a:r>
          </a:p>
          <a:p>
            <a:pPr algn="ctr"/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 an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object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 type </a:t>
            </a:r>
            <a:r>
              <a:rPr lang="de-DE" sz="1000" dirty="0" err="1"/>
              <a:t>axes</a:t>
            </a:r>
            <a:endParaRPr lang="de-DE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2A6D9DD-153A-BAEB-26B5-482439B3DD23}"/>
              </a:ext>
            </a:extLst>
          </p:cNvPr>
          <p:cNvSpPr txBox="1"/>
          <p:nvPr/>
        </p:nvSpPr>
        <p:spPr>
          <a:xfrm>
            <a:off x="9445452" y="4583472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subplot</a:t>
            </a:r>
            <a:r>
              <a:rPr lang="de-DE" dirty="0"/>
              <a:t> = </a:t>
            </a:r>
            <a:r>
              <a:rPr lang="de-DE" dirty="0" err="1"/>
              <a:t>axes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C04A420-B2FA-7207-67CF-57C1B5E13449}"/>
              </a:ext>
            </a:extLst>
          </p:cNvPr>
          <p:cNvCxnSpPr>
            <a:cxnSpLocks/>
          </p:cNvCxnSpPr>
          <p:nvPr/>
        </p:nvCxnSpPr>
        <p:spPr>
          <a:xfrm flipH="1" flipV="1">
            <a:off x="7959552" y="4767064"/>
            <a:ext cx="1485900" cy="1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F34C32-4529-61B9-F7F2-FAFD49CC9C72}"/>
              </a:ext>
            </a:extLst>
          </p:cNvPr>
          <p:cNvSpPr txBox="1"/>
          <p:nvPr/>
        </p:nvSpPr>
        <p:spPr>
          <a:xfrm>
            <a:off x="5068490" y="145896"/>
            <a:ext cx="700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docs.octave.org</a:t>
            </a:r>
            <a:r>
              <a:rPr lang="de-DE" dirty="0"/>
              <a:t>/v7.2.0/</a:t>
            </a:r>
            <a:r>
              <a:rPr lang="de-DE" dirty="0" err="1"/>
              <a:t>Introduction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-Graphics-</a:t>
            </a:r>
            <a:r>
              <a:rPr lang="de-DE" dirty="0" err="1"/>
              <a:t>Structures.html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21D28A-6FD4-326B-98FA-514FF043079D}"/>
              </a:ext>
            </a:extLst>
          </p:cNvPr>
          <p:cNvSpPr txBox="1"/>
          <p:nvPr/>
        </p:nvSpPr>
        <p:spPr>
          <a:xfrm>
            <a:off x="3864624" y="6398436"/>
            <a:ext cx="372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uicontrol</a:t>
            </a:r>
            <a:r>
              <a:rPr lang="de-DE" dirty="0"/>
              <a:t> (</a:t>
            </a:r>
            <a:r>
              <a:rPr lang="de-DE" dirty="0" err="1"/>
              <a:t>checkbox</a:t>
            </a:r>
            <a:r>
              <a:rPr lang="de-DE" dirty="0"/>
              <a:t>, </a:t>
            </a:r>
            <a:r>
              <a:rPr lang="de-DE" dirty="0" err="1"/>
              <a:t>button</a:t>
            </a:r>
            <a:r>
              <a:rPr lang="de-DE" dirty="0"/>
              <a:t>, </a:t>
            </a:r>
            <a:r>
              <a:rPr lang="de-DE" dirty="0" err="1"/>
              <a:t>caption</a:t>
            </a:r>
            <a:r>
              <a:rPr lang="de-DE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E323DB-24F2-CCA2-7370-A5FA3566E008}"/>
              </a:ext>
            </a:extLst>
          </p:cNvPr>
          <p:cNvSpPr txBox="1"/>
          <p:nvPr/>
        </p:nvSpPr>
        <p:spPr>
          <a:xfrm>
            <a:off x="8947004" y="5451475"/>
            <a:ext cx="2573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a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xes</a:t>
            </a:r>
            <a:r>
              <a:rPr lang="de-DE" sz="1000" dirty="0">
                <a:solidFill>
                  <a:srgbClr val="000000"/>
                </a:solidFill>
                <a:latin typeface="Roboto Condensed" panose="020F0502020204030204" pitchFamily="34" charset="0"/>
              </a:rPr>
              <a:t> und </a:t>
            </a:r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uicontrol</a:t>
            </a:r>
            <a:r>
              <a:rPr lang="de-DE" sz="1000" dirty="0">
                <a:solidFill>
                  <a:srgbClr val="000000"/>
                </a:solidFill>
                <a:latin typeface="Roboto Condensed" panose="020F0502020204030204" pitchFamily="34" charset="0"/>
              </a:rPr>
              <a:t> sind „</a:t>
            </a:r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Roboto Condensed" panose="020F0502020204030204" pitchFamily="34" charset="0"/>
              </a:rPr>
              <a:t>“ von </a:t>
            </a:r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figure</a:t>
            </a:r>
            <a:endParaRPr lang="de-DE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419AE24-2918-95D8-519A-FA2660FB873C}"/>
              </a:ext>
            </a:extLst>
          </p:cNvPr>
          <p:cNvSpPr txBox="1"/>
          <p:nvPr/>
        </p:nvSpPr>
        <p:spPr>
          <a:xfrm>
            <a:off x="1475087" y="22059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line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D596582-E6FE-4F7D-50C2-2E07E93CECE4}"/>
              </a:ext>
            </a:extLst>
          </p:cNvPr>
          <p:cNvCxnSpPr>
            <a:cxnSpLocks/>
          </p:cNvCxnSpPr>
          <p:nvPr/>
        </p:nvCxnSpPr>
        <p:spPr>
          <a:xfrm>
            <a:off x="2180310" y="2400846"/>
            <a:ext cx="2888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E5513FA-DC36-03E6-F4AC-8EDC9C27AB63}"/>
              </a:ext>
            </a:extLst>
          </p:cNvPr>
          <p:cNvSpPr txBox="1"/>
          <p:nvPr/>
        </p:nvSpPr>
        <p:spPr>
          <a:xfrm>
            <a:off x="1480609" y="432844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line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8F24014-D476-C4C6-3DC0-2DC558F7FD4D}"/>
              </a:ext>
            </a:extLst>
          </p:cNvPr>
          <p:cNvCxnSpPr>
            <a:cxnSpLocks/>
          </p:cNvCxnSpPr>
          <p:nvPr/>
        </p:nvCxnSpPr>
        <p:spPr>
          <a:xfrm>
            <a:off x="2180310" y="4513106"/>
            <a:ext cx="2888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38FA6A3-5D27-FEA1-DC67-627B4D0708BE}"/>
              </a:ext>
            </a:extLst>
          </p:cNvPr>
          <p:cNvSpPr txBox="1"/>
          <p:nvPr/>
        </p:nvSpPr>
        <p:spPr>
          <a:xfrm>
            <a:off x="188182" y="5447069"/>
            <a:ext cx="2573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line</a:t>
            </a:r>
            <a:r>
              <a:rPr lang="de-DE" sz="1000" dirty="0">
                <a:solidFill>
                  <a:srgbClr val="000000"/>
                </a:solidFill>
                <a:latin typeface="Roboto Condensed" panose="020F0502020204030204" pitchFamily="34" charset="0"/>
              </a:rPr>
              <a:t> sind „</a:t>
            </a:r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Roboto Condensed" panose="020F0502020204030204" pitchFamily="34" charset="0"/>
              </a:rPr>
              <a:t>“ von </a:t>
            </a:r>
            <a:r>
              <a:rPr lang="de-DE" sz="1000" dirty="0" err="1">
                <a:solidFill>
                  <a:srgbClr val="000000"/>
                </a:solidFill>
                <a:latin typeface="Roboto Condensed" panose="020F0502020204030204" pitchFamily="34" charset="0"/>
              </a:rPr>
              <a:t>axes</a:t>
            </a:r>
            <a:endParaRPr lang="de-DE" sz="1000" dirty="0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6C694085-F258-3E8F-5629-D0DD57BBD5E1}"/>
              </a:ext>
            </a:extLst>
          </p:cNvPr>
          <p:cNvSpPr/>
          <p:nvPr/>
        </p:nvSpPr>
        <p:spPr>
          <a:xfrm rot="16200000">
            <a:off x="5581417" y="3705459"/>
            <a:ext cx="252884" cy="52149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37A26D7-40E7-34C1-5D3E-B883DFD57C2C}"/>
              </a:ext>
            </a:extLst>
          </p:cNvPr>
          <p:cNvSpPr txBox="1"/>
          <p:nvPr/>
        </p:nvSpPr>
        <p:spPr>
          <a:xfrm>
            <a:off x="752475" y="1193709"/>
            <a:ext cx="53435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latin typeface="Courier" pitchFamily="2" charset="0"/>
              </a:rPr>
              <a:t>graphics_toolkit</a:t>
            </a:r>
            <a:r>
              <a:rPr lang="de-DE" sz="1200" dirty="0">
                <a:latin typeface="Courier" pitchFamily="2" charset="0"/>
              </a:rPr>
              <a:t>("</a:t>
            </a:r>
            <a:r>
              <a:rPr lang="de-DE" sz="1200" dirty="0" err="1">
                <a:latin typeface="Courier" pitchFamily="2" charset="0"/>
              </a:rPr>
              <a:t>qt</a:t>
            </a:r>
            <a:r>
              <a:rPr lang="de-DE" sz="1200" dirty="0">
                <a:latin typeface="Courier" pitchFamily="2" charset="0"/>
              </a:rPr>
              <a:t>");</a:t>
            </a:r>
          </a:p>
          <a:p>
            <a:r>
              <a:rPr lang="de-DE" sz="1200" dirty="0">
                <a:latin typeface="Courier" pitchFamily="2" charset="0"/>
              </a:rPr>
              <a:t>fi_1 = </a:t>
            </a:r>
            <a:r>
              <a:rPr lang="de-DE" sz="1200" dirty="0" err="1">
                <a:latin typeface="Courier" pitchFamily="2" charset="0"/>
              </a:rPr>
              <a:t>figure</a:t>
            </a:r>
            <a:r>
              <a:rPr lang="de-DE" sz="1200" dirty="0">
                <a:latin typeface="Courier" pitchFamily="2" charset="0"/>
              </a:rPr>
              <a:t>(1);</a:t>
            </a:r>
          </a:p>
          <a:p>
            <a:r>
              <a:rPr lang="de-DE" sz="1200" dirty="0" err="1">
                <a:latin typeface="Courier" pitchFamily="2" charset="0"/>
              </a:rPr>
              <a:t>clf</a:t>
            </a:r>
            <a:endParaRPr lang="de-DE" sz="1200" dirty="0">
              <a:latin typeface="Courier" pitchFamily="2" charset="0"/>
            </a:endParaRPr>
          </a:p>
          <a:p>
            <a:r>
              <a:rPr lang="de-DE" sz="1200" dirty="0" err="1">
                <a:latin typeface="Courier" pitchFamily="2" charset="0"/>
              </a:rPr>
              <a:t>spN</a:t>
            </a:r>
            <a:r>
              <a:rPr lang="de-DE" sz="1200" dirty="0">
                <a:latin typeface="Courier" pitchFamily="2" charset="0"/>
              </a:rPr>
              <a:t> = 0;</a:t>
            </a:r>
          </a:p>
          <a:p>
            <a:r>
              <a:rPr lang="de-DE" sz="1200" dirty="0" err="1">
                <a:latin typeface="Courier" pitchFamily="2" charset="0"/>
              </a:rPr>
              <a:t>for</a:t>
            </a:r>
            <a:r>
              <a:rPr lang="de-DE" sz="1200" dirty="0">
                <a:latin typeface="Courier" pitchFamily="2" charset="0"/>
              </a:rPr>
              <a:t> i = 1:length(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);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if</a:t>
            </a:r>
            <a:r>
              <a:rPr lang="de-DE" sz="1200" dirty="0">
                <a:latin typeface="Courier" pitchFamily="2" charset="0"/>
              </a:rPr>
              <a:t> (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(i).</a:t>
            </a:r>
            <a:r>
              <a:rPr lang="de-DE" sz="1200" dirty="0" err="1">
                <a:latin typeface="Courier" pitchFamily="2" charset="0"/>
              </a:rPr>
              <a:t>plot</a:t>
            </a:r>
            <a:r>
              <a:rPr lang="de-DE" sz="1200" dirty="0">
                <a:latin typeface="Courier" pitchFamily="2" charset="0"/>
              </a:rPr>
              <a:t> == 1)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spN</a:t>
            </a:r>
            <a:r>
              <a:rPr lang="de-DE" sz="1200" dirty="0">
                <a:latin typeface="Courier" pitchFamily="2" charset="0"/>
              </a:rPr>
              <a:t> = </a:t>
            </a:r>
            <a:r>
              <a:rPr lang="de-DE" sz="1200" dirty="0" err="1">
                <a:latin typeface="Courier" pitchFamily="2" charset="0"/>
              </a:rPr>
              <a:t>spN</a:t>
            </a:r>
            <a:r>
              <a:rPr lang="de-DE" sz="1200" dirty="0">
                <a:latin typeface="Courier" pitchFamily="2" charset="0"/>
              </a:rPr>
              <a:t> + 1;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endif</a:t>
            </a:r>
            <a:endParaRPr lang="de-DE" sz="1200" dirty="0">
              <a:latin typeface="Courier" pitchFamily="2" charset="0"/>
            </a:endParaRPr>
          </a:p>
          <a:p>
            <a:r>
              <a:rPr lang="de-DE" sz="1200" dirty="0" err="1">
                <a:latin typeface="Courier" pitchFamily="2" charset="0"/>
              </a:rPr>
              <a:t>endfor</a:t>
            </a:r>
            <a:endParaRPr lang="de-DE" sz="1200" dirty="0">
              <a:latin typeface="Courier" pitchFamily="2" charset="0"/>
            </a:endParaRPr>
          </a:p>
          <a:p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=0;</a:t>
            </a:r>
          </a:p>
          <a:p>
            <a:r>
              <a:rPr lang="de-DE" sz="1200" dirty="0" err="1">
                <a:latin typeface="Courier" pitchFamily="2" charset="0"/>
              </a:rPr>
              <a:t>for</a:t>
            </a:r>
            <a:r>
              <a:rPr lang="de-DE" sz="1200" dirty="0">
                <a:latin typeface="Courier" pitchFamily="2" charset="0"/>
              </a:rPr>
              <a:t> i = 1:length(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)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if</a:t>
            </a:r>
            <a:r>
              <a:rPr lang="de-DE" sz="1200" dirty="0">
                <a:latin typeface="Courier" pitchFamily="2" charset="0"/>
              </a:rPr>
              <a:t> (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(i).</a:t>
            </a:r>
            <a:r>
              <a:rPr lang="de-DE" sz="1200" dirty="0" err="1">
                <a:latin typeface="Courier" pitchFamily="2" charset="0"/>
              </a:rPr>
              <a:t>plot</a:t>
            </a:r>
            <a:r>
              <a:rPr lang="de-DE" sz="1200" dirty="0">
                <a:latin typeface="Courier" pitchFamily="2" charset="0"/>
              </a:rPr>
              <a:t> == 1)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=j+1;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subPl</a:t>
            </a:r>
            <a:r>
              <a:rPr lang="de-DE" sz="1200" dirty="0">
                <a:latin typeface="Courier" pitchFamily="2" charset="0"/>
              </a:rPr>
              <a:t>(i) = </a:t>
            </a:r>
            <a:r>
              <a:rPr lang="de-DE" sz="1200" dirty="0" err="1">
                <a:latin typeface="Courier" pitchFamily="2" charset="0"/>
              </a:rPr>
              <a:t>subplot</a:t>
            </a:r>
            <a:r>
              <a:rPr lang="de-DE" sz="1200" dirty="0">
                <a:latin typeface="Courier" pitchFamily="2" charset="0"/>
              </a:rPr>
              <a:t>(spN,1,j);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set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subPl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),"box","on","title",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(i).</a:t>
            </a: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>
                <a:latin typeface="Courier" pitchFamily="2" charset="0"/>
              </a:rPr>
              <a:t>,</a:t>
            </a:r>
          </a:p>
          <a:p>
            <a:r>
              <a:rPr lang="de-DE" sz="1200" dirty="0">
                <a:latin typeface="Courier" pitchFamily="2" charset="0"/>
              </a:rPr>
              <a:t>                            "</a:t>
            </a:r>
            <a:r>
              <a:rPr lang="de-DE" sz="1200" dirty="0" err="1">
                <a:latin typeface="Courier" pitchFamily="2" charset="0"/>
              </a:rPr>
              <a:t>xlim</a:t>
            </a:r>
            <a:r>
              <a:rPr lang="de-DE" sz="1200" dirty="0">
                <a:latin typeface="Courier" pitchFamily="2" charset="0"/>
              </a:rPr>
              <a:t>",[1 fensterbreite]);                           </a:t>
            </a:r>
          </a:p>
          <a:p>
            <a:r>
              <a:rPr lang="de-DE" sz="1200" dirty="0">
                <a:latin typeface="Courier" pitchFamily="2" charset="0"/>
              </a:rPr>
              <a:t>    # wenn </a:t>
            </a:r>
            <a:r>
              <a:rPr lang="de-DE" sz="1200" dirty="0" err="1">
                <a:latin typeface="Courier" pitchFamily="2" charset="0"/>
              </a:rPr>
              <a:t>ylim</a:t>
            </a:r>
            <a:r>
              <a:rPr lang="de-DE" sz="1200" dirty="0">
                <a:latin typeface="Courier" pitchFamily="2" charset="0"/>
              </a:rPr>
              <a:t> Grenzen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if</a:t>
            </a:r>
            <a:r>
              <a:rPr lang="de-DE" sz="1200" dirty="0">
                <a:latin typeface="Courier" pitchFamily="2" charset="0"/>
              </a:rPr>
              <a:t> (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).</a:t>
            </a:r>
            <a:r>
              <a:rPr lang="de-DE" sz="1200" dirty="0" err="1">
                <a:latin typeface="Courier" pitchFamily="2" charset="0"/>
              </a:rPr>
              <a:t>ylim</a:t>
            </a:r>
            <a:r>
              <a:rPr lang="de-DE" sz="1200" dirty="0">
                <a:latin typeface="Courier" pitchFamily="2" charset="0"/>
              </a:rPr>
              <a:t> != 0)</a:t>
            </a:r>
          </a:p>
          <a:p>
            <a:r>
              <a:rPr lang="de-DE" sz="1200" dirty="0">
                <a:latin typeface="Courier" pitchFamily="2" charset="0"/>
              </a:rPr>
              <a:t>      </a:t>
            </a:r>
            <a:r>
              <a:rPr lang="de-DE" sz="1200" dirty="0" err="1">
                <a:latin typeface="Courier" pitchFamily="2" charset="0"/>
              </a:rPr>
              <a:t>set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subPl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),"</a:t>
            </a:r>
            <a:r>
              <a:rPr lang="de-DE" sz="1200" dirty="0" err="1">
                <a:latin typeface="Courier" pitchFamily="2" charset="0"/>
              </a:rPr>
              <a:t>ylim</a:t>
            </a:r>
            <a:r>
              <a:rPr lang="de-DE" sz="1200" dirty="0">
                <a:latin typeface="Courier" pitchFamily="2" charset="0"/>
              </a:rPr>
              <a:t>",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(i).</a:t>
            </a:r>
            <a:r>
              <a:rPr lang="de-DE" sz="1200" dirty="0" err="1">
                <a:latin typeface="Courier" pitchFamily="2" charset="0"/>
              </a:rPr>
              <a:t>ylim</a:t>
            </a:r>
            <a:r>
              <a:rPr lang="de-DE" sz="1200" dirty="0">
                <a:latin typeface="Courier" pitchFamily="2" charset="0"/>
              </a:rPr>
              <a:t>);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endif</a:t>
            </a:r>
            <a:endParaRPr lang="de-DE" sz="1200" dirty="0">
              <a:latin typeface="Courier" pitchFamily="2" charset="0"/>
            </a:endParaRPr>
          </a:p>
          <a:p>
            <a:r>
              <a:rPr lang="de-DE" sz="1200" dirty="0">
                <a:latin typeface="Courier" pitchFamily="2" charset="0"/>
              </a:rPr>
              <a:t>    # Zeichenfarbe setzen</a:t>
            </a:r>
          </a:p>
          <a:p>
            <a:r>
              <a:rPr lang="de-DE" sz="1200" dirty="0">
                <a:latin typeface="Courier" pitchFamily="2" charset="0"/>
              </a:rPr>
              <a:t>    </a:t>
            </a:r>
            <a:r>
              <a:rPr lang="de-DE" sz="1200" dirty="0" err="1">
                <a:latin typeface="Courier" pitchFamily="2" charset="0"/>
              </a:rPr>
              <a:t>subLi</a:t>
            </a:r>
            <a:r>
              <a:rPr lang="de-DE" sz="1200" dirty="0">
                <a:latin typeface="Courier" pitchFamily="2" charset="0"/>
              </a:rPr>
              <a:t>(</a:t>
            </a:r>
            <a:r>
              <a:rPr lang="de-DE" sz="1200" dirty="0" err="1">
                <a:latin typeface="Courier" pitchFamily="2" charset="0"/>
              </a:rPr>
              <a:t>j</a:t>
            </a:r>
            <a:r>
              <a:rPr lang="de-DE" sz="1200" dirty="0">
                <a:latin typeface="Courier" pitchFamily="2" charset="0"/>
              </a:rPr>
              <a:t>) = </a:t>
            </a:r>
            <a:r>
              <a:rPr lang="de-DE" sz="1200" dirty="0" err="1">
                <a:latin typeface="Courier" pitchFamily="2" charset="0"/>
              </a:rPr>
              <a:t>line</a:t>
            </a:r>
            <a:r>
              <a:rPr lang="de-DE" sz="1200" dirty="0">
                <a:latin typeface="Courier" pitchFamily="2" charset="0"/>
              </a:rPr>
              <a:t>("</a:t>
            </a:r>
            <a:r>
              <a:rPr lang="de-DE" sz="1200" dirty="0" err="1">
                <a:latin typeface="Courier" pitchFamily="2" charset="0"/>
              </a:rPr>
              <a:t>color</a:t>
            </a:r>
            <a:r>
              <a:rPr lang="de-DE" sz="1200" dirty="0">
                <a:latin typeface="Courier" pitchFamily="2" charset="0"/>
              </a:rPr>
              <a:t>",</a:t>
            </a:r>
            <a:r>
              <a:rPr lang="de-DE" sz="1200" dirty="0" err="1">
                <a:latin typeface="Courier" pitchFamily="2" charset="0"/>
              </a:rPr>
              <a:t>dataStream</a:t>
            </a:r>
            <a:r>
              <a:rPr lang="de-DE" sz="1200" dirty="0">
                <a:latin typeface="Courier" pitchFamily="2" charset="0"/>
              </a:rPr>
              <a:t>(i).</a:t>
            </a:r>
            <a:r>
              <a:rPr lang="de-DE" sz="1200" dirty="0" err="1">
                <a:latin typeface="Courier" pitchFamily="2" charset="0"/>
              </a:rPr>
              <a:t>plcolor</a:t>
            </a:r>
            <a:r>
              <a:rPr lang="de-DE" sz="1200" dirty="0">
                <a:latin typeface="Courier" pitchFamily="2" charset="0"/>
              </a:rPr>
              <a:t>);</a:t>
            </a:r>
          </a:p>
          <a:p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endif</a:t>
            </a:r>
            <a:endParaRPr lang="de-DE" sz="1200" dirty="0">
              <a:latin typeface="Courier" pitchFamily="2" charset="0"/>
            </a:endParaRPr>
          </a:p>
          <a:p>
            <a:r>
              <a:rPr lang="de-DE" sz="1200" dirty="0" err="1">
                <a:latin typeface="Courier" pitchFamily="2" charset="0"/>
              </a:rPr>
              <a:t>endfor</a:t>
            </a:r>
            <a:endParaRPr lang="de-DE" sz="1200" dirty="0">
              <a:latin typeface="Courier" pitchFamily="2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180861F-B256-00AE-3E37-2989BF3B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2" y="309152"/>
            <a:ext cx="4171951" cy="884557"/>
          </a:xfrm>
        </p:spPr>
        <p:txBody>
          <a:bodyPr>
            <a:normAutofit/>
          </a:bodyPr>
          <a:lstStyle/>
          <a:p>
            <a:r>
              <a:rPr lang="de-DE" sz="2800" dirty="0"/>
              <a:t>Erstellen des Plot-Fenster</a:t>
            </a:r>
          </a:p>
        </p:txBody>
      </p:sp>
    </p:spTree>
    <p:extLst>
      <p:ext uri="{BB962C8B-B14F-4D97-AF65-F5344CB8AC3E}">
        <p14:creationId xmlns:p14="http://schemas.microsoft.com/office/powerpoint/2010/main" val="207873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A5C6A53-FD17-22BC-237B-08DBC14017F1}"/>
              </a:ext>
            </a:extLst>
          </p:cNvPr>
          <p:cNvGrpSpPr/>
          <p:nvPr/>
        </p:nvGrpSpPr>
        <p:grpSpPr>
          <a:xfrm>
            <a:off x="122923" y="2081678"/>
            <a:ext cx="9141619" cy="4524315"/>
            <a:chOff x="173831" y="2601505"/>
            <a:chExt cx="9141619" cy="452431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A68D3A7-CCD3-0006-8BDB-BD354FBC9EAC}"/>
                </a:ext>
              </a:extLst>
            </p:cNvPr>
            <p:cNvSpPr txBox="1"/>
            <p:nvPr/>
          </p:nvSpPr>
          <p:spPr>
            <a:xfrm>
              <a:off x="173831" y="2601505"/>
              <a:ext cx="9141619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>
                  <a:latin typeface="Courier" pitchFamily="2" charset="0"/>
                </a:rPr>
                <a:t> </a:t>
              </a:r>
              <a:r>
                <a:rPr lang="de-DE" sz="1200" dirty="0" err="1">
                  <a:latin typeface="Courier" pitchFamily="2" charset="0"/>
                </a:rPr>
                <a:t>if</a:t>
              </a:r>
              <a:r>
                <a:rPr lang="de-DE" sz="1200" dirty="0">
                  <a:latin typeface="Courier" pitchFamily="2" charset="0"/>
                </a:rPr>
                <a:t> (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 - </a:t>
              </a:r>
              <a:r>
                <a:rPr lang="de-DE" sz="1200" dirty="0" err="1">
                  <a:latin typeface="Courier" pitchFamily="2" charset="0"/>
                </a:rPr>
                <a:t>x_index_prev</a:t>
              </a:r>
              <a:r>
                <a:rPr lang="de-DE" sz="1200" dirty="0">
                  <a:latin typeface="Courier" pitchFamily="2" charset="0"/>
                </a:rPr>
                <a:t>) &gt; </a:t>
              </a:r>
              <a:r>
                <a:rPr lang="de-DE" sz="1200" dirty="0" err="1">
                  <a:latin typeface="Courier" pitchFamily="2" charset="0"/>
                </a:rPr>
                <a:t>min_x_index_step</a:t>
              </a:r>
              <a:endParaRPr lang="de-DE" sz="1200" dirty="0">
                <a:latin typeface="Courier" pitchFamily="2" charset="0"/>
              </a:endParaRPr>
            </a:p>
            <a:p>
              <a:r>
                <a:rPr lang="de-DE" sz="1200" dirty="0">
                  <a:latin typeface="Courier" pitchFamily="2" charset="0"/>
                </a:rPr>
                <a:t>     </a:t>
              </a:r>
              <a:r>
                <a:rPr lang="de-DE" sz="1200" dirty="0" err="1">
                  <a:latin typeface="Courier" pitchFamily="2" charset="0"/>
                </a:rPr>
                <a:t>j</a:t>
              </a:r>
              <a:r>
                <a:rPr lang="de-DE" sz="1200" dirty="0">
                  <a:latin typeface="Courier" pitchFamily="2" charset="0"/>
                </a:rPr>
                <a:t>=0;</a:t>
              </a:r>
            </a:p>
            <a:p>
              <a:r>
                <a:rPr lang="de-DE" sz="1200" dirty="0">
                  <a:latin typeface="Courier" pitchFamily="2" charset="0"/>
                </a:rPr>
                <a:t>     </a:t>
              </a:r>
              <a:r>
                <a:rPr lang="de-DE" sz="1200" dirty="0" err="1">
                  <a:latin typeface="Courier" pitchFamily="2" charset="0"/>
                </a:rPr>
                <a:t>for</a:t>
              </a:r>
              <a:r>
                <a:rPr lang="de-DE" sz="1200" dirty="0">
                  <a:latin typeface="Courier" pitchFamily="2" charset="0"/>
                </a:rPr>
                <a:t> i = 1:length(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);</a:t>
              </a:r>
            </a:p>
            <a:p>
              <a:r>
                <a:rPr lang="de-DE" sz="1200" dirty="0">
                  <a:latin typeface="Courier" pitchFamily="2" charset="0"/>
                </a:rPr>
                <a:t>       </a:t>
              </a:r>
              <a:r>
                <a:rPr lang="de-DE" sz="1200" dirty="0" err="1">
                  <a:latin typeface="Courier" pitchFamily="2" charset="0"/>
                </a:rPr>
                <a:t>if</a:t>
              </a:r>
              <a:r>
                <a:rPr lang="de-DE" sz="1200" dirty="0">
                  <a:latin typeface="Courier" pitchFamily="2" charset="0"/>
                </a:rPr>
                <a:t> (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(i).</a:t>
              </a:r>
              <a:r>
                <a:rPr lang="de-DE" sz="1200" dirty="0" err="1">
                  <a:latin typeface="Courier" pitchFamily="2" charset="0"/>
                </a:rPr>
                <a:t>plot</a:t>
              </a:r>
              <a:r>
                <a:rPr lang="de-DE" sz="1200" dirty="0">
                  <a:latin typeface="Courier" pitchFamily="2" charset="0"/>
                </a:rPr>
                <a:t> == 1)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j</a:t>
              </a:r>
              <a:r>
                <a:rPr lang="de-DE" sz="1200" dirty="0">
                  <a:latin typeface="Courier" pitchFamily="2" charset="0"/>
                </a:rPr>
                <a:t>=j+1;      </a:t>
              </a:r>
            </a:p>
            <a:p>
              <a:r>
                <a:rPr lang="de-DE" sz="1200" dirty="0">
                  <a:latin typeface="Courier" pitchFamily="2" charset="0"/>
                </a:rPr>
                <a:t>          % </a:t>
              </a:r>
              <a:r>
                <a:rPr lang="de-DE" sz="1200" dirty="0" err="1">
                  <a:latin typeface="Courier" pitchFamily="2" charset="0"/>
                </a:rPr>
                <a:t>x_start</a:t>
              </a:r>
              <a:r>
                <a:rPr lang="de-DE" sz="1200" dirty="0">
                  <a:latin typeface="Courier" pitchFamily="2" charset="0"/>
                </a:rPr>
                <a:t> darf nicht &lt; 1 sein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if</a:t>
              </a:r>
              <a:r>
                <a:rPr lang="de-DE" sz="1200" dirty="0">
                  <a:latin typeface="Courier" pitchFamily="2" charset="0"/>
                </a:rPr>
                <a:t> (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 &gt; fensterbreite)</a:t>
              </a: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x_start</a:t>
              </a:r>
              <a:r>
                <a:rPr lang="de-DE" sz="1200" dirty="0">
                  <a:latin typeface="Courier" pitchFamily="2" charset="0"/>
                </a:rPr>
                <a:t> = 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 - fensterbreite;</a:t>
              </a: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x_axis</a:t>
              </a:r>
              <a:r>
                <a:rPr lang="de-DE" sz="1200" dirty="0">
                  <a:latin typeface="Courier" pitchFamily="2" charset="0"/>
                </a:rPr>
                <a:t> =  </a:t>
              </a:r>
              <a:r>
                <a:rPr lang="de-DE" sz="1200" dirty="0" err="1">
                  <a:latin typeface="Courier" pitchFamily="2" charset="0"/>
                </a:rPr>
                <a:t>x_start:x_index</a:t>
              </a:r>
              <a:r>
                <a:rPr lang="de-DE" sz="1200" dirty="0">
                  <a:latin typeface="Courier" pitchFamily="2" charset="0"/>
                </a:rPr>
                <a:t>;</a:t>
              </a: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set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subPl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j</a:t>
              </a:r>
              <a:r>
                <a:rPr lang="de-DE" sz="1200" dirty="0">
                  <a:latin typeface="Courier" pitchFamily="2" charset="0"/>
                </a:rPr>
                <a:t>),"</a:t>
              </a:r>
              <a:r>
                <a:rPr lang="de-DE" sz="1200" dirty="0" err="1">
                  <a:latin typeface="Courier" pitchFamily="2" charset="0"/>
                </a:rPr>
                <a:t>xlim</a:t>
              </a:r>
              <a:r>
                <a:rPr lang="de-DE" sz="1200" dirty="0">
                  <a:latin typeface="Courier" pitchFamily="2" charset="0"/>
                </a:rPr>
                <a:t>",[</a:t>
              </a:r>
              <a:r>
                <a:rPr lang="de-DE" sz="1200" dirty="0" err="1">
                  <a:latin typeface="Courier" pitchFamily="2" charset="0"/>
                </a:rPr>
                <a:t>x_start</a:t>
              </a:r>
              <a:r>
                <a:rPr lang="de-DE" sz="1200" dirty="0">
                  <a:latin typeface="Courier" pitchFamily="2" charset="0"/>
                </a:rPr>
                <a:t> 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]);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else</a:t>
              </a:r>
              <a:endParaRPr lang="de-DE" sz="1200" dirty="0">
                <a:latin typeface="Courier" pitchFamily="2" charset="0"/>
              </a:endParaRP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x_start</a:t>
              </a:r>
              <a:r>
                <a:rPr lang="de-DE" sz="1200" dirty="0">
                  <a:latin typeface="Courier" pitchFamily="2" charset="0"/>
                </a:rPr>
                <a:t> = 1;</a:t>
              </a: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x_axis</a:t>
              </a:r>
              <a:r>
                <a:rPr lang="de-DE" sz="1200" dirty="0">
                  <a:latin typeface="Courier" pitchFamily="2" charset="0"/>
                </a:rPr>
                <a:t> = 1:fensterbreite;</a:t>
              </a:r>
            </a:p>
            <a:p>
              <a:r>
                <a:rPr lang="de-DE" sz="1200" dirty="0">
                  <a:latin typeface="Courier" pitchFamily="2" charset="0"/>
                </a:rPr>
                <a:t>            </a:t>
              </a:r>
              <a:r>
                <a:rPr lang="de-DE" sz="1200" dirty="0" err="1">
                  <a:latin typeface="Courier" pitchFamily="2" charset="0"/>
                </a:rPr>
                <a:t>set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subPl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j</a:t>
              </a:r>
              <a:r>
                <a:rPr lang="de-DE" sz="1200" dirty="0">
                  <a:latin typeface="Courier" pitchFamily="2" charset="0"/>
                </a:rPr>
                <a:t>),"</a:t>
              </a:r>
              <a:r>
                <a:rPr lang="de-DE" sz="1200" dirty="0" err="1">
                  <a:latin typeface="Courier" pitchFamily="2" charset="0"/>
                </a:rPr>
                <a:t>xlim</a:t>
              </a:r>
              <a:r>
                <a:rPr lang="de-DE" sz="1200" dirty="0">
                  <a:latin typeface="Courier" pitchFamily="2" charset="0"/>
                </a:rPr>
                <a:t>",[</a:t>
              </a:r>
              <a:r>
                <a:rPr lang="de-DE" sz="1200" dirty="0" err="1">
                  <a:latin typeface="Courier" pitchFamily="2" charset="0"/>
                </a:rPr>
                <a:t>x_start</a:t>
              </a:r>
              <a:r>
                <a:rPr lang="de-DE" sz="1200" dirty="0">
                  <a:latin typeface="Courier" pitchFamily="2" charset="0"/>
                </a:rPr>
                <a:t> fensterbreite]);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endif</a:t>
              </a:r>
              <a:endParaRPr lang="de-DE" sz="1200" dirty="0">
                <a:latin typeface="Courier" pitchFamily="2" charset="0"/>
              </a:endParaRP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(i).</a:t>
              </a:r>
              <a:r>
                <a:rPr lang="de-DE" sz="1200" dirty="0" err="1">
                  <a:latin typeface="Courier" pitchFamily="2" charset="0"/>
                </a:rPr>
                <a:t>adc_plot</a:t>
              </a:r>
              <a:r>
                <a:rPr lang="de-DE" sz="1200" dirty="0">
                  <a:latin typeface="Courier" pitchFamily="2" charset="0"/>
                </a:rPr>
                <a:t> = 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(i).</a:t>
              </a:r>
              <a:r>
                <a:rPr lang="de-DE" sz="1200" dirty="0" err="1">
                  <a:latin typeface="Courier" pitchFamily="2" charset="0"/>
                </a:rPr>
                <a:t>array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x_start:x_index</a:t>
              </a:r>
              <a:r>
                <a:rPr lang="de-DE" sz="1200" dirty="0">
                  <a:latin typeface="Courier" pitchFamily="2" charset="0"/>
                </a:rPr>
                <a:t>);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x_index_prev</a:t>
              </a:r>
              <a:r>
                <a:rPr lang="de-DE" sz="1200" dirty="0">
                  <a:latin typeface="Courier" pitchFamily="2" charset="0"/>
                </a:rPr>
                <a:t> = 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;</a:t>
              </a:r>
            </a:p>
            <a:p>
              <a:r>
                <a:rPr lang="de-DE" sz="1200" dirty="0">
                  <a:latin typeface="Courier" pitchFamily="2" charset="0"/>
                </a:rPr>
                <a:t>          % Hier wird die Linie gezeichnet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set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subLi</a:t>
              </a:r>
              <a:r>
                <a:rPr lang="de-DE" sz="1200" dirty="0">
                  <a:latin typeface="Courier" pitchFamily="2" charset="0"/>
                </a:rPr>
                <a:t>(</a:t>
              </a:r>
              <a:r>
                <a:rPr lang="de-DE" sz="1200" dirty="0" err="1">
                  <a:latin typeface="Courier" pitchFamily="2" charset="0"/>
                </a:rPr>
                <a:t>j</a:t>
              </a:r>
              <a:r>
                <a:rPr lang="de-DE" sz="1200" dirty="0">
                  <a:latin typeface="Courier" pitchFamily="2" charset="0"/>
                </a:rPr>
                <a:t>),"</a:t>
              </a:r>
              <a:r>
                <a:rPr lang="de-DE" sz="1200" dirty="0" err="1">
                  <a:latin typeface="Courier" pitchFamily="2" charset="0"/>
                </a:rPr>
                <a:t>xdata</a:t>
              </a:r>
              <a:r>
                <a:rPr lang="de-DE" sz="1200" dirty="0">
                  <a:latin typeface="Courier" pitchFamily="2" charset="0"/>
                </a:rPr>
                <a:t>",x_</a:t>
              </a:r>
              <a:r>
                <a:rPr lang="de-DE" sz="1200" dirty="0" err="1">
                  <a:latin typeface="Courier" pitchFamily="2" charset="0"/>
                </a:rPr>
                <a:t>axis</a:t>
              </a:r>
              <a:r>
                <a:rPr lang="de-DE" sz="1200" dirty="0">
                  <a:latin typeface="Courier" pitchFamily="2" charset="0"/>
                </a:rPr>
                <a:t>,"</a:t>
              </a:r>
              <a:r>
                <a:rPr lang="de-DE" sz="1200" dirty="0" err="1">
                  <a:latin typeface="Courier" pitchFamily="2" charset="0"/>
                </a:rPr>
                <a:t>ydata</a:t>
              </a:r>
              <a:r>
                <a:rPr lang="de-DE" sz="1200" dirty="0">
                  <a:latin typeface="Courier" pitchFamily="2" charset="0"/>
                </a:rPr>
                <a:t>",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(i).</a:t>
              </a:r>
              <a:r>
                <a:rPr lang="de-DE" sz="1200" dirty="0" err="1">
                  <a:latin typeface="Courier" pitchFamily="2" charset="0"/>
                </a:rPr>
                <a:t>adc_plot</a:t>
              </a:r>
              <a:r>
                <a:rPr lang="de-DE" sz="1200" dirty="0">
                  <a:latin typeface="Courier" pitchFamily="2" charset="0"/>
                </a:rPr>
                <a:t>);</a:t>
              </a:r>
            </a:p>
            <a:p>
              <a:r>
                <a:rPr lang="de-DE" sz="1200" dirty="0">
                  <a:latin typeface="Courier" pitchFamily="2" charset="0"/>
                </a:rPr>
                <a:t>          </a:t>
              </a:r>
              <a:r>
                <a:rPr lang="de-DE" sz="1200" dirty="0" err="1">
                  <a:latin typeface="Courier" pitchFamily="2" charset="0"/>
                </a:rPr>
                <a:t>drawnow</a:t>
              </a:r>
              <a:r>
                <a:rPr lang="de-DE" sz="1200" dirty="0">
                  <a:latin typeface="Courier" pitchFamily="2" charset="0"/>
                </a:rPr>
                <a:t>();</a:t>
              </a:r>
            </a:p>
            <a:p>
              <a:r>
                <a:rPr lang="de-DE" sz="1200" dirty="0">
                  <a:latin typeface="Courier" pitchFamily="2" charset="0"/>
                </a:rPr>
                <a:t>       </a:t>
              </a:r>
              <a:r>
                <a:rPr lang="de-DE" sz="1200" dirty="0" err="1">
                  <a:latin typeface="Courier" pitchFamily="2" charset="0"/>
                </a:rPr>
                <a:t>endif</a:t>
              </a:r>
              <a:r>
                <a:rPr lang="de-DE" sz="1200" dirty="0">
                  <a:latin typeface="Courier" pitchFamily="2" charset="0"/>
                </a:rPr>
                <a:t> # (</a:t>
              </a:r>
              <a:r>
                <a:rPr lang="de-DE" sz="1200" dirty="0" err="1">
                  <a:latin typeface="Courier" pitchFamily="2" charset="0"/>
                </a:rPr>
                <a:t>dataStream</a:t>
              </a:r>
              <a:r>
                <a:rPr lang="de-DE" sz="1200" dirty="0">
                  <a:latin typeface="Courier" pitchFamily="2" charset="0"/>
                </a:rPr>
                <a:t>(i).</a:t>
              </a:r>
              <a:r>
                <a:rPr lang="de-DE" sz="1200" dirty="0" err="1">
                  <a:latin typeface="Courier" pitchFamily="2" charset="0"/>
                </a:rPr>
                <a:t>plot</a:t>
              </a:r>
              <a:r>
                <a:rPr lang="de-DE" sz="1200" dirty="0">
                  <a:latin typeface="Courier" pitchFamily="2" charset="0"/>
                </a:rPr>
                <a:t>==1)</a:t>
              </a:r>
            </a:p>
            <a:p>
              <a:r>
                <a:rPr lang="de-DE" sz="1200" dirty="0">
                  <a:latin typeface="Courier" pitchFamily="2" charset="0"/>
                </a:rPr>
                <a:t>     </a:t>
              </a:r>
              <a:r>
                <a:rPr lang="de-DE" sz="1200" dirty="0" err="1">
                  <a:latin typeface="Courier" pitchFamily="2" charset="0"/>
                </a:rPr>
                <a:t>endfor</a:t>
              </a:r>
              <a:endParaRPr lang="de-DE" sz="1200" dirty="0">
                <a:latin typeface="Courier" pitchFamily="2" charset="0"/>
              </a:endParaRPr>
            </a:p>
            <a:p>
              <a:r>
                <a:rPr lang="de-DE" sz="1200" dirty="0">
                  <a:latin typeface="Courier" pitchFamily="2" charset="0"/>
                </a:rPr>
                <a:t>     </a:t>
              </a:r>
              <a:r>
                <a:rPr lang="de-DE" sz="1200" dirty="0" err="1">
                  <a:latin typeface="Courier" pitchFamily="2" charset="0"/>
                </a:rPr>
                <a:t>set</a:t>
              </a:r>
              <a:r>
                <a:rPr lang="de-DE" sz="1200" dirty="0">
                  <a:latin typeface="Courier" pitchFamily="2" charset="0"/>
                </a:rPr>
                <a:t>(cap1,"string",num2str(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));</a:t>
              </a:r>
            </a:p>
            <a:p>
              <a:r>
                <a:rPr lang="de-DE" sz="1200" dirty="0">
                  <a:latin typeface="Courier" pitchFamily="2" charset="0"/>
                </a:rPr>
                <a:t>   </a:t>
              </a:r>
              <a:r>
                <a:rPr lang="de-DE" sz="1200" dirty="0" err="1">
                  <a:latin typeface="Courier" pitchFamily="2" charset="0"/>
                </a:rPr>
                <a:t>endif</a:t>
              </a:r>
              <a:r>
                <a:rPr lang="de-DE" sz="1200" dirty="0">
                  <a:latin typeface="Courier" pitchFamily="2" charset="0"/>
                </a:rPr>
                <a:t> # </a:t>
              </a:r>
              <a:r>
                <a:rPr lang="de-DE" sz="1200" dirty="0" err="1">
                  <a:latin typeface="Courier" pitchFamily="2" charset="0"/>
                </a:rPr>
                <a:t>of</a:t>
              </a:r>
              <a:r>
                <a:rPr lang="de-DE" sz="1200" dirty="0">
                  <a:latin typeface="Courier" pitchFamily="2" charset="0"/>
                </a:rPr>
                <a:t> (</a:t>
              </a:r>
              <a:r>
                <a:rPr lang="de-DE" sz="1200" dirty="0" err="1">
                  <a:latin typeface="Courier" pitchFamily="2" charset="0"/>
                </a:rPr>
                <a:t>x_index</a:t>
              </a:r>
              <a:r>
                <a:rPr lang="de-DE" sz="1200" dirty="0">
                  <a:latin typeface="Courier" pitchFamily="2" charset="0"/>
                </a:rPr>
                <a:t> - </a:t>
              </a:r>
              <a:r>
                <a:rPr lang="de-DE" sz="1200" dirty="0" err="1">
                  <a:latin typeface="Courier" pitchFamily="2" charset="0"/>
                </a:rPr>
                <a:t>x_index_prev</a:t>
              </a:r>
              <a:r>
                <a:rPr lang="de-DE" sz="1200" dirty="0">
                  <a:latin typeface="Courier" pitchFamily="2" charset="0"/>
                </a:rPr>
                <a:t>) &gt; 20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E58A7BC-A55B-8B50-E9CB-6E9C7658DB1D}"/>
                </a:ext>
              </a:extLst>
            </p:cNvPr>
            <p:cNvSpPr/>
            <p:nvPr/>
          </p:nvSpPr>
          <p:spPr>
            <a:xfrm>
              <a:off x="1123952" y="3739128"/>
              <a:ext cx="4519609" cy="76627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CDFA807-F728-DD6B-A3EF-00360EAA9980}"/>
                </a:ext>
              </a:extLst>
            </p:cNvPr>
            <p:cNvSpPr/>
            <p:nvPr/>
          </p:nvSpPr>
          <p:spPr>
            <a:xfrm>
              <a:off x="1152529" y="4652789"/>
              <a:ext cx="4519610" cy="63025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DACA975-C53C-5033-3ADE-E342324A0EE4}"/>
              </a:ext>
            </a:extLst>
          </p:cNvPr>
          <p:cNvGrpSpPr/>
          <p:nvPr/>
        </p:nvGrpSpPr>
        <p:grpSpPr>
          <a:xfrm>
            <a:off x="4356361" y="252007"/>
            <a:ext cx="7301965" cy="3176993"/>
            <a:chOff x="4456372" y="302615"/>
            <a:chExt cx="7301965" cy="317699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F86B033-6707-D786-F0E1-83F6879BF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45" t="16465" r="4525" b="46874"/>
            <a:stretch/>
          </p:blipFill>
          <p:spPr>
            <a:xfrm>
              <a:off x="5314950" y="614795"/>
              <a:ext cx="6443387" cy="2557036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57CA324-CA04-05C8-6F4F-3546D2F1598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1383619" y="2814638"/>
              <a:ext cx="0" cy="357193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97F529-2F7B-C8C0-8E24-06FF30B7DC1C}"/>
                </a:ext>
              </a:extLst>
            </p:cNvPr>
            <p:cNvSpPr txBox="1"/>
            <p:nvPr/>
          </p:nvSpPr>
          <p:spPr>
            <a:xfrm>
              <a:off x="11008901" y="3171831"/>
              <a:ext cx="7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x_index</a:t>
              </a:r>
              <a:endParaRPr lang="de-DE" sz="14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EE2E506-3E5A-F4A4-95C7-B2D9B96A9387}"/>
                </a:ext>
              </a:extLst>
            </p:cNvPr>
            <p:cNvCxnSpPr/>
            <p:nvPr/>
          </p:nvCxnSpPr>
          <p:spPr>
            <a:xfrm>
              <a:off x="5929313" y="671947"/>
              <a:ext cx="5454306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66C8958-AA9C-20DE-0BB6-4E06C53DC0CE}"/>
                </a:ext>
              </a:extLst>
            </p:cNvPr>
            <p:cNvSpPr txBox="1"/>
            <p:nvPr/>
          </p:nvSpPr>
          <p:spPr>
            <a:xfrm>
              <a:off x="8102768" y="302615"/>
              <a:ext cx="1133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fensterbreite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53AAF95-64FF-E95C-2DFD-B455D5844800}"/>
                </a:ext>
              </a:extLst>
            </p:cNvPr>
            <p:cNvSpPr txBox="1"/>
            <p:nvPr/>
          </p:nvSpPr>
          <p:spPr>
            <a:xfrm>
              <a:off x="8453439" y="3039376"/>
              <a:ext cx="1211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ourier" pitchFamily="2" charset="0"/>
                </a:rPr>
                <a:t>"</a:t>
              </a:r>
              <a:r>
                <a:rPr lang="de-DE" sz="1400" b="1" dirty="0" err="1">
                  <a:latin typeface="Courier" pitchFamily="2" charset="0"/>
                </a:rPr>
                <a:t>xdata</a:t>
              </a:r>
              <a:r>
                <a:rPr lang="de-DE" sz="1400" b="1" dirty="0">
                  <a:latin typeface="Courier" pitchFamily="2" charset="0"/>
                </a:rPr>
                <a:t>“</a:t>
              </a:r>
              <a:endParaRPr lang="de-DE" sz="14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5C95F56-6E94-C433-C2AD-7B1338B416C0}"/>
                </a:ext>
              </a:extLst>
            </p:cNvPr>
            <p:cNvSpPr txBox="1"/>
            <p:nvPr/>
          </p:nvSpPr>
          <p:spPr>
            <a:xfrm>
              <a:off x="4456372" y="1501794"/>
              <a:ext cx="1058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ourier" pitchFamily="2" charset="0"/>
                </a:rPr>
                <a:t>“</a:t>
              </a:r>
              <a:r>
                <a:rPr lang="de-DE" sz="1400" b="1" dirty="0" err="1">
                  <a:latin typeface="Courier" pitchFamily="2" charset="0"/>
                </a:rPr>
                <a:t>ydata</a:t>
              </a:r>
              <a:r>
                <a:rPr lang="de-DE" sz="1400" b="1" dirty="0">
                  <a:latin typeface="Courier" pitchFamily="2" charset="0"/>
                </a:rPr>
                <a:t>“</a:t>
              </a:r>
              <a:endParaRPr lang="de-DE" sz="14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DC9AEF4-9477-AAC8-2D37-F307BE35D26F}"/>
                </a:ext>
              </a:extLst>
            </p:cNvPr>
            <p:cNvSpPr txBox="1"/>
            <p:nvPr/>
          </p:nvSpPr>
          <p:spPr>
            <a:xfrm>
              <a:off x="8367099" y="2372164"/>
              <a:ext cx="1211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ourier" pitchFamily="2" charset="0"/>
                </a:rPr>
                <a:t>"</a:t>
              </a:r>
              <a:r>
                <a:rPr lang="de-DE" sz="1400" b="1" dirty="0" err="1">
                  <a:latin typeface="Courier" pitchFamily="2" charset="0"/>
                </a:rPr>
                <a:t>xlim</a:t>
              </a:r>
              <a:r>
                <a:rPr lang="de-DE" sz="1400" b="1" dirty="0">
                  <a:latin typeface="Courier" pitchFamily="2" charset="0"/>
                </a:rPr>
                <a:t>“</a:t>
              </a:r>
              <a:endParaRPr lang="de-DE" sz="1400" dirty="0"/>
            </a:p>
          </p:txBody>
        </p: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6E8087-A3AE-B011-7786-4BD299C53D88}"/>
              </a:ext>
            </a:extLst>
          </p:cNvPr>
          <p:cNvCxnSpPr/>
          <p:nvPr/>
        </p:nvCxnSpPr>
        <p:spPr>
          <a:xfrm>
            <a:off x="5829302" y="2615045"/>
            <a:ext cx="545430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5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D0A69-B68E-8920-DA22-9D6BC33C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465137"/>
            <a:ext cx="7772400" cy="172720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74CA8DD-5821-3779-5AE0-147D2520DB43}"/>
              </a:ext>
            </a:extLst>
          </p:cNvPr>
          <p:cNvGrpSpPr/>
          <p:nvPr/>
        </p:nvGrpSpPr>
        <p:grpSpPr>
          <a:xfrm>
            <a:off x="373853" y="2349498"/>
            <a:ext cx="5243520" cy="4151316"/>
            <a:chOff x="2024063" y="2241547"/>
            <a:chExt cx="5243520" cy="41513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5C0A6EF-6F01-E76C-38C6-15C325B2D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4063" y="2312987"/>
              <a:ext cx="2406715" cy="4079876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711846F-26B7-AB93-BA08-DCEBFBC2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395" y="2241547"/>
              <a:ext cx="2391188" cy="3540502"/>
            </a:xfrm>
            <a:prstGeom prst="rect">
              <a:avLst/>
            </a:prstGeom>
          </p:spPr>
        </p:pic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1EDC84A-8180-ADB9-83A8-7887D791F50F}"/>
              </a:ext>
            </a:extLst>
          </p:cNvPr>
          <p:cNvSpPr txBox="1"/>
          <p:nvPr/>
        </p:nvSpPr>
        <p:spPr>
          <a:xfrm>
            <a:off x="6917528" y="3104086"/>
            <a:ext cx="4086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ourier" pitchFamily="2" charset="0"/>
              </a:rPr>
              <a:t>Nicht darstellbare Zeichen für Drucker:</a:t>
            </a:r>
            <a:endParaRPr lang="de-DE" sz="1800" dirty="0">
              <a:solidFill>
                <a:srgbClr val="FF0000"/>
              </a:solidFill>
              <a:latin typeface="Courier" pitchFamily="2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de-DE" sz="1800" dirty="0" err="1">
                <a:solidFill>
                  <a:srgbClr val="FF0000"/>
                </a:solidFill>
                <a:latin typeface="Courier" pitchFamily="2" charset="0"/>
              </a:rPr>
              <a:t>Carriage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 Return: \CR = \</a:t>
            </a:r>
            <a:r>
              <a:rPr lang="de-DE" sz="1800" dirty="0" err="1">
                <a:solidFill>
                  <a:srgbClr val="FF0000"/>
                </a:solidFill>
                <a:latin typeface="Courier" pitchFamily="2" charset="0"/>
              </a:rPr>
              <a:t>r</a:t>
            </a:r>
            <a:endParaRPr lang="de-DE" sz="18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urier" pitchFamily="2" charset="0"/>
              </a:rPr>
              <a:t>(Wagenrücklauf)</a:t>
            </a:r>
            <a:endParaRPr lang="de-DE" sz="18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urier" pitchFamily="2" charset="0"/>
              </a:rPr>
              <a:t>Line Feed:    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 \LF = \</a:t>
            </a:r>
            <a:r>
              <a:rPr lang="de-DE" sz="1800" dirty="0" err="1">
                <a:solidFill>
                  <a:srgbClr val="FF0000"/>
                </a:solidFill>
                <a:latin typeface="Courier" pitchFamily="2" charset="0"/>
              </a:rPr>
              <a:t>n</a:t>
            </a:r>
            <a:endParaRPr lang="de-DE" sz="18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urier" pitchFamily="2" charset="0"/>
              </a:rPr>
              <a:t>(Neue Zeile)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7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BCFCAA-4239-D7A5-890A-C68FF97679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7185" y="771888"/>
            <a:ext cx="6793523" cy="2907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>
                <a:latin typeface="Courier" pitchFamily="2" charset="0"/>
              </a:rPr>
              <a:t>rot:128886,ir:122277,t:80</a:t>
            </a:r>
            <a:r>
              <a:rPr lang="de-DE" sz="1400" dirty="0">
                <a:solidFill>
                  <a:srgbClr val="FF0000"/>
                </a:solidFill>
                <a:latin typeface="Courier" pitchFamily="2" charset="0"/>
              </a:rPr>
              <a:t>\CR\LF</a:t>
            </a:r>
            <a:r>
              <a:rPr lang="de-DE" sz="1400" dirty="0">
                <a:latin typeface="Courier" pitchFamily="2" charset="0"/>
              </a:rPr>
              <a:t>rot:128894,ir:122277,t:79</a:t>
            </a:r>
            <a:r>
              <a:rPr lang="de-DE" sz="1400" dirty="0">
                <a:solidFill>
                  <a:srgbClr val="FF0000"/>
                </a:solidFill>
                <a:latin typeface="Courier" pitchFamily="2" charset="0"/>
              </a:rPr>
              <a:t>\CR\LF</a:t>
            </a:r>
            <a:endParaRPr lang="de-DE" sz="1400" dirty="0">
              <a:latin typeface="Courier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860CCC7-4C33-3266-97A7-1046FAF0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5" y="1300710"/>
            <a:ext cx="7772400" cy="358916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D488984-B8B6-2450-E025-4A9F480C86D8}"/>
              </a:ext>
            </a:extLst>
          </p:cNvPr>
          <p:cNvGrpSpPr/>
          <p:nvPr/>
        </p:nvGrpSpPr>
        <p:grpSpPr>
          <a:xfrm>
            <a:off x="632313" y="5113862"/>
            <a:ext cx="10927373" cy="610146"/>
            <a:chOff x="674077" y="5271333"/>
            <a:chExt cx="10927373" cy="610146"/>
          </a:xfrm>
        </p:grpSpPr>
        <p:sp>
          <p:nvSpPr>
            <p:cNvPr id="7" name="Inhaltsplatzhalter 3">
              <a:extLst>
                <a:ext uri="{FF2B5EF4-FFF2-40B4-BE49-F238E27FC236}">
                  <a16:creationId xmlns:a16="http://schemas.microsoft.com/office/drawing/2014/main" id="{2D3D964D-C9AB-B7D2-E121-8F57ECDA754D}"/>
                </a:ext>
              </a:extLst>
            </p:cNvPr>
            <p:cNvSpPr txBox="1">
              <a:spLocks/>
            </p:cNvSpPr>
            <p:nvPr/>
          </p:nvSpPr>
          <p:spPr>
            <a:xfrm>
              <a:off x="674077" y="5590694"/>
              <a:ext cx="10927373" cy="29078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1400" dirty="0">
                  <a:solidFill>
                    <a:schemeClr val="accent6"/>
                  </a:solidFill>
                  <a:latin typeface="Courier" pitchFamily="2" charset="0"/>
                </a:rPr>
                <a:t>114 111 116 58 49 50 56 56 56 54 44 105 114 58 49 50 50 50 55 55 44 116 58 56 48 </a:t>
              </a:r>
              <a:r>
                <a:rPr lang="de-DE" sz="1400" dirty="0">
                  <a:solidFill>
                    <a:srgbClr val="FF0000"/>
                  </a:solidFill>
                  <a:latin typeface="Courier" pitchFamily="2" charset="0"/>
                </a:rPr>
                <a:t>10 13 </a:t>
              </a:r>
              <a:r>
                <a:rPr lang="de-DE" sz="1400" dirty="0">
                  <a:solidFill>
                    <a:schemeClr val="accent6"/>
                  </a:solidFill>
                  <a:latin typeface="Courier" pitchFamily="2" charset="0"/>
                </a:rPr>
                <a:t>114 111 116</a:t>
              </a:r>
            </a:p>
          </p:txBody>
        </p:sp>
        <p:sp>
          <p:nvSpPr>
            <p:cNvPr id="8" name="Inhaltsplatzhalter 3">
              <a:extLst>
                <a:ext uri="{FF2B5EF4-FFF2-40B4-BE49-F238E27FC236}">
                  <a16:creationId xmlns:a16="http://schemas.microsoft.com/office/drawing/2014/main" id="{4193FD8F-9935-C556-D614-B0AF9C18A201}"/>
                </a:ext>
              </a:extLst>
            </p:cNvPr>
            <p:cNvSpPr txBox="1">
              <a:spLocks/>
            </p:cNvSpPr>
            <p:nvPr/>
          </p:nvSpPr>
          <p:spPr>
            <a:xfrm>
              <a:off x="674077" y="5271333"/>
              <a:ext cx="10927373" cy="29078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400" dirty="0">
                  <a:latin typeface="Courier" pitchFamily="2" charset="0"/>
                </a:rPr>
                <a:t> </a:t>
              </a:r>
              <a:r>
                <a:rPr lang="de-DE" sz="1400" dirty="0" err="1">
                  <a:latin typeface="Courier" pitchFamily="2" charset="0"/>
                </a:rPr>
                <a:t>r</a:t>
              </a:r>
              <a:r>
                <a:rPr lang="de-DE" sz="1400" dirty="0">
                  <a:latin typeface="Courier" pitchFamily="2" charset="0"/>
                </a:rPr>
                <a:t>   o   t  :  1  2  8  8  8  6  ,   i   </a:t>
              </a:r>
              <a:r>
                <a:rPr lang="de-DE" sz="1400" dirty="0" err="1">
                  <a:latin typeface="Courier" pitchFamily="2" charset="0"/>
                </a:rPr>
                <a:t>r</a:t>
              </a:r>
              <a:r>
                <a:rPr lang="de-DE" sz="1400" dirty="0">
                  <a:latin typeface="Courier" pitchFamily="2" charset="0"/>
                </a:rPr>
                <a:t>  :  1  2  2  2  7  7  ,   t  :  8  0  </a:t>
              </a:r>
              <a:r>
                <a:rPr lang="de-DE" sz="1400" dirty="0">
                  <a:solidFill>
                    <a:srgbClr val="FF0000"/>
                  </a:solidFill>
                  <a:latin typeface="Courier" pitchFamily="2" charset="0"/>
                </a:rPr>
                <a:t>CR LF</a:t>
              </a:r>
              <a:r>
                <a:rPr lang="de-DE" sz="1400" dirty="0">
                  <a:latin typeface="Courier" pitchFamily="2" charset="0"/>
                </a:rPr>
                <a:t>  </a:t>
              </a:r>
              <a:r>
                <a:rPr lang="de-DE" sz="1400" dirty="0" err="1">
                  <a:latin typeface="Courier" pitchFamily="2" charset="0"/>
                </a:rPr>
                <a:t>r</a:t>
              </a:r>
              <a:r>
                <a:rPr lang="de-DE" sz="1400" dirty="0">
                  <a:latin typeface="Courier" pitchFamily="2" charset="0"/>
                </a:rPr>
                <a:t>   o   t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E91CE059-3CE1-2934-3F0C-0AB6E9E4FA2F}"/>
              </a:ext>
            </a:extLst>
          </p:cNvPr>
          <p:cNvSpPr txBox="1"/>
          <p:nvPr/>
        </p:nvSpPr>
        <p:spPr>
          <a:xfrm>
            <a:off x="727201" y="6047524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Informationsblock = 27 Byte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B89F0E-4811-BC07-76C8-ABC8B34C3505}"/>
              </a:ext>
            </a:extLst>
          </p:cNvPr>
          <p:cNvSpPr/>
          <p:nvPr/>
        </p:nvSpPr>
        <p:spPr>
          <a:xfrm>
            <a:off x="627185" y="776621"/>
            <a:ext cx="3396761" cy="2907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5D91DD-A0B5-9172-74AD-6E69AF0E28D9}"/>
              </a:ext>
            </a:extLst>
          </p:cNvPr>
          <p:cNvSpPr/>
          <p:nvPr/>
        </p:nvSpPr>
        <p:spPr>
          <a:xfrm>
            <a:off x="4023947" y="776621"/>
            <a:ext cx="3396761" cy="2907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70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ECAF998-B3B3-15BE-04EE-971F4D560220}"/>
              </a:ext>
            </a:extLst>
          </p:cNvPr>
          <p:cNvGrpSpPr/>
          <p:nvPr/>
        </p:nvGrpSpPr>
        <p:grpSpPr>
          <a:xfrm>
            <a:off x="1653776" y="258901"/>
            <a:ext cx="8542003" cy="6340197"/>
            <a:chOff x="439339" y="150107"/>
            <a:chExt cx="8542003" cy="634019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3015344-8AFB-06FE-8EEA-C66C823FFD3B}"/>
                </a:ext>
              </a:extLst>
            </p:cNvPr>
            <p:cNvSpPr txBox="1"/>
            <p:nvPr/>
          </p:nvSpPr>
          <p:spPr>
            <a:xfrm>
              <a:off x="439339" y="150107"/>
              <a:ext cx="8542003" cy="6340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dirty="0"/>
                <a:t>s = rot:128886,ir:122277,t:80</a:t>
              </a:r>
              <a:r>
                <a:rPr lang="de-DE" sz="1400" dirty="0">
                  <a:solidFill>
                    <a:srgbClr val="FF0000"/>
                  </a:solidFill>
                </a:rPr>
                <a:t>\CR\LF</a:t>
              </a:r>
            </a:p>
            <a:p>
              <a:endParaRPr lang="de-DE" sz="1400" dirty="0"/>
            </a:p>
            <a:p>
              <a:r>
                <a:rPr lang="de-DE" sz="1400" dirty="0"/>
                <a:t>Länge der Zeichenkette:27 Byte</a:t>
              </a:r>
            </a:p>
            <a:p>
              <a:endParaRPr lang="de-DE" sz="1400" dirty="0"/>
            </a:p>
            <a:p>
              <a:r>
                <a:rPr lang="de-DE" sz="1400" dirty="0"/>
                <a:t>ASCII-Format: </a:t>
              </a:r>
            </a:p>
            <a:p>
              <a:r>
                <a:rPr lang="de-DE" sz="1400" dirty="0"/>
                <a:t>114  111  116   58   49   50   56   56   56   54   44  105  114   58   49   50   50   50   55   55   44  116   58   56   48   10   13</a:t>
              </a:r>
            </a:p>
            <a:p>
              <a:endParaRPr lang="de-DE" sz="1400" dirty="0"/>
            </a:p>
            <a:p>
              <a:r>
                <a:rPr lang="de-DE" sz="1400" dirty="0"/>
                <a:t>114= 01110010</a:t>
              </a:r>
            </a:p>
            <a:p>
              <a:r>
                <a:rPr lang="de-DE" sz="1400" dirty="0"/>
                <a:t>111= 01101111</a:t>
              </a:r>
            </a:p>
            <a:p>
              <a:r>
                <a:rPr lang="de-DE" sz="1400" dirty="0"/>
                <a:t>116= 01110100</a:t>
              </a:r>
            </a:p>
            <a:p>
              <a:r>
                <a:rPr lang="de-DE" sz="1400" dirty="0"/>
                <a:t>58  = 00111010</a:t>
              </a:r>
            </a:p>
            <a:p>
              <a:r>
                <a:rPr lang="de-DE" sz="1400" dirty="0"/>
                <a:t>49  = 00110001</a:t>
              </a:r>
            </a:p>
            <a:p>
              <a:r>
                <a:rPr lang="de-DE" sz="1400" dirty="0"/>
                <a:t>50. = 00110010</a:t>
              </a:r>
            </a:p>
            <a:p>
              <a:r>
                <a:rPr lang="de-DE" sz="1400" dirty="0"/>
                <a:t>56. = 00111000</a:t>
              </a:r>
            </a:p>
            <a:p>
              <a:r>
                <a:rPr lang="de-DE" sz="1400" dirty="0"/>
                <a:t>56. = 00111000</a:t>
              </a:r>
            </a:p>
            <a:p>
              <a:r>
                <a:rPr lang="de-DE" sz="1400" dirty="0"/>
                <a:t>56. = 00111000</a:t>
              </a:r>
            </a:p>
            <a:p>
              <a:r>
                <a:rPr lang="de-DE" sz="1400" dirty="0"/>
                <a:t>54. = 00110110</a:t>
              </a:r>
            </a:p>
            <a:p>
              <a:r>
                <a:rPr lang="de-DE" sz="1400" dirty="0"/>
                <a:t>44. = 00101100</a:t>
              </a:r>
            </a:p>
            <a:p>
              <a:r>
                <a:rPr lang="de-DE" sz="1400" dirty="0"/>
                <a:t>105= 01101001</a:t>
              </a:r>
            </a:p>
            <a:p>
              <a:r>
                <a:rPr lang="de-DE" sz="1400" dirty="0"/>
                <a:t>114= 01110010</a:t>
              </a:r>
            </a:p>
            <a:p>
              <a:r>
                <a:rPr lang="de-DE" sz="1400" dirty="0"/>
                <a:t>58  = 00111010</a:t>
              </a:r>
            </a:p>
            <a:p>
              <a:endParaRPr lang="de-DE" sz="1400" dirty="0"/>
            </a:p>
            <a:p>
              <a:r>
                <a:rPr lang="de-DE" sz="1400" dirty="0"/>
                <a:t>Mit Start- und </a:t>
              </a:r>
              <a:r>
                <a:rPr lang="de-DE" sz="1400" dirty="0" err="1"/>
                <a:t>Stopbit</a:t>
              </a:r>
              <a:r>
                <a:rPr lang="de-DE" sz="1400" dirty="0"/>
                <a:t>:</a:t>
              </a:r>
            </a:p>
            <a:p>
              <a:r>
                <a:rPr lang="de-DE" sz="1400" dirty="0"/>
                <a:t>101110010010110111101011101000100111010010011000101001100100100111000010011100001001110000100110110010010110001011010010101110010010011101001001100010100110010010011001001001100100100110111010011011101001011000101110100010011101001001110000100110000010000101001000011010</a:t>
              </a:r>
            </a:p>
            <a:p>
              <a:endParaRPr lang="de-DE" sz="1400" dirty="0"/>
            </a:p>
            <a:p>
              <a:r>
                <a:rPr lang="de-DE" sz="1400" dirty="0" err="1"/>
                <a:t>Laenge</a:t>
              </a:r>
              <a:r>
                <a:rPr lang="de-DE" sz="1400" dirty="0"/>
                <a:t> der Bitfolge: 270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FAD4E39-08F3-98C3-30CC-7A1E58763645}"/>
                </a:ext>
              </a:extLst>
            </p:cNvPr>
            <p:cNvSpPr txBox="1"/>
            <p:nvPr/>
          </p:nvSpPr>
          <p:spPr>
            <a:xfrm>
              <a:off x="1764500" y="1643868"/>
              <a:ext cx="2035969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dirty="0"/>
                <a:t>49. = 00110001</a:t>
              </a:r>
            </a:p>
            <a:p>
              <a:r>
                <a:rPr lang="de-DE" sz="1400" dirty="0"/>
                <a:t>50. = 00110010</a:t>
              </a:r>
            </a:p>
            <a:p>
              <a:r>
                <a:rPr lang="de-DE" sz="1400" dirty="0"/>
                <a:t>50. = 00110010</a:t>
              </a:r>
            </a:p>
            <a:p>
              <a:r>
                <a:rPr lang="de-DE" sz="1400" dirty="0"/>
                <a:t>50. = 00110010</a:t>
              </a:r>
            </a:p>
            <a:p>
              <a:r>
                <a:rPr lang="de-DE" sz="1400" dirty="0"/>
                <a:t>55. = 00110111</a:t>
              </a:r>
            </a:p>
            <a:p>
              <a:r>
                <a:rPr lang="de-DE" sz="1400" dirty="0"/>
                <a:t>55. = 00110111</a:t>
              </a:r>
            </a:p>
            <a:p>
              <a:r>
                <a:rPr lang="de-DE" sz="1400" dirty="0"/>
                <a:t>44. = 00101100</a:t>
              </a:r>
            </a:p>
            <a:p>
              <a:r>
                <a:rPr lang="de-DE" sz="1400" dirty="0"/>
                <a:t>116= 01110100</a:t>
              </a:r>
            </a:p>
            <a:p>
              <a:r>
                <a:rPr lang="de-DE" sz="1400" dirty="0"/>
                <a:t>58. = 00111010</a:t>
              </a:r>
            </a:p>
            <a:p>
              <a:r>
                <a:rPr lang="de-DE" sz="1400" dirty="0"/>
                <a:t>56. = 00111000</a:t>
              </a:r>
            </a:p>
            <a:p>
              <a:r>
                <a:rPr lang="de-DE" sz="1400" dirty="0"/>
                <a:t>48. = 00110000</a:t>
              </a:r>
            </a:p>
            <a:p>
              <a:r>
                <a:rPr lang="de-DE" sz="1400" dirty="0"/>
                <a:t>10. = 00001010</a:t>
              </a:r>
            </a:p>
            <a:p>
              <a:r>
                <a:rPr lang="de-DE" sz="1400" dirty="0"/>
                <a:t>13. = 00001101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61CC307F-0E62-A333-B813-4CC2DE12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0657" y="1857874"/>
              <a:ext cx="5770685" cy="2664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8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5AFD2C-ED2F-3ACE-5543-DDFFC017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3278"/>
            <a:ext cx="7772400" cy="28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2CFB9-143F-85A4-F54E-320A862C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04003"/>
            <a:ext cx="4591050" cy="520522"/>
          </a:xfrm>
        </p:spPr>
        <p:txBody>
          <a:bodyPr>
            <a:normAutofit/>
          </a:bodyPr>
          <a:lstStyle/>
          <a:p>
            <a:r>
              <a:rPr lang="de-DE" sz="2000" dirty="0"/>
              <a:t>Input Buffer (Eingangs-Zwischenspeicher)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691236-9C84-BD0E-C9F5-1D9EA4ABAD15}"/>
              </a:ext>
            </a:extLst>
          </p:cNvPr>
          <p:cNvSpPr txBox="1"/>
          <p:nvPr/>
        </p:nvSpPr>
        <p:spPr>
          <a:xfrm>
            <a:off x="895350" y="1571445"/>
            <a:ext cx="709136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/>
              <a:t>56   56   56   54   44  105  114   58   49   50   50   50   55   55   44  116   58   56   48   </a:t>
            </a:r>
            <a:r>
              <a:rPr lang="de-DE" sz="1800" dirty="0">
                <a:solidFill>
                  <a:srgbClr val="FF0000"/>
                </a:solidFill>
              </a:rPr>
              <a:t>10  13   </a:t>
            </a:r>
            <a:r>
              <a:rPr lang="de-DE" sz="1800" dirty="0"/>
              <a:t>114  111  116   58   49   50   56   56   56   54   44  105  114   58   49   50   50   50   55   55   44  116   58   56   48   </a:t>
            </a:r>
            <a:r>
              <a:rPr lang="de-DE" sz="1800" dirty="0">
                <a:solidFill>
                  <a:srgbClr val="FF0000"/>
                </a:solidFill>
              </a:rPr>
              <a:t>10   13 </a:t>
            </a:r>
            <a:r>
              <a:rPr lang="de-DE" sz="1800" dirty="0"/>
              <a:t>114  111  116   58   49   50   56   56 </a:t>
            </a:r>
          </a:p>
        </p:txBody>
      </p:sp>
      <p:sp>
        <p:nvSpPr>
          <p:cNvPr id="7" name="Pfeil nach links 6">
            <a:extLst>
              <a:ext uri="{FF2B5EF4-FFF2-40B4-BE49-F238E27FC236}">
                <a16:creationId xmlns:a16="http://schemas.microsoft.com/office/drawing/2014/main" id="{4FA17D4A-4F6F-AB83-8EB0-01A461B571B1}"/>
              </a:ext>
            </a:extLst>
          </p:cNvPr>
          <p:cNvSpPr/>
          <p:nvPr/>
        </p:nvSpPr>
        <p:spPr>
          <a:xfrm>
            <a:off x="8243888" y="1475901"/>
            <a:ext cx="3167062" cy="1314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vom Arduino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762D90-CDAB-F5CA-6284-ECF31A0E91F2}"/>
              </a:ext>
            </a:extLst>
          </p:cNvPr>
          <p:cNvSpPr txBox="1"/>
          <p:nvPr/>
        </p:nvSpPr>
        <p:spPr>
          <a:xfrm>
            <a:off x="895350" y="3386136"/>
            <a:ext cx="722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Asynchrone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Auswertung des serielle Input-Buffer ist Aufgabe des Octave-Programms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EF37EC-E0E4-4C2C-A71A-6069CFDC7008}"/>
              </a:ext>
            </a:extLst>
          </p:cNvPr>
          <p:cNvSpPr txBox="1"/>
          <p:nvPr/>
        </p:nvSpPr>
        <p:spPr>
          <a:xfrm>
            <a:off x="895350" y="2778677"/>
            <a:ext cx="199227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bytesAvailable</a:t>
            </a:r>
            <a:r>
              <a:rPr lang="de-DE" dirty="0"/>
              <a:t> = 62</a:t>
            </a:r>
          </a:p>
        </p:txBody>
      </p:sp>
    </p:spTree>
    <p:extLst>
      <p:ext uri="{BB962C8B-B14F-4D97-AF65-F5344CB8AC3E}">
        <p14:creationId xmlns:p14="http://schemas.microsoft.com/office/powerpoint/2010/main" val="413021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2CFB9-143F-85A4-F54E-320A862C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004003"/>
            <a:ext cx="4591050" cy="520522"/>
          </a:xfrm>
        </p:spPr>
        <p:txBody>
          <a:bodyPr>
            <a:normAutofit/>
          </a:bodyPr>
          <a:lstStyle/>
          <a:p>
            <a:r>
              <a:rPr lang="de-DE" sz="2000" dirty="0"/>
              <a:t>Input Buffer (Eingangs-Zwischenspeicher)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691236-9C84-BD0E-C9F5-1D9EA4ABAD15}"/>
              </a:ext>
            </a:extLst>
          </p:cNvPr>
          <p:cNvSpPr txBox="1"/>
          <p:nvPr/>
        </p:nvSpPr>
        <p:spPr>
          <a:xfrm>
            <a:off x="895350" y="1571445"/>
            <a:ext cx="709136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de-DE" sz="1800" dirty="0"/>
          </a:p>
          <a:p>
            <a:pPr marL="342900" indent="-342900">
              <a:buAutoNum type="arabicPlain" startAt="114"/>
            </a:pPr>
            <a:endParaRPr lang="de-DE" dirty="0"/>
          </a:p>
          <a:p>
            <a:pPr marL="342900" indent="-342900">
              <a:buAutoNum type="arabicPlain" startAt="114"/>
            </a:pPr>
            <a:endParaRPr lang="de-DE" sz="1800" dirty="0"/>
          </a:p>
          <a:p>
            <a:endParaRPr lang="de-DE" dirty="0"/>
          </a:p>
        </p:txBody>
      </p:sp>
      <p:sp>
        <p:nvSpPr>
          <p:cNvPr id="7" name="Pfeil nach links 6">
            <a:extLst>
              <a:ext uri="{FF2B5EF4-FFF2-40B4-BE49-F238E27FC236}">
                <a16:creationId xmlns:a16="http://schemas.microsoft.com/office/drawing/2014/main" id="{4FA17D4A-4F6F-AB83-8EB0-01A461B571B1}"/>
              </a:ext>
            </a:extLst>
          </p:cNvPr>
          <p:cNvSpPr/>
          <p:nvPr/>
        </p:nvSpPr>
        <p:spPr>
          <a:xfrm>
            <a:off x="8243888" y="1475901"/>
            <a:ext cx="3167062" cy="1314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vom Arduino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EF37EC-E0E4-4C2C-A71A-6069CFDC7008}"/>
              </a:ext>
            </a:extLst>
          </p:cNvPr>
          <p:cNvSpPr txBox="1"/>
          <p:nvPr/>
        </p:nvSpPr>
        <p:spPr>
          <a:xfrm>
            <a:off x="895350" y="2778677"/>
            <a:ext cx="187525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bytesAvailable</a:t>
            </a:r>
            <a:r>
              <a:rPr lang="de-DE" dirty="0"/>
              <a:t> =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D221E8-1720-CE75-D1F8-6D62230542D3}"/>
              </a:ext>
            </a:extLst>
          </p:cNvPr>
          <p:cNvSpPr txBox="1"/>
          <p:nvPr/>
        </p:nvSpPr>
        <p:spPr>
          <a:xfrm>
            <a:off x="895349" y="3525326"/>
            <a:ext cx="78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inSerialPort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char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b="1" dirty="0" err="1">
                <a:latin typeface="Courier" pitchFamily="2" charset="0"/>
              </a:rPr>
              <a:t>read</a:t>
            </a:r>
            <a:r>
              <a:rPr lang="de-DE" dirty="0">
                <a:latin typeface="Courier" pitchFamily="2" charset="0"/>
              </a:rPr>
              <a:t>(serial_01,bytesavailable));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ECF2176-51CF-7EAF-3FBB-E27706597AB4}"/>
              </a:ext>
            </a:extLst>
          </p:cNvPr>
          <p:cNvSpPr txBox="1">
            <a:spLocks/>
          </p:cNvSpPr>
          <p:nvPr/>
        </p:nvSpPr>
        <p:spPr>
          <a:xfrm>
            <a:off x="895349" y="4133608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inSerialPort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4F8759-6D2A-4E95-A63D-20196E722628}"/>
              </a:ext>
            </a:extLst>
          </p:cNvPr>
          <p:cNvSpPr txBox="1"/>
          <p:nvPr/>
        </p:nvSpPr>
        <p:spPr>
          <a:xfrm>
            <a:off x="895350" y="4701050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</a:t>
            </a:r>
            <a:r>
              <a:rPr lang="de-DE" sz="1800" dirty="0">
                <a:latin typeface="Courier" pitchFamily="2" charset="0"/>
              </a:rPr>
              <a:t>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 t  :  1  2  8  8 </a:t>
            </a:r>
            <a:endParaRPr lang="de-DE" sz="1800" dirty="0"/>
          </a:p>
        </p:txBody>
      </p:sp>
      <p:sp>
        <p:nvSpPr>
          <p:cNvPr id="6" name="Nach rechts gekrümmter Pfeil 5">
            <a:extLst>
              <a:ext uri="{FF2B5EF4-FFF2-40B4-BE49-F238E27FC236}">
                <a16:creationId xmlns:a16="http://schemas.microsoft.com/office/drawing/2014/main" id="{09206A9A-8986-4C42-12FE-182DC19678B8}"/>
              </a:ext>
            </a:extLst>
          </p:cNvPr>
          <p:cNvSpPr/>
          <p:nvPr/>
        </p:nvSpPr>
        <p:spPr>
          <a:xfrm>
            <a:off x="247655" y="2085975"/>
            <a:ext cx="633408" cy="31718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5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D221E8-1720-CE75-D1F8-6D62230542D3}"/>
              </a:ext>
            </a:extLst>
          </p:cNvPr>
          <p:cNvSpPr txBox="1"/>
          <p:nvPr/>
        </p:nvSpPr>
        <p:spPr>
          <a:xfrm>
            <a:off x="838199" y="3344350"/>
            <a:ext cx="751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     = [</a:t>
            </a:r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inSerialPort</a:t>
            </a:r>
            <a:r>
              <a:rPr lang="de-DE" dirty="0">
                <a:latin typeface="Courier" pitchFamily="2" charset="0"/>
              </a:rPr>
              <a:t>];              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ECF2176-51CF-7EAF-3FBB-E27706597AB4}"/>
              </a:ext>
            </a:extLst>
          </p:cNvPr>
          <p:cNvSpPr txBox="1">
            <a:spLocks/>
          </p:cNvSpPr>
          <p:nvPr/>
        </p:nvSpPr>
        <p:spPr>
          <a:xfrm>
            <a:off x="838199" y="590308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inSerialPort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DF8AAA-AE12-7130-EA0B-EA53B3B00745}"/>
              </a:ext>
            </a:extLst>
          </p:cNvPr>
          <p:cNvSpPr txBox="1"/>
          <p:nvPr/>
        </p:nvSpPr>
        <p:spPr>
          <a:xfrm>
            <a:off x="838201" y="1110830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latin typeface="Courier" pitchFamily="2" charset="0"/>
              </a:rPr>
              <a:t>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</a:t>
            </a:r>
            <a:r>
              <a:rPr lang="de-DE" sz="1800" dirty="0">
                <a:latin typeface="Courier" pitchFamily="2" charset="0"/>
              </a:rPr>
              <a:t>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 t  :  1  2  8  8 </a:t>
            </a:r>
            <a:endParaRPr lang="de-DE" sz="1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348763-90DA-C9CD-E808-F499DD9D4DBE}"/>
              </a:ext>
            </a:extLst>
          </p:cNvPr>
          <p:cNvSpPr txBox="1"/>
          <p:nvPr/>
        </p:nvSpPr>
        <p:spPr>
          <a:xfrm>
            <a:off x="838199" y="2540381"/>
            <a:ext cx="105156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</a:t>
            </a:r>
            <a:endParaRPr lang="de-DE" sz="18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4C6D6C4-2798-275E-EC12-EDECBAB341EE}"/>
              </a:ext>
            </a:extLst>
          </p:cNvPr>
          <p:cNvSpPr txBox="1">
            <a:spLocks/>
          </p:cNvSpPr>
          <p:nvPr/>
        </p:nvSpPr>
        <p:spPr>
          <a:xfrm>
            <a:off x="838199" y="2049288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inBuffer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17299D-4DD4-F757-7A61-C7BACA20F3A0}"/>
              </a:ext>
            </a:extLst>
          </p:cNvPr>
          <p:cNvSpPr txBox="1"/>
          <p:nvPr/>
        </p:nvSpPr>
        <p:spPr>
          <a:xfrm>
            <a:off x="838199" y="4534075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LF</a:t>
            </a:r>
            <a:r>
              <a:rPr lang="de-DE" sz="1800" dirty="0">
                <a:latin typeface="Courier" pitchFamily="2" charset="0"/>
              </a:rPr>
              <a:t>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 t  :  1  2  8  8 </a:t>
            </a:r>
            <a:endParaRPr lang="de-DE" sz="1800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E69D2498-FC7F-269F-A448-9DEA703FA48E}"/>
              </a:ext>
            </a:extLst>
          </p:cNvPr>
          <p:cNvSpPr txBox="1">
            <a:spLocks/>
          </p:cNvSpPr>
          <p:nvPr/>
        </p:nvSpPr>
        <p:spPr>
          <a:xfrm>
            <a:off x="838199" y="4013553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inBuffer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8" name="Nach rechts gekrümmter Pfeil 17">
            <a:extLst>
              <a:ext uri="{FF2B5EF4-FFF2-40B4-BE49-F238E27FC236}">
                <a16:creationId xmlns:a16="http://schemas.microsoft.com/office/drawing/2014/main" id="{DB824B79-BB6E-AED1-1F12-E69ED6515285}"/>
              </a:ext>
            </a:extLst>
          </p:cNvPr>
          <p:cNvSpPr/>
          <p:nvPr/>
        </p:nvSpPr>
        <p:spPr>
          <a:xfrm>
            <a:off x="457199" y="2725047"/>
            <a:ext cx="380998" cy="20326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Nach rechts gekrümmter Pfeil 18">
            <a:extLst>
              <a:ext uri="{FF2B5EF4-FFF2-40B4-BE49-F238E27FC236}">
                <a16:creationId xmlns:a16="http://schemas.microsoft.com/office/drawing/2014/main" id="{8A91C97C-5D67-8745-56C8-E69FCD6BDF4D}"/>
              </a:ext>
            </a:extLst>
          </p:cNvPr>
          <p:cNvSpPr/>
          <p:nvPr/>
        </p:nvSpPr>
        <p:spPr>
          <a:xfrm>
            <a:off x="204791" y="1453458"/>
            <a:ext cx="633408" cy="3804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7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A9323F3-D82E-C13D-A5F7-9AC00A533F46}"/>
              </a:ext>
            </a:extLst>
          </p:cNvPr>
          <p:cNvSpPr txBox="1"/>
          <p:nvPr/>
        </p:nvSpPr>
        <p:spPr>
          <a:xfrm>
            <a:off x="950119" y="1047925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LF</a:t>
            </a:r>
            <a:r>
              <a:rPr lang="de-DE" sz="1800" dirty="0">
                <a:latin typeface="Courier" pitchFamily="2" charset="0"/>
              </a:rPr>
              <a:t>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 LF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 t  :  1  2  8  8</a:t>
            </a:r>
            <a:endParaRPr lang="de-DE" sz="1800" dirty="0"/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E008CDE2-46D4-8AA1-37C6-918965FF66D2}"/>
              </a:ext>
            </a:extLst>
          </p:cNvPr>
          <p:cNvSpPr/>
          <p:nvPr/>
        </p:nvSpPr>
        <p:spPr>
          <a:xfrm>
            <a:off x="1871661" y="1881316"/>
            <a:ext cx="257175" cy="328613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74E8937-F471-EE02-8155-092857468310}"/>
              </a:ext>
            </a:extLst>
          </p:cNvPr>
          <p:cNvSpPr txBox="1">
            <a:spLocks/>
          </p:cNvSpPr>
          <p:nvPr/>
        </p:nvSpPr>
        <p:spPr>
          <a:xfrm>
            <a:off x="950119" y="527403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inBuffer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0A77D5-81B3-DB22-A796-C55456B09F6A}"/>
              </a:ext>
            </a:extLst>
          </p:cNvPr>
          <p:cNvSpPr txBox="1"/>
          <p:nvPr/>
        </p:nvSpPr>
        <p:spPr>
          <a:xfrm>
            <a:off x="950119" y="2357427"/>
            <a:ext cx="7519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Courier" pitchFamily="2" charset="0"/>
              </a:rPr>
              <a:t>posCRLF</a:t>
            </a:r>
            <a:r>
              <a:rPr lang="de-DE" dirty="0">
                <a:latin typeface="Courier" pitchFamily="2" charset="0"/>
              </a:rPr>
              <a:t>      = </a:t>
            </a:r>
            <a:r>
              <a:rPr lang="de-DE" dirty="0" err="1">
                <a:latin typeface="Courier" pitchFamily="2" charset="0"/>
              </a:rPr>
              <a:t>index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, cr_</a:t>
            </a:r>
            <a:r>
              <a:rPr lang="de-DE" dirty="0" err="1">
                <a:latin typeface="Courier" pitchFamily="2" charset="0"/>
              </a:rPr>
              <a:t>lf</a:t>
            </a:r>
            <a:r>
              <a:rPr lang="de-DE" dirty="0">
                <a:latin typeface="Courier" pitchFamily="2" charset="0"/>
              </a:rPr>
              <a:t>,"last");</a:t>
            </a:r>
          </a:p>
          <a:p>
            <a:r>
              <a:rPr lang="de-DE" dirty="0" err="1">
                <a:latin typeface="Courier" pitchFamily="2" charset="0"/>
              </a:rPr>
              <a:t>if</a:t>
            </a:r>
            <a:r>
              <a:rPr lang="de-DE" dirty="0">
                <a:latin typeface="Courier" pitchFamily="2" charset="0"/>
              </a:rPr>
              <a:t> (</a:t>
            </a:r>
            <a:r>
              <a:rPr lang="de-DE" dirty="0" err="1">
                <a:latin typeface="Courier" pitchFamily="2" charset="0"/>
              </a:rPr>
              <a:t>posCRLF</a:t>
            </a:r>
            <a:r>
              <a:rPr lang="de-DE" dirty="0">
                <a:latin typeface="Courier" pitchFamily="2" charset="0"/>
              </a:rPr>
              <a:t> &gt; 0)</a:t>
            </a:r>
          </a:p>
          <a:p>
            <a:r>
              <a:rPr lang="de-DE" dirty="0">
                <a:latin typeface="Courier" pitchFamily="2" charset="0"/>
              </a:rPr>
              <a:t>    </a:t>
            </a:r>
            <a:r>
              <a:rPr lang="de-DE" dirty="0" err="1">
                <a:latin typeface="Courier" pitchFamily="2" charset="0"/>
              </a:rPr>
              <a:t>inChar</a:t>
            </a:r>
            <a:r>
              <a:rPr lang="de-DE" dirty="0">
                <a:latin typeface="Courier" pitchFamily="2" charset="0"/>
              </a:rPr>
              <a:t>   = </a:t>
            </a:r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(1:posCRLF);</a:t>
            </a:r>
          </a:p>
          <a:p>
            <a:r>
              <a:rPr lang="de-DE" dirty="0">
                <a:latin typeface="Courier" pitchFamily="2" charset="0"/>
              </a:rPr>
              <a:t>    </a:t>
            </a:r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inBuffer</a:t>
            </a:r>
            <a:r>
              <a:rPr lang="de-DE" dirty="0">
                <a:latin typeface="Courier" pitchFamily="2" charset="0"/>
              </a:rPr>
              <a:t>(posCRLF+2:end);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1DC6E7-9AD1-8134-1D43-61471F96F130}"/>
              </a:ext>
            </a:extLst>
          </p:cNvPr>
          <p:cNvSpPr txBox="1"/>
          <p:nvPr/>
        </p:nvSpPr>
        <p:spPr>
          <a:xfrm>
            <a:off x="950119" y="4115384"/>
            <a:ext cx="105156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 </a:t>
            </a:r>
            <a:r>
              <a:rPr lang="de-DE" sz="1800" dirty="0">
                <a:solidFill>
                  <a:srgbClr val="FF0000"/>
                </a:solidFill>
                <a:latin typeface="Courier" pitchFamily="2" charset="0"/>
              </a:rPr>
              <a:t>CR LF</a:t>
            </a:r>
            <a:r>
              <a:rPr lang="de-DE" sz="1800" dirty="0">
                <a:latin typeface="Courier" pitchFamily="2" charset="0"/>
              </a:rPr>
              <a:t>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t  :  1  2  8  8  8  6  ,  i  </a:t>
            </a:r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:  1  2  2  2  7  7  ,  t  :  8  0</a:t>
            </a:r>
            <a:endParaRPr lang="de-DE" sz="180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690904B-7CA3-06A0-5DCE-CECDC682BB9E}"/>
              </a:ext>
            </a:extLst>
          </p:cNvPr>
          <p:cNvSpPr txBox="1">
            <a:spLocks/>
          </p:cNvSpPr>
          <p:nvPr/>
        </p:nvSpPr>
        <p:spPr>
          <a:xfrm>
            <a:off x="950119" y="3594862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inChar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5AD80E-C3F7-4E17-A685-FD9C8AB95C31}"/>
              </a:ext>
            </a:extLst>
          </p:cNvPr>
          <p:cNvSpPr txBox="1"/>
          <p:nvPr/>
        </p:nvSpPr>
        <p:spPr>
          <a:xfrm>
            <a:off x="950119" y="5625409"/>
            <a:ext cx="105156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 err="1">
                <a:latin typeface="Courier" pitchFamily="2" charset="0"/>
              </a:rPr>
              <a:t>r</a:t>
            </a:r>
            <a:r>
              <a:rPr lang="de-DE" sz="1800" dirty="0">
                <a:latin typeface="Courier" pitchFamily="2" charset="0"/>
              </a:rPr>
              <a:t>  o   t  :  1  2  8  8</a:t>
            </a:r>
            <a:endParaRPr lang="de-DE" sz="1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7D092A5-0F30-3376-5D29-56905E0E4261}"/>
              </a:ext>
            </a:extLst>
          </p:cNvPr>
          <p:cNvSpPr txBox="1">
            <a:spLocks/>
          </p:cNvSpPr>
          <p:nvPr/>
        </p:nvSpPr>
        <p:spPr>
          <a:xfrm>
            <a:off x="950119" y="5134316"/>
            <a:ext cx="4591050" cy="52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inBuffer</a:t>
            </a:r>
            <a:r>
              <a:rPr lang="de-DE" sz="2000" dirty="0"/>
              <a:t> (</a:t>
            </a:r>
            <a:r>
              <a:rPr lang="de-DE" sz="2000" dirty="0" err="1"/>
              <a:t>char</a:t>
            </a:r>
            <a:r>
              <a:rPr lang="de-DE" sz="2000" dirty="0"/>
              <a:t>)</a:t>
            </a:r>
          </a:p>
        </p:txBody>
      </p:sp>
      <p:sp>
        <p:nvSpPr>
          <p:cNvPr id="16" name="Nach rechts gekrümmter Pfeil 15">
            <a:extLst>
              <a:ext uri="{FF2B5EF4-FFF2-40B4-BE49-F238E27FC236}">
                <a16:creationId xmlns:a16="http://schemas.microsoft.com/office/drawing/2014/main" id="{EC726509-2F98-E0DF-3E9E-85B4B0F1CFF8}"/>
              </a:ext>
            </a:extLst>
          </p:cNvPr>
          <p:cNvSpPr/>
          <p:nvPr/>
        </p:nvSpPr>
        <p:spPr>
          <a:xfrm>
            <a:off x="371475" y="1614489"/>
            <a:ext cx="532206" cy="3014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Nach rechts gekrümmter Pfeil 16">
            <a:extLst>
              <a:ext uri="{FF2B5EF4-FFF2-40B4-BE49-F238E27FC236}">
                <a16:creationId xmlns:a16="http://schemas.microsoft.com/office/drawing/2014/main" id="{B804A252-DA63-47FC-CC8E-A5F8B076AC06}"/>
              </a:ext>
            </a:extLst>
          </p:cNvPr>
          <p:cNvSpPr/>
          <p:nvPr/>
        </p:nvSpPr>
        <p:spPr>
          <a:xfrm>
            <a:off x="200025" y="1329975"/>
            <a:ext cx="703658" cy="46647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4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Microsoft Macintosh PowerPoint</Application>
  <PresentationFormat>Breitbild</PresentationFormat>
  <Paragraphs>228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Roboto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Input Buffer (Eingangs-Zwischenspeicher)</vt:lpstr>
      <vt:lpstr>Input Buffer (Eingangs-Zwischenspeicher)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DataStream-Struct</vt:lpstr>
      <vt:lpstr>Grafikausgabe</vt:lpstr>
      <vt:lpstr>Erstellen des Plot-Fenster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19</cp:revision>
  <dcterms:created xsi:type="dcterms:W3CDTF">2022-10-05T09:24:55Z</dcterms:created>
  <dcterms:modified xsi:type="dcterms:W3CDTF">2022-10-09T19:53:28Z</dcterms:modified>
</cp:coreProperties>
</file>