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F685D-1CAF-4F81-B03D-EE4A476AD5DC}" v="47" dt="2023-11-02T00:01:21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4DDE-CADB-4F13-AD97-61B6958CDF6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4FF-6FE6-453D-BCBC-6A0FCCF5F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78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4DDE-CADB-4F13-AD97-61B6958CDF6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4FF-6FE6-453D-BCBC-6A0FCCF5F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85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4DDE-CADB-4F13-AD97-61B6958CDF6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4FF-6FE6-453D-BCBC-6A0FCCF5F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66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4DDE-CADB-4F13-AD97-61B6958CDF6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4FF-6FE6-453D-BCBC-6A0FCCF5F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1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4DDE-CADB-4F13-AD97-61B6958CDF6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4FF-6FE6-453D-BCBC-6A0FCCF5F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2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4DDE-CADB-4F13-AD97-61B6958CDF6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4FF-6FE6-453D-BCBC-6A0FCCF5F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11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4DDE-CADB-4F13-AD97-61B6958CDF6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4FF-6FE6-453D-BCBC-6A0FCCF5F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37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4DDE-CADB-4F13-AD97-61B6958CDF6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4FF-6FE6-453D-BCBC-6A0FCCF5F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26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4DDE-CADB-4F13-AD97-61B6958CDF6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4FF-6FE6-453D-BCBC-6A0FCCF5F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99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4DDE-CADB-4F13-AD97-61B6958CDF6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4FF-6FE6-453D-BCBC-6A0FCCF5F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18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4DDE-CADB-4F13-AD97-61B6958CDF6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4FF-6FE6-453D-BCBC-6A0FCCF5F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0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C4DDE-CADB-4F13-AD97-61B6958CDF6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34FF-6FE6-453D-BCBC-6A0FCCF5F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81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hyperlink" Target="mailto:bongartz@hs-koblenz.de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701F943-12E4-3005-882F-FE97203EC495}"/>
              </a:ext>
            </a:extLst>
          </p:cNvPr>
          <p:cNvGrpSpPr/>
          <p:nvPr/>
        </p:nvGrpSpPr>
        <p:grpSpPr>
          <a:xfrm>
            <a:off x="72487" y="1248934"/>
            <a:ext cx="3685478" cy="4333317"/>
            <a:chOff x="2245881" y="1243363"/>
            <a:chExt cx="4244130" cy="4990170"/>
          </a:xfrm>
        </p:grpSpPr>
        <p:pic>
          <p:nvPicPr>
            <p:cNvPr id="5" name="Grafik 4" descr="Ein Bild, das Entwurf, Zeichnung, Lineart, Diagramm enthält.&#10;&#10;Automatisch generierte Beschreibung">
              <a:extLst>
                <a:ext uri="{FF2B5EF4-FFF2-40B4-BE49-F238E27FC236}">
                  <a16:creationId xmlns:a16="http://schemas.microsoft.com/office/drawing/2014/main" id="{8F131029-3722-95FC-657F-40FBB769D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2002" y="2049524"/>
              <a:ext cx="2387852" cy="2327330"/>
            </a:xfrm>
            <a:prstGeom prst="rect">
              <a:avLst/>
            </a:prstGeom>
          </p:spPr>
        </p:pic>
        <p:pic>
          <p:nvPicPr>
            <p:cNvPr id="7" name="Grafik 6" descr="Ein Bild, das Lineart, Entwurf, Zeichnung, weiß enthält.&#10;&#10;Automatisch generierte Beschreibung">
              <a:extLst>
                <a:ext uri="{FF2B5EF4-FFF2-40B4-BE49-F238E27FC236}">
                  <a16:creationId xmlns:a16="http://schemas.microsoft.com/office/drawing/2014/main" id="{131AA920-881D-1DE3-EB0B-4A5BD7942D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591"/>
            <a:stretch/>
          </p:blipFill>
          <p:spPr>
            <a:xfrm>
              <a:off x="2245881" y="1243363"/>
              <a:ext cx="4244130" cy="4990170"/>
            </a:xfrm>
            <a:prstGeom prst="rect">
              <a:avLst/>
            </a:prstGeom>
          </p:spPr>
        </p:pic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4484A729-B3E3-80C7-22E5-E70F5E97B003}"/>
              </a:ext>
            </a:extLst>
          </p:cNvPr>
          <p:cNvSpPr txBox="1"/>
          <p:nvPr/>
        </p:nvSpPr>
        <p:spPr>
          <a:xfrm>
            <a:off x="1537296" y="815656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Elektrische Messung der Herzaktivität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B502AC0-D713-D5D3-A981-B46A47F24546}"/>
              </a:ext>
            </a:extLst>
          </p:cNvPr>
          <p:cNvSpPr txBox="1"/>
          <p:nvPr/>
        </p:nvSpPr>
        <p:spPr>
          <a:xfrm>
            <a:off x="3214087" y="1880246"/>
            <a:ext cx="3141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Elektrisch</a:t>
            </a:r>
            <a:r>
              <a:rPr lang="de-DE" sz="1200" dirty="0"/>
              <a:t> betrachtet ist das Herz ein periodisch</a:t>
            </a:r>
          </a:p>
          <a:p>
            <a:r>
              <a:rPr lang="de-DE" sz="1200" dirty="0"/>
              <a:t>veränderlicher </a:t>
            </a:r>
            <a:r>
              <a:rPr lang="de-DE" sz="1200" b="1" dirty="0"/>
              <a:t>Dipol</a:t>
            </a:r>
            <a:r>
              <a:rPr lang="de-DE" sz="1200" dirty="0"/>
              <a:t>.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EE5AA6A-AF7D-83C8-64A9-DA5E31484730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126839" y="2111079"/>
            <a:ext cx="1087248" cy="7448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784D6F97-98B7-5B6B-7066-B2177B669BCE}"/>
              </a:ext>
            </a:extLst>
          </p:cNvPr>
          <p:cNvSpPr txBox="1"/>
          <p:nvPr/>
        </p:nvSpPr>
        <p:spPr>
          <a:xfrm>
            <a:off x="3197359" y="2859691"/>
            <a:ext cx="3291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Das vom Herz-Dipol erzeugte elektrisches Feld</a:t>
            </a:r>
          </a:p>
          <a:p>
            <a:r>
              <a:rPr lang="de-DE" sz="1200" dirty="0"/>
              <a:t>kann an der Körperoberfläche gemessen werden, </a:t>
            </a:r>
          </a:p>
          <a:p>
            <a:r>
              <a:rPr lang="de-DE" sz="1200" dirty="0"/>
              <a:t>da der Körper ein </a:t>
            </a:r>
            <a:r>
              <a:rPr lang="de-DE" sz="1200" b="1" dirty="0"/>
              <a:t>Elektrolyt</a:t>
            </a:r>
            <a:r>
              <a:rPr lang="de-DE" sz="1200" dirty="0"/>
              <a:t> ist.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86E0131-95BB-9E00-8421-291222B7344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832546" y="3182857"/>
            <a:ext cx="364813" cy="764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C8D443A1-DF78-8151-AF45-60F551F9789E}"/>
              </a:ext>
            </a:extLst>
          </p:cNvPr>
          <p:cNvSpPr txBox="1"/>
          <p:nvPr/>
        </p:nvSpPr>
        <p:spPr>
          <a:xfrm>
            <a:off x="121299" y="5866729"/>
            <a:ext cx="3771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Der Sensor erfasst sehr empfindlich die </a:t>
            </a:r>
            <a:r>
              <a:rPr lang="de-DE" sz="1200" b="1" dirty="0"/>
              <a:t>Potentialdifferenz</a:t>
            </a:r>
          </a:p>
          <a:p>
            <a:pPr algn="ctr"/>
            <a:r>
              <a:rPr lang="de-DE" sz="1200" dirty="0"/>
              <a:t>an den Fingern der beiden Hände.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2FA3E4B-2EDE-2545-BAFD-A48B15A98CE3}"/>
              </a:ext>
            </a:extLst>
          </p:cNvPr>
          <p:cNvCxnSpPr>
            <a:cxnSpLocks/>
          </p:cNvCxnSpPr>
          <p:nvPr/>
        </p:nvCxnSpPr>
        <p:spPr>
          <a:xfrm flipV="1">
            <a:off x="3233858" y="5453648"/>
            <a:ext cx="263423" cy="4517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4BD4C3B-E3F2-F382-A786-AACC4DA00AFB}"/>
              </a:ext>
            </a:extLst>
          </p:cNvPr>
          <p:cNvCxnSpPr>
            <a:cxnSpLocks/>
          </p:cNvCxnSpPr>
          <p:nvPr/>
        </p:nvCxnSpPr>
        <p:spPr>
          <a:xfrm flipH="1" flipV="1">
            <a:off x="462780" y="5453648"/>
            <a:ext cx="2771078" cy="4517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fik 33">
            <a:extLst>
              <a:ext uri="{FF2B5EF4-FFF2-40B4-BE49-F238E27FC236}">
                <a16:creationId xmlns:a16="http://schemas.microsoft.com/office/drawing/2014/main" id="{B17D64B0-67C4-888E-DC2E-9C4C912A3D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86" r="4914" b="7203"/>
          <a:stretch/>
        </p:blipFill>
        <p:spPr>
          <a:xfrm>
            <a:off x="680914" y="6978438"/>
            <a:ext cx="5391614" cy="2683281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8D76157D-DF28-2FC3-90E3-239B3F33C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3215" y="5156534"/>
            <a:ext cx="2142309" cy="1717766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25CE8E5F-2E4D-9955-2AF3-0C38DBB3D5E0}"/>
              </a:ext>
            </a:extLst>
          </p:cNvPr>
          <p:cNvSpPr txBox="1"/>
          <p:nvPr/>
        </p:nvSpPr>
        <p:spPr>
          <a:xfrm>
            <a:off x="807796" y="9054039"/>
            <a:ext cx="4785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Die “Zacken“ entstehen bei der Herzkontraktion, </a:t>
            </a:r>
          </a:p>
          <a:p>
            <a:pPr algn="ctr"/>
            <a:r>
              <a:rPr lang="de-DE" sz="1200" dirty="0"/>
              <a:t>aus deren zeitlichem Abstand die </a:t>
            </a:r>
            <a:r>
              <a:rPr lang="de-DE" sz="1200" b="1" dirty="0"/>
              <a:t>Pulsfrequenz</a:t>
            </a:r>
            <a:r>
              <a:rPr lang="de-DE" sz="1200" dirty="0"/>
              <a:t> bestimmt werden kann.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ACFBB76-55FB-549C-2D60-26B54D16A3DE}"/>
              </a:ext>
            </a:extLst>
          </p:cNvPr>
          <p:cNvCxnSpPr>
            <a:cxnSpLocks/>
          </p:cNvCxnSpPr>
          <p:nvPr/>
        </p:nvCxnSpPr>
        <p:spPr>
          <a:xfrm>
            <a:off x="2325034" y="7538221"/>
            <a:ext cx="123724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D0E154B2-4C1D-0132-B70C-F1D50003EB0C}"/>
              </a:ext>
            </a:extLst>
          </p:cNvPr>
          <p:cNvSpPr txBox="1"/>
          <p:nvPr/>
        </p:nvSpPr>
        <p:spPr>
          <a:xfrm>
            <a:off x="3519585" y="3941613"/>
            <a:ext cx="2918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Das </a:t>
            </a:r>
            <a:r>
              <a:rPr lang="de-DE" sz="1200" b="1" dirty="0"/>
              <a:t>elektrische Signal</a:t>
            </a:r>
            <a:r>
              <a:rPr lang="de-DE" sz="1200" dirty="0"/>
              <a:t> des Herzens breitet </a:t>
            </a:r>
          </a:p>
          <a:p>
            <a:r>
              <a:rPr lang="de-DE" sz="1200" dirty="0"/>
              <a:t>sich extrem schnell im Körper aus.</a:t>
            </a:r>
          </a:p>
        </p:txBody>
      </p:sp>
      <p:pic>
        <p:nvPicPr>
          <p:cNvPr id="44" name="Grafik 43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91DFB21C-A7C0-4330-131F-2DB746AB4D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522" y="126617"/>
            <a:ext cx="2082962" cy="583095"/>
          </a:xfrm>
          <a:prstGeom prst="rect">
            <a:avLst/>
          </a:prstGeom>
        </p:spPr>
      </p:pic>
      <p:sp>
        <p:nvSpPr>
          <p:cNvPr id="46" name="Textfeld 45">
            <a:extLst>
              <a:ext uri="{FF2B5EF4-FFF2-40B4-BE49-F238E27FC236}">
                <a16:creationId xmlns:a16="http://schemas.microsoft.com/office/drawing/2014/main" id="{AE51901E-4235-66A1-E8BA-43D129034CFF}"/>
              </a:ext>
            </a:extLst>
          </p:cNvPr>
          <p:cNvSpPr txBox="1"/>
          <p:nvPr/>
        </p:nvSpPr>
        <p:spPr>
          <a:xfrm>
            <a:off x="95334" y="91595"/>
            <a:ext cx="2575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Fachbereich Mathematik und Technik</a:t>
            </a:r>
          </a:p>
        </p:txBody>
      </p:sp>
    </p:spTree>
    <p:extLst>
      <p:ext uri="{BB962C8B-B14F-4D97-AF65-F5344CB8AC3E}">
        <p14:creationId xmlns:p14="http://schemas.microsoft.com/office/powerpoint/2010/main" val="121275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484A729-B3E3-80C7-22E5-E70F5E97B003}"/>
              </a:ext>
            </a:extLst>
          </p:cNvPr>
          <p:cNvSpPr txBox="1"/>
          <p:nvPr/>
        </p:nvSpPr>
        <p:spPr>
          <a:xfrm>
            <a:off x="1537296" y="771048"/>
            <a:ext cx="3402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Optische Messung des Blutflusses</a:t>
            </a:r>
          </a:p>
          <a:p>
            <a:pPr algn="ctr"/>
            <a:r>
              <a:rPr lang="de-DE" b="1" dirty="0"/>
              <a:t>(</a:t>
            </a:r>
            <a:r>
              <a:rPr lang="de-DE" b="1" dirty="0" err="1"/>
              <a:t>Photoplethysmographie</a:t>
            </a:r>
            <a:r>
              <a:rPr lang="de-DE" b="1" dirty="0"/>
              <a:t>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B502AC0-D713-D5D3-A981-B46A47F24546}"/>
              </a:ext>
            </a:extLst>
          </p:cNvPr>
          <p:cNvSpPr txBox="1"/>
          <p:nvPr/>
        </p:nvSpPr>
        <p:spPr>
          <a:xfrm>
            <a:off x="2740164" y="1882210"/>
            <a:ext cx="3217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Licht</a:t>
            </a:r>
            <a:r>
              <a:rPr lang="de-DE" sz="1200" dirty="0"/>
              <a:t> kann je nach Farbe Gewebe </a:t>
            </a:r>
            <a:r>
              <a:rPr lang="de-DE" sz="1200" b="1" dirty="0"/>
              <a:t>durchdringen.</a:t>
            </a:r>
            <a:r>
              <a:rPr lang="de-DE" sz="1200" dirty="0"/>
              <a:t> 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5CE8E5F-2E4D-9955-2AF3-0C38DBB3D5E0}"/>
              </a:ext>
            </a:extLst>
          </p:cNvPr>
          <p:cNvSpPr txBox="1"/>
          <p:nvPr/>
        </p:nvSpPr>
        <p:spPr>
          <a:xfrm>
            <a:off x="229046" y="7261606"/>
            <a:ext cx="60769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Das Signal der </a:t>
            </a:r>
            <a:r>
              <a:rPr lang="de-DE" sz="1200" dirty="0" err="1"/>
              <a:t>Photodiode</a:t>
            </a:r>
            <a:r>
              <a:rPr lang="de-DE" sz="1200" dirty="0"/>
              <a:t> ändert sich zeitlich mit dem </a:t>
            </a:r>
            <a:r>
              <a:rPr lang="de-DE" sz="1200" b="1" dirty="0"/>
              <a:t>Blutfluss</a:t>
            </a:r>
            <a:r>
              <a:rPr lang="de-DE" sz="1200" dirty="0"/>
              <a:t> durch die Gefäße.</a:t>
            </a:r>
          </a:p>
          <a:p>
            <a:pPr algn="ctr"/>
            <a:r>
              <a:rPr lang="de-DE" sz="1200" dirty="0"/>
              <a:t>Aus der Periodendauer kann die </a:t>
            </a:r>
            <a:r>
              <a:rPr lang="de-DE" sz="1200" b="1" dirty="0"/>
              <a:t>Pulsfrequenz</a:t>
            </a:r>
            <a:r>
              <a:rPr lang="de-DE" sz="1200" dirty="0"/>
              <a:t> berechnet werden.  </a:t>
            </a:r>
          </a:p>
        </p:txBody>
      </p:sp>
      <p:pic>
        <p:nvPicPr>
          <p:cNvPr id="44" name="Grafik 43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91DFB21C-A7C0-4330-131F-2DB746AB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522" y="126617"/>
            <a:ext cx="2082962" cy="58309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8F009B8-8049-DDA9-C4E1-8A96A4103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5466" y="1661764"/>
            <a:ext cx="1638119" cy="1860881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EE5AA6A-AF7D-83C8-64A9-DA5E31484730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237785" y="2020710"/>
            <a:ext cx="1502379" cy="8621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FDE8EA8C-4F61-2FC9-5F5E-0CD44F20D74F}"/>
              </a:ext>
            </a:extLst>
          </p:cNvPr>
          <p:cNvSpPr txBox="1"/>
          <p:nvPr/>
        </p:nvSpPr>
        <p:spPr>
          <a:xfrm>
            <a:off x="2700594" y="2562382"/>
            <a:ext cx="33735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Das Licht wird im Gewebe </a:t>
            </a:r>
            <a:r>
              <a:rPr lang="de-DE" sz="1200" b="1" dirty="0"/>
              <a:t>absorbiert</a:t>
            </a:r>
            <a:r>
              <a:rPr lang="de-DE" sz="1200" dirty="0"/>
              <a:t> und </a:t>
            </a:r>
            <a:r>
              <a:rPr lang="de-DE" sz="1200" b="1" dirty="0"/>
              <a:t>gestreut.</a:t>
            </a:r>
          </a:p>
        </p:txBody>
      </p:sp>
      <p:pic>
        <p:nvPicPr>
          <p:cNvPr id="16" name="Grafik 15" descr="Ein Bild, das Design, Schuhwerk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18A42748-6AF5-C911-AE2B-8BD2029F0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288" y="3246415"/>
            <a:ext cx="2562040" cy="1960891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59725CD-D5EC-C5DA-FF68-6F54BB7A937E}"/>
              </a:ext>
            </a:extLst>
          </p:cNvPr>
          <p:cNvSpPr txBox="1"/>
          <p:nvPr/>
        </p:nvSpPr>
        <p:spPr>
          <a:xfrm>
            <a:off x="4980923" y="4639870"/>
            <a:ext cx="14200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/>
              <a:t>© lastminuteengineers.com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BF0BC8-ACA6-DD87-C27C-D6628521CD12}"/>
              </a:ext>
            </a:extLst>
          </p:cNvPr>
          <p:cNvSpPr txBox="1"/>
          <p:nvPr/>
        </p:nvSpPr>
        <p:spPr>
          <a:xfrm>
            <a:off x="218729" y="4415953"/>
            <a:ext cx="31892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Das </a:t>
            </a:r>
            <a:r>
              <a:rPr lang="de-DE" sz="1200" b="1" dirty="0"/>
              <a:t>zurückgestreute</a:t>
            </a:r>
            <a:r>
              <a:rPr lang="de-DE" sz="1200" dirty="0"/>
              <a:t> Licht von zwei </a:t>
            </a:r>
            <a:r>
              <a:rPr lang="de-DE" sz="1200" b="1" dirty="0"/>
              <a:t>LEDs</a:t>
            </a:r>
            <a:r>
              <a:rPr lang="de-DE" sz="1200" dirty="0"/>
              <a:t> </a:t>
            </a:r>
          </a:p>
          <a:p>
            <a:r>
              <a:rPr lang="de-DE" sz="1200" dirty="0"/>
              <a:t>wird von einer </a:t>
            </a:r>
            <a:r>
              <a:rPr lang="de-DE" sz="1200" dirty="0" err="1"/>
              <a:t>Photodiode</a:t>
            </a:r>
            <a:r>
              <a:rPr lang="de-DE" sz="1200" dirty="0"/>
              <a:t> gemessen.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D7E8E02-AEAC-BCF2-87A5-865C1E2B5529}"/>
              </a:ext>
            </a:extLst>
          </p:cNvPr>
          <p:cNvCxnSpPr>
            <a:cxnSpLocks/>
          </p:cNvCxnSpPr>
          <p:nvPr/>
        </p:nvCxnSpPr>
        <p:spPr>
          <a:xfrm>
            <a:off x="2961655" y="4624481"/>
            <a:ext cx="5725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fik 31">
            <a:extLst>
              <a:ext uri="{FF2B5EF4-FFF2-40B4-BE49-F238E27FC236}">
                <a16:creationId xmlns:a16="http://schemas.microsoft.com/office/drawing/2014/main" id="{EE36B092-219C-097D-1BF7-C1A123FAB0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627" r="23150"/>
          <a:stretch/>
        </p:blipFill>
        <p:spPr>
          <a:xfrm>
            <a:off x="2218696" y="5459918"/>
            <a:ext cx="4017628" cy="1687578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551BE2F1-66E3-95A4-776C-CFF32856281B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20000"/>
          </a:blip>
          <a:stretch>
            <a:fillRect/>
          </a:stretch>
        </p:blipFill>
        <p:spPr>
          <a:xfrm>
            <a:off x="307770" y="5298153"/>
            <a:ext cx="1738480" cy="1881448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E07CBF2F-7BA2-3EF1-D4B6-C8D19AF87C94}"/>
              </a:ext>
            </a:extLst>
          </p:cNvPr>
          <p:cNvSpPr txBox="1"/>
          <p:nvPr/>
        </p:nvSpPr>
        <p:spPr>
          <a:xfrm>
            <a:off x="285466" y="7904839"/>
            <a:ext cx="6226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Die </a:t>
            </a:r>
            <a:r>
              <a:rPr lang="de-DE" sz="1200" b="1" dirty="0"/>
              <a:t>Pulswelle</a:t>
            </a:r>
            <a:r>
              <a:rPr lang="de-DE" sz="1200" dirty="0"/>
              <a:t> läuft mit einer </a:t>
            </a:r>
            <a:r>
              <a:rPr lang="de-DE" sz="1200" b="1" dirty="0"/>
              <a:t>Geschwindigkeit</a:t>
            </a:r>
            <a:r>
              <a:rPr lang="de-DE" sz="1200" dirty="0"/>
              <a:t> von mehreren Metern pro Sekunde vom Herzen durch die Gefäße.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856DF6A-FE0A-6B2C-A227-359B47EB3EAB}"/>
              </a:ext>
            </a:extLst>
          </p:cNvPr>
          <p:cNvSpPr txBox="1"/>
          <p:nvPr/>
        </p:nvSpPr>
        <p:spPr>
          <a:xfrm>
            <a:off x="287323" y="8564623"/>
            <a:ext cx="6226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Durch die Verwendung von zwei LEDs mit verschiedenen Wellenlängen / Farben (rot und infrarot)</a:t>
            </a:r>
          </a:p>
          <a:p>
            <a:r>
              <a:rPr lang="de-DE" sz="1200" dirty="0"/>
              <a:t>Lässt sich auch die </a:t>
            </a:r>
            <a:r>
              <a:rPr lang="de-DE" sz="1200" b="1" dirty="0"/>
              <a:t>Sauerstoffsättigung</a:t>
            </a:r>
            <a:r>
              <a:rPr lang="de-DE" sz="1200" dirty="0"/>
              <a:t> (spO2) im Blut bestimmen.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8924FDD-F661-6128-71B6-1DC75DA35E5D}"/>
              </a:ext>
            </a:extLst>
          </p:cNvPr>
          <p:cNvSpPr txBox="1"/>
          <p:nvPr/>
        </p:nvSpPr>
        <p:spPr>
          <a:xfrm>
            <a:off x="95334" y="91595"/>
            <a:ext cx="2575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Fachbereich Mathematik und Technik</a:t>
            </a:r>
          </a:p>
        </p:txBody>
      </p:sp>
    </p:spTree>
    <p:extLst>
      <p:ext uri="{BB962C8B-B14F-4D97-AF65-F5344CB8AC3E}">
        <p14:creationId xmlns:p14="http://schemas.microsoft.com/office/powerpoint/2010/main" val="109932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484A729-B3E3-80C7-22E5-E70F5E97B003}"/>
              </a:ext>
            </a:extLst>
          </p:cNvPr>
          <p:cNvSpPr txBox="1"/>
          <p:nvPr/>
        </p:nvSpPr>
        <p:spPr>
          <a:xfrm>
            <a:off x="1276888" y="768456"/>
            <a:ext cx="398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Thermische Messung der Atemfrequenz</a:t>
            </a:r>
          </a:p>
        </p:txBody>
      </p:sp>
      <p:pic>
        <p:nvPicPr>
          <p:cNvPr id="44" name="Grafik 43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91DFB21C-A7C0-4330-131F-2DB746AB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522" y="126617"/>
            <a:ext cx="2082962" cy="583095"/>
          </a:xfrm>
          <a:prstGeom prst="rect">
            <a:avLst/>
          </a:prstGeom>
        </p:spPr>
      </p:pic>
      <p:pic>
        <p:nvPicPr>
          <p:cNvPr id="4" name="Grafik 3" descr="Ein Bild, das Clipart, Schwimmen, Zeichnung, Cartoon enthält.">
            <a:extLst>
              <a:ext uri="{FF2B5EF4-FFF2-40B4-BE49-F238E27FC236}">
                <a16:creationId xmlns:a16="http://schemas.microsoft.com/office/drawing/2014/main" id="{9BD933F3-8989-02E0-ADB3-D14E98E8C3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81" b="8028"/>
          <a:stretch/>
        </p:blipFill>
        <p:spPr>
          <a:xfrm flipH="1">
            <a:off x="196426" y="1422998"/>
            <a:ext cx="1632374" cy="2574862"/>
          </a:xfrm>
          <a:prstGeom prst="rect">
            <a:avLst/>
          </a:prstGeom>
        </p:spPr>
      </p:pic>
      <p:pic>
        <p:nvPicPr>
          <p:cNvPr id="3" name="Grafik 2" descr="Ein Bild, das Clipart, Schwimmen, Zeichnung, Cartoon enthält.">
            <a:extLst>
              <a:ext uri="{FF2B5EF4-FFF2-40B4-BE49-F238E27FC236}">
                <a16:creationId xmlns:a16="http://schemas.microsoft.com/office/drawing/2014/main" id="{5BE5D3C5-CB30-7CB2-5EA8-D7EBD2C695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8" b="7980"/>
          <a:stretch/>
        </p:blipFill>
        <p:spPr>
          <a:xfrm flipH="1">
            <a:off x="279599" y="4283070"/>
            <a:ext cx="1734872" cy="257486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277845A-D349-2DAD-F7BF-5DD3A86DC3A4}"/>
              </a:ext>
            </a:extLst>
          </p:cNvPr>
          <p:cNvSpPr txBox="1"/>
          <p:nvPr/>
        </p:nvSpPr>
        <p:spPr>
          <a:xfrm>
            <a:off x="2754033" y="1776378"/>
            <a:ext cx="2838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Beim </a:t>
            </a:r>
            <a:r>
              <a:rPr lang="de-DE" sz="1200" b="1" dirty="0"/>
              <a:t>Einatmen</a:t>
            </a:r>
            <a:r>
              <a:rPr lang="de-DE" sz="1200" dirty="0"/>
              <a:t> strömt Luft mit </a:t>
            </a:r>
          </a:p>
          <a:p>
            <a:pPr algn="ctr"/>
            <a:r>
              <a:rPr lang="de-DE" sz="1200" b="1" dirty="0"/>
              <a:t>Umgebungstemperatur</a:t>
            </a:r>
            <a:r>
              <a:rPr lang="de-DE" sz="1200" dirty="0"/>
              <a:t> am </a:t>
            </a:r>
            <a:r>
              <a:rPr lang="de-DE" sz="1200" b="1"/>
              <a:t>Sensor</a:t>
            </a:r>
            <a:r>
              <a:rPr lang="de-DE" sz="1200"/>
              <a:t> vorbei.</a:t>
            </a:r>
            <a:endParaRPr lang="de-DE" sz="1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2630EE4-1840-82AB-6F4A-31DF3E31E76F}"/>
              </a:ext>
            </a:extLst>
          </p:cNvPr>
          <p:cNvSpPr txBox="1"/>
          <p:nvPr/>
        </p:nvSpPr>
        <p:spPr>
          <a:xfrm>
            <a:off x="2701318" y="2726500"/>
            <a:ext cx="2866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In der Lunge (37°C) wärmt sich die Luft auf.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2B1599D-82A7-C112-5FB3-31D072BBE85B}"/>
              </a:ext>
            </a:extLst>
          </p:cNvPr>
          <p:cNvSpPr txBox="1"/>
          <p:nvPr/>
        </p:nvSpPr>
        <p:spPr>
          <a:xfrm rot="16200000">
            <a:off x="-506562" y="4376070"/>
            <a:ext cx="157232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/>
              <a:t> © www.medicalnewstoday.com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8B60B9-B210-BE7D-AE0E-171E24A040CF}"/>
              </a:ext>
            </a:extLst>
          </p:cNvPr>
          <p:cNvSpPr txBox="1"/>
          <p:nvPr/>
        </p:nvSpPr>
        <p:spPr>
          <a:xfrm>
            <a:off x="2788892" y="3491956"/>
            <a:ext cx="281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Beim </a:t>
            </a:r>
            <a:r>
              <a:rPr lang="de-DE" sz="1200" b="1"/>
              <a:t>Ausatmen</a:t>
            </a:r>
            <a:r>
              <a:rPr lang="de-DE" sz="1200"/>
              <a:t> umströmt </a:t>
            </a:r>
            <a:r>
              <a:rPr lang="de-DE" sz="1200" b="1" dirty="0"/>
              <a:t>erwärmte</a:t>
            </a:r>
            <a:r>
              <a:rPr lang="de-DE" sz="1200" dirty="0"/>
              <a:t> Luft </a:t>
            </a:r>
          </a:p>
          <a:p>
            <a:pPr algn="ctr"/>
            <a:r>
              <a:rPr lang="de-DE" sz="1200"/>
              <a:t>den </a:t>
            </a:r>
            <a:r>
              <a:rPr lang="de-DE" sz="1200" b="1"/>
              <a:t>Sensor</a:t>
            </a:r>
            <a:r>
              <a:rPr lang="de-DE" sz="1200"/>
              <a:t>.</a:t>
            </a:r>
            <a:endParaRPr lang="de-DE" sz="1200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4DA814A-A658-4303-C521-6242389688B3}"/>
              </a:ext>
            </a:extLst>
          </p:cNvPr>
          <p:cNvSpPr/>
          <p:nvPr/>
        </p:nvSpPr>
        <p:spPr>
          <a:xfrm>
            <a:off x="1879536" y="1913150"/>
            <a:ext cx="45719" cy="188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6E81681-53FB-4E74-4EF7-46A63680D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821" y="5458988"/>
            <a:ext cx="3486592" cy="2949350"/>
          </a:xfrm>
          <a:prstGeom prst="rect">
            <a:avLst/>
          </a:prstGeom>
        </p:spPr>
      </p:pic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7F11BB30-18D2-C1C3-51BC-A5C412A6B7FC}"/>
              </a:ext>
            </a:extLst>
          </p:cNvPr>
          <p:cNvSpPr/>
          <p:nvPr/>
        </p:nvSpPr>
        <p:spPr>
          <a:xfrm>
            <a:off x="1936724" y="4764877"/>
            <a:ext cx="45719" cy="188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AFA80CD-0884-1324-E010-9A439921E6E8}"/>
              </a:ext>
            </a:extLst>
          </p:cNvPr>
          <p:cNvSpPr txBox="1"/>
          <p:nvPr/>
        </p:nvSpPr>
        <p:spPr>
          <a:xfrm>
            <a:off x="1506731" y="2101273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/>
              <a:t>Temperatur-</a:t>
            </a:r>
          </a:p>
          <a:p>
            <a:pPr algn="ctr"/>
            <a:r>
              <a:rPr lang="de-DE" sz="1000"/>
              <a:t>Sensor</a:t>
            </a:r>
            <a:endParaRPr lang="de-DE" sz="10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AC5089A-1460-93BA-0F74-52F81A7D7552}"/>
              </a:ext>
            </a:extLst>
          </p:cNvPr>
          <p:cNvSpPr txBox="1"/>
          <p:nvPr/>
        </p:nvSpPr>
        <p:spPr>
          <a:xfrm>
            <a:off x="581322" y="8627756"/>
            <a:ext cx="5706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Für die einfache Anwendung wird der Temperatursensor von einer Atemmaske gehalten.</a:t>
            </a:r>
          </a:p>
          <a:p>
            <a:pPr algn="ctr"/>
            <a:endParaRPr lang="de-DE" sz="1200" dirty="0"/>
          </a:p>
          <a:p>
            <a:pPr algn="ctr"/>
            <a:r>
              <a:rPr lang="de-DE" sz="1200" dirty="0"/>
              <a:t>Aus dem zeitlichen Verlauf der Lufttemperatur lässt sich die </a:t>
            </a:r>
            <a:r>
              <a:rPr lang="de-DE" sz="1200" b="1" dirty="0"/>
              <a:t>Atemfrequenz</a:t>
            </a:r>
            <a:r>
              <a:rPr lang="de-DE" sz="1200" dirty="0"/>
              <a:t> bestimmen.</a:t>
            </a:r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3BC34CE1-4274-4FAF-83C7-2B859471386C}"/>
              </a:ext>
            </a:extLst>
          </p:cNvPr>
          <p:cNvSpPr/>
          <p:nvPr/>
        </p:nvSpPr>
        <p:spPr>
          <a:xfrm>
            <a:off x="2988527" y="5684290"/>
            <a:ext cx="2515852" cy="1039548"/>
          </a:xfrm>
          <a:custGeom>
            <a:avLst/>
            <a:gdLst>
              <a:gd name="connsiteX0" fmla="*/ 0 w 2515852"/>
              <a:gd name="connsiteY0" fmla="*/ 850325 h 1060458"/>
              <a:gd name="connsiteX1" fmla="*/ 189571 w 2515852"/>
              <a:gd name="connsiteY1" fmla="*/ 192403 h 1060458"/>
              <a:gd name="connsiteX2" fmla="*/ 189571 w 2515852"/>
              <a:gd name="connsiteY2" fmla="*/ 192403 h 1060458"/>
              <a:gd name="connsiteX3" fmla="*/ 512956 w 2515852"/>
              <a:gd name="connsiteY3" fmla="*/ 945110 h 1060458"/>
              <a:gd name="connsiteX4" fmla="*/ 641195 w 2515852"/>
              <a:gd name="connsiteY4" fmla="*/ 1023169 h 1060458"/>
              <a:gd name="connsiteX5" fmla="*/ 713678 w 2515852"/>
              <a:gd name="connsiteY5" fmla="*/ 599422 h 1060458"/>
              <a:gd name="connsiteX6" fmla="*/ 819614 w 2515852"/>
              <a:gd name="connsiteY6" fmla="*/ 203554 h 1060458"/>
              <a:gd name="connsiteX7" fmla="*/ 875371 w 2515852"/>
              <a:gd name="connsiteY7" fmla="*/ 64164 h 1060458"/>
              <a:gd name="connsiteX8" fmla="*/ 959005 w 2515852"/>
              <a:gd name="connsiteY8" fmla="*/ 36286 h 1060458"/>
              <a:gd name="connsiteX9" fmla="*/ 1003610 w 2515852"/>
              <a:gd name="connsiteY9" fmla="*/ 175676 h 1060458"/>
              <a:gd name="connsiteX10" fmla="*/ 1064941 w 2515852"/>
              <a:gd name="connsiteY10" fmla="*/ 437730 h 1060458"/>
              <a:gd name="connsiteX11" fmla="*/ 1115122 w 2515852"/>
              <a:gd name="connsiteY11" fmla="*/ 710935 h 1060458"/>
              <a:gd name="connsiteX12" fmla="*/ 1293541 w 2515852"/>
              <a:gd name="connsiteY12" fmla="*/ 900505 h 1060458"/>
              <a:gd name="connsiteX13" fmla="*/ 1382751 w 2515852"/>
              <a:gd name="connsiteY13" fmla="*/ 738813 h 1060458"/>
              <a:gd name="connsiteX14" fmla="*/ 1483112 w 2515852"/>
              <a:gd name="connsiteY14" fmla="*/ 292764 h 1060458"/>
              <a:gd name="connsiteX15" fmla="*/ 1555595 w 2515852"/>
              <a:gd name="connsiteY15" fmla="*/ 41861 h 1060458"/>
              <a:gd name="connsiteX16" fmla="*/ 1672683 w 2515852"/>
              <a:gd name="connsiteY16" fmla="*/ 53013 h 1060458"/>
              <a:gd name="connsiteX17" fmla="*/ 1789771 w 2515852"/>
              <a:gd name="connsiteY17" fmla="*/ 554817 h 1060458"/>
              <a:gd name="connsiteX18" fmla="*/ 1923585 w 2515852"/>
              <a:gd name="connsiteY18" fmla="*/ 794569 h 1060458"/>
              <a:gd name="connsiteX19" fmla="*/ 1968190 w 2515852"/>
              <a:gd name="connsiteY19" fmla="*/ 777842 h 1060458"/>
              <a:gd name="connsiteX20" fmla="*/ 2046249 w 2515852"/>
              <a:gd name="connsiteY20" fmla="*/ 560393 h 1060458"/>
              <a:gd name="connsiteX21" fmla="*/ 2168912 w 2515852"/>
              <a:gd name="connsiteY21" fmla="*/ 203554 h 1060458"/>
              <a:gd name="connsiteX22" fmla="*/ 2246971 w 2515852"/>
              <a:gd name="connsiteY22" fmla="*/ 108769 h 1060458"/>
              <a:gd name="connsiteX23" fmla="*/ 2341756 w 2515852"/>
              <a:gd name="connsiteY23" fmla="*/ 158949 h 1060458"/>
              <a:gd name="connsiteX24" fmla="*/ 2386361 w 2515852"/>
              <a:gd name="connsiteY24" fmla="*/ 381974 h 1060458"/>
              <a:gd name="connsiteX25" fmla="*/ 2442117 w 2515852"/>
              <a:gd name="connsiteY25" fmla="*/ 554817 h 1060458"/>
              <a:gd name="connsiteX26" fmla="*/ 2514600 w 2515852"/>
              <a:gd name="connsiteY26" fmla="*/ 699783 h 1060458"/>
              <a:gd name="connsiteX27" fmla="*/ 2481146 w 2515852"/>
              <a:gd name="connsiteY27" fmla="*/ 655178 h 1060458"/>
              <a:gd name="connsiteX0" fmla="*/ 0 w 2515852"/>
              <a:gd name="connsiteY0" fmla="*/ 850325 h 1060458"/>
              <a:gd name="connsiteX1" fmla="*/ 189571 w 2515852"/>
              <a:gd name="connsiteY1" fmla="*/ 192403 h 1060458"/>
              <a:gd name="connsiteX2" fmla="*/ 189571 w 2515852"/>
              <a:gd name="connsiteY2" fmla="*/ 192403 h 1060458"/>
              <a:gd name="connsiteX3" fmla="*/ 512956 w 2515852"/>
              <a:gd name="connsiteY3" fmla="*/ 945110 h 1060458"/>
              <a:gd name="connsiteX4" fmla="*/ 641195 w 2515852"/>
              <a:gd name="connsiteY4" fmla="*/ 1023169 h 1060458"/>
              <a:gd name="connsiteX5" fmla="*/ 713678 w 2515852"/>
              <a:gd name="connsiteY5" fmla="*/ 599422 h 1060458"/>
              <a:gd name="connsiteX6" fmla="*/ 819614 w 2515852"/>
              <a:gd name="connsiteY6" fmla="*/ 203554 h 1060458"/>
              <a:gd name="connsiteX7" fmla="*/ 875371 w 2515852"/>
              <a:gd name="connsiteY7" fmla="*/ 64164 h 1060458"/>
              <a:gd name="connsiteX8" fmla="*/ 959005 w 2515852"/>
              <a:gd name="connsiteY8" fmla="*/ 36286 h 1060458"/>
              <a:gd name="connsiteX9" fmla="*/ 1003610 w 2515852"/>
              <a:gd name="connsiteY9" fmla="*/ 175676 h 1060458"/>
              <a:gd name="connsiteX10" fmla="*/ 1064941 w 2515852"/>
              <a:gd name="connsiteY10" fmla="*/ 437730 h 1060458"/>
              <a:gd name="connsiteX11" fmla="*/ 1115122 w 2515852"/>
              <a:gd name="connsiteY11" fmla="*/ 710935 h 1060458"/>
              <a:gd name="connsiteX12" fmla="*/ 1293541 w 2515852"/>
              <a:gd name="connsiteY12" fmla="*/ 900505 h 1060458"/>
              <a:gd name="connsiteX13" fmla="*/ 1382751 w 2515852"/>
              <a:gd name="connsiteY13" fmla="*/ 738813 h 1060458"/>
              <a:gd name="connsiteX14" fmla="*/ 1483112 w 2515852"/>
              <a:gd name="connsiteY14" fmla="*/ 292764 h 1060458"/>
              <a:gd name="connsiteX15" fmla="*/ 1555595 w 2515852"/>
              <a:gd name="connsiteY15" fmla="*/ 41861 h 1060458"/>
              <a:gd name="connsiteX16" fmla="*/ 1672683 w 2515852"/>
              <a:gd name="connsiteY16" fmla="*/ 53013 h 1060458"/>
              <a:gd name="connsiteX17" fmla="*/ 1789771 w 2515852"/>
              <a:gd name="connsiteY17" fmla="*/ 554817 h 1060458"/>
              <a:gd name="connsiteX18" fmla="*/ 1923585 w 2515852"/>
              <a:gd name="connsiteY18" fmla="*/ 794569 h 1060458"/>
              <a:gd name="connsiteX19" fmla="*/ 1968190 w 2515852"/>
              <a:gd name="connsiteY19" fmla="*/ 777842 h 1060458"/>
              <a:gd name="connsiteX20" fmla="*/ 2046249 w 2515852"/>
              <a:gd name="connsiteY20" fmla="*/ 560393 h 1060458"/>
              <a:gd name="connsiteX21" fmla="*/ 2168912 w 2515852"/>
              <a:gd name="connsiteY21" fmla="*/ 203554 h 1060458"/>
              <a:gd name="connsiteX22" fmla="*/ 2246971 w 2515852"/>
              <a:gd name="connsiteY22" fmla="*/ 108769 h 1060458"/>
              <a:gd name="connsiteX23" fmla="*/ 2341756 w 2515852"/>
              <a:gd name="connsiteY23" fmla="*/ 158949 h 1060458"/>
              <a:gd name="connsiteX24" fmla="*/ 2386361 w 2515852"/>
              <a:gd name="connsiteY24" fmla="*/ 381974 h 1060458"/>
              <a:gd name="connsiteX25" fmla="*/ 2442117 w 2515852"/>
              <a:gd name="connsiteY25" fmla="*/ 554817 h 1060458"/>
              <a:gd name="connsiteX26" fmla="*/ 2514600 w 2515852"/>
              <a:gd name="connsiteY26" fmla="*/ 699783 h 1060458"/>
              <a:gd name="connsiteX27" fmla="*/ 2481146 w 2515852"/>
              <a:gd name="connsiteY27" fmla="*/ 655178 h 1060458"/>
              <a:gd name="connsiteX0" fmla="*/ 0 w 2515852"/>
              <a:gd name="connsiteY0" fmla="*/ 850325 h 1060458"/>
              <a:gd name="connsiteX1" fmla="*/ 189571 w 2515852"/>
              <a:gd name="connsiteY1" fmla="*/ 192403 h 1060458"/>
              <a:gd name="connsiteX2" fmla="*/ 189571 w 2515852"/>
              <a:gd name="connsiteY2" fmla="*/ 192403 h 1060458"/>
              <a:gd name="connsiteX3" fmla="*/ 512956 w 2515852"/>
              <a:gd name="connsiteY3" fmla="*/ 945110 h 1060458"/>
              <a:gd name="connsiteX4" fmla="*/ 641195 w 2515852"/>
              <a:gd name="connsiteY4" fmla="*/ 1023169 h 1060458"/>
              <a:gd name="connsiteX5" fmla="*/ 713678 w 2515852"/>
              <a:gd name="connsiteY5" fmla="*/ 599422 h 1060458"/>
              <a:gd name="connsiteX6" fmla="*/ 819614 w 2515852"/>
              <a:gd name="connsiteY6" fmla="*/ 203554 h 1060458"/>
              <a:gd name="connsiteX7" fmla="*/ 875371 w 2515852"/>
              <a:gd name="connsiteY7" fmla="*/ 64164 h 1060458"/>
              <a:gd name="connsiteX8" fmla="*/ 959005 w 2515852"/>
              <a:gd name="connsiteY8" fmla="*/ 36286 h 1060458"/>
              <a:gd name="connsiteX9" fmla="*/ 1003610 w 2515852"/>
              <a:gd name="connsiteY9" fmla="*/ 175676 h 1060458"/>
              <a:gd name="connsiteX10" fmla="*/ 1064941 w 2515852"/>
              <a:gd name="connsiteY10" fmla="*/ 437730 h 1060458"/>
              <a:gd name="connsiteX11" fmla="*/ 1115122 w 2515852"/>
              <a:gd name="connsiteY11" fmla="*/ 710935 h 1060458"/>
              <a:gd name="connsiteX12" fmla="*/ 1293541 w 2515852"/>
              <a:gd name="connsiteY12" fmla="*/ 900505 h 1060458"/>
              <a:gd name="connsiteX13" fmla="*/ 1382751 w 2515852"/>
              <a:gd name="connsiteY13" fmla="*/ 738813 h 1060458"/>
              <a:gd name="connsiteX14" fmla="*/ 1483112 w 2515852"/>
              <a:gd name="connsiteY14" fmla="*/ 292764 h 1060458"/>
              <a:gd name="connsiteX15" fmla="*/ 1555595 w 2515852"/>
              <a:gd name="connsiteY15" fmla="*/ 41861 h 1060458"/>
              <a:gd name="connsiteX16" fmla="*/ 1672683 w 2515852"/>
              <a:gd name="connsiteY16" fmla="*/ 53013 h 1060458"/>
              <a:gd name="connsiteX17" fmla="*/ 1789771 w 2515852"/>
              <a:gd name="connsiteY17" fmla="*/ 554817 h 1060458"/>
              <a:gd name="connsiteX18" fmla="*/ 1923585 w 2515852"/>
              <a:gd name="connsiteY18" fmla="*/ 794569 h 1060458"/>
              <a:gd name="connsiteX19" fmla="*/ 1968190 w 2515852"/>
              <a:gd name="connsiteY19" fmla="*/ 777842 h 1060458"/>
              <a:gd name="connsiteX20" fmla="*/ 2046249 w 2515852"/>
              <a:gd name="connsiteY20" fmla="*/ 560393 h 1060458"/>
              <a:gd name="connsiteX21" fmla="*/ 2168912 w 2515852"/>
              <a:gd name="connsiteY21" fmla="*/ 203554 h 1060458"/>
              <a:gd name="connsiteX22" fmla="*/ 2246971 w 2515852"/>
              <a:gd name="connsiteY22" fmla="*/ 108769 h 1060458"/>
              <a:gd name="connsiteX23" fmla="*/ 2341756 w 2515852"/>
              <a:gd name="connsiteY23" fmla="*/ 158949 h 1060458"/>
              <a:gd name="connsiteX24" fmla="*/ 2386361 w 2515852"/>
              <a:gd name="connsiteY24" fmla="*/ 381974 h 1060458"/>
              <a:gd name="connsiteX25" fmla="*/ 2442117 w 2515852"/>
              <a:gd name="connsiteY25" fmla="*/ 554817 h 1060458"/>
              <a:gd name="connsiteX26" fmla="*/ 2514600 w 2515852"/>
              <a:gd name="connsiteY26" fmla="*/ 699783 h 1060458"/>
              <a:gd name="connsiteX27" fmla="*/ 2481146 w 2515852"/>
              <a:gd name="connsiteY27" fmla="*/ 655178 h 1060458"/>
              <a:gd name="connsiteX0" fmla="*/ 0 w 2515852"/>
              <a:gd name="connsiteY0" fmla="*/ 850325 h 1095498"/>
              <a:gd name="connsiteX1" fmla="*/ 189571 w 2515852"/>
              <a:gd name="connsiteY1" fmla="*/ 192403 h 1095498"/>
              <a:gd name="connsiteX2" fmla="*/ 189571 w 2515852"/>
              <a:gd name="connsiteY2" fmla="*/ 192403 h 1095498"/>
              <a:gd name="connsiteX3" fmla="*/ 512956 w 2515852"/>
              <a:gd name="connsiteY3" fmla="*/ 945110 h 1095498"/>
              <a:gd name="connsiteX4" fmla="*/ 641195 w 2515852"/>
              <a:gd name="connsiteY4" fmla="*/ 1023169 h 1095498"/>
              <a:gd name="connsiteX5" fmla="*/ 713678 w 2515852"/>
              <a:gd name="connsiteY5" fmla="*/ 599422 h 1095498"/>
              <a:gd name="connsiteX6" fmla="*/ 819614 w 2515852"/>
              <a:gd name="connsiteY6" fmla="*/ 203554 h 1095498"/>
              <a:gd name="connsiteX7" fmla="*/ 875371 w 2515852"/>
              <a:gd name="connsiteY7" fmla="*/ 64164 h 1095498"/>
              <a:gd name="connsiteX8" fmla="*/ 959005 w 2515852"/>
              <a:gd name="connsiteY8" fmla="*/ 36286 h 1095498"/>
              <a:gd name="connsiteX9" fmla="*/ 1003610 w 2515852"/>
              <a:gd name="connsiteY9" fmla="*/ 175676 h 1095498"/>
              <a:gd name="connsiteX10" fmla="*/ 1064941 w 2515852"/>
              <a:gd name="connsiteY10" fmla="*/ 437730 h 1095498"/>
              <a:gd name="connsiteX11" fmla="*/ 1115122 w 2515852"/>
              <a:gd name="connsiteY11" fmla="*/ 710935 h 1095498"/>
              <a:gd name="connsiteX12" fmla="*/ 1293541 w 2515852"/>
              <a:gd name="connsiteY12" fmla="*/ 900505 h 1095498"/>
              <a:gd name="connsiteX13" fmla="*/ 1382751 w 2515852"/>
              <a:gd name="connsiteY13" fmla="*/ 738813 h 1095498"/>
              <a:gd name="connsiteX14" fmla="*/ 1483112 w 2515852"/>
              <a:gd name="connsiteY14" fmla="*/ 292764 h 1095498"/>
              <a:gd name="connsiteX15" fmla="*/ 1555595 w 2515852"/>
              <a:gd name="connsiteY15" fmla="*/ 41861 h 1095498"/>
              <a:gd name="connsiteX16" fmla="*/ 1672683 w 2515852"/>
              <a:gd name="connsiteY16" fmla="*/ 53013 h 1095498"/>
              <a:gd name="connsiteX17" fmla="*/ 1789771 w 2515852"/>
              <a:gd name="connsiteY17" fmla="*/ 554817 h 1095498"/>
              <a:gd name="connsiteX18" fmla="*/ 1923585 w 2515852"/>
              <a:gd name="connsiteY18" fmla="*/ 794569 h 1095498"/>
              <a:gd name="connsiteX19" fmla="*/ 1968190 w 2515852"/>
              <a:gd name="connsiteY19" fmla="*/ 777842 h 1095498"/>
              <a:gd name="connsiteX20" fmla="*/ 2046249 w 2515852"/>
              <a:gd name="connsiteY20" fmla="*/ 560393 h 1095498"/>
              <a:gd name="connsiteX21" fmla="*/ 2168912 w 2515852"/>
              <a:gd name="connsiteY21" fmla="*/ 203554 h 1095498"/>
              <a:gd name="connsiteX22" fmla="*/ 2246971 w 2515852"/>
              <a:gd name="connsiteY22" fmla="*/ 108769 h 1095498"/>
              <a:gd name="connsiteX23" fmla="*/ 2341756 w 2515852"/>
              <a:gd name="connsiteY23" fmla="*/ 158949 h 1095498"/>
              <a:gd name="connsiteX24" fmla="*/ 2386361 w 2515852"/>
              <a:gd name="connsiteY24" fmla="*/ 381974 h 1095498"/>
              <a:gd name="connsiteX25" fmla="*/ 2442117 w 2515852"/>
              <a:gd name="connsiteY25" fmla="*/ 554817 h 1095498"/>
              <a:gd name="connsiteX26" fmla="*/ 2514600 w 2515852"/>
              <a:gd name="connsiteY26" fmla="*/ 699783 h 1095498"/>
              <a:gd name="connsiteX27" fmla="*/ 2481146 w 2515852"/>
              <a:gd name="connsiteY27" fmla="*/ 655178 h 1095498"/>
              <a:gd name="connsiteX0" fmla="*/ 0 w 2515852"/>
              <a:gd name="connsiteY0" fmla="*/ 850325 h 1095498"/>
              <a:gd name="connsiteX1" fmla="*/ 189571 w 2515852"/>
              <a:gd name="connsiteY1" fmla="*/ 192403 h 1095498"/>
              <a:gd name="connsiteX2" fmla="*/ 189571 w 2515852"/>
              <a:gd name="connsiteY2" fmla="*/ 192403 h 1095498"/>
              <a:gd name="connsiteX3" fmla="*/ 512956 w 2515852"/>
              <a:gd name="connsiteY3" fmla="*/ 945110 h 1095498"/>
              <a:gd name="connsiteX4" fmla="*/ 641195 w 2515852"/>
              <a:gd name="connsiteY4" fmla="*/ 1023169 h 1095498"/>
              <a:gd name="connsiteX5" fmla="*/ 713678 w 2515852"/>
              <a:gd name="connsiteY5" fmla="*/ 599422 h 1095498"/>
              <a:gd name="connsiteX6" fmla="*/ 819614 w 2515852"/>
              <a:gd name="connsiteY6" fmla="*/ 203554 h 1095498"/>
              <a:gd name="connsiteX7" fmla="*/ 875371 w 2515852"/>
              <a:gd name="connsiteY7" fmla="*/ 64164 h 1095498"/>
              <a:gd name="connsiteX8" fmla="*/ 959005 w 2515852"/>
              <a:gd name="connsiteY8" fmla="*/ 36286 h 1095498"/>
              <a:gd name="connsiteX9" fmla="*/ 1003610 w 2515852"/>
              <a:gd name="connsiteY9" fmla="*/ 175676 h 1095498"/>
              <a:gd name="connsiteX10" fmla="*/ 1064941 w 2515852"/>
              <a:gd name="connsiteY10" fmla="*/ 437730 h 1095498"/>
              <a:gd name="connsiteX11" fmla="*/ 1115122 w 2515852"/>
              <a:gd name="connsiteY11" fmla="*/ 710935 h 1095498"/>
              <a:gd name="connsiteX12" fmla="*/ 1293541 w 2515852"/>
              <a:gd name="connsiteY12" fmla="*/ 900505 h 1095498"/>
              <a:gd name="connsiteX13" fmla="*/ 1382751 w 2515852"/>
              <a:gd name="connsiteY13" fmla="*/ 738813 h 1095498"/>
              <a:gd name="connsiteX14" fmla="*/ 1483112 w 2515852"/>
              <a:gd name="connsiteY14" fmla="*/ 292764 h 1095498"/>
              <a:gd name="connsiteX15" fmla="*/ 1555595 w 2515852"/>
              <a:gd name="connsiteY15" fmla="*/ 41861 h 1095498"/>
              <a:gd name="connsiteX16" fmla="*/ 1672683 w 2515852"/>
              <a:gd name="connsiteY16" fmla="*/ 53013 h 1095498"/>
              <a:gd name="connsiteX17" fmla="*/ 1789771 w 2515852"/>
              <a:gd name="connsiteY17" fmla="*/ 554817 h 1095498"/>
              <a:gd name="connsiteX18" fmla="*/ 1923585 w 2515852"/>
              <a:gd name="connsiteY18" fmla="*/ 794569 h 1095498"/>
              <a:gd name="connsiteX19" fmla="*/ 1968190 w 2515852"/>
              <a:gd name="connsiteY19" fmla="*/ 777842 h 1095498"/>
              <a:gd name="connsiteX20" fmla="*/ 2046249 w 2515852"/>
              <a:gd name="connsiteY20" fmla="*/ 560393 h 1095498"/>
              <a:gd name="connsiteX21" fmla="*/ 2168912 w 2515852"/>
              <a:gd name="connsiteY21" fmla="*/ 203554 h 1095498"/>
              <a:gd name="connsiteX22" fmla="*/ 2246971 w 2515852"/>
              <a:gd name="connsiteY22" fmla="*/ 108769 h 1095498"/>
              <a:gd name="connsiteX23" fmla="*/ 2341756 w 2515852"/>
              <a:gd name="connsiteY23" fmla="*/ 158949 h 1095498"/>
              <a:gd name="connsiteX24" fmla="*/ 2386361 w 2515852"/>
              <a:gd name="connsiteY24" fmla="*/ 381974 h 1095498"/>
              <a:gd name="connsiteX25" fmla="*/ 2442117 w 2515852"/>
              <a:gd name="connsiteY25" fmla="*/ 554817 h 1095498"/>
              <a:gd name="connsiteX26" fmla="*/ 2514600 w 2515852"/>
              <a:gd name="connsiteY26" fmla="*/ 699783 h 1095498"/>
              <a:gd name="connsiteX27" fmla="*/ 2481146 w 2515852"/>
              <a:gd name="connsiteY27" fmla="*/ 655178 h 1095498"/>
              <a:gd name="connsiteX0" fmla="*/ 0 w 2515852"/>
              <a:gd name="connsiteY0" fmla="*/ 850325 h 1060458"/>
              <a:gd name="connsiteX1" fmla="*/ 189571 w 2515852"/>
              <a:gd name="connsiteY1" fmla="*/ 192403 h 1060458"/>
              <a:gd name="connsiteX2" fmla="*/ 278781 w 2515852"/>
              <a:gd name="connsiteY2" fmla="*/ 192403 h 1060458"/>
              <a:gd name="connsiteX3" fmla="*/ 512956 w 2515852"/>
              <a:gd name="connsiteY3" fmla="*/ 945110 h 1060458"/>
              <a:gd name="connsiteX4" fmla="*/ 641195 w 2515852"/>
              <a:gd name="connsiteY4" fmla="*/ 1023169 h 1060458"/>
              <a:gd name="connsiteX5" fmla="*/ 713678 w 2515852"/>
              <a:gd name="connsiteY5" fmla="*/ 599422 h 1060458"/>
              <a:gd name="connsiteX6" fmla="*/ 819614 w 2515852"/>
              <a:gd name="connsiteY6" fmla="*/ 203554 h 1060458"/>
              <a:gd name="connsiteX7" fmla="*/ 875371 w 2515852"/>
              <a:gd name="connsiteY7" fmla="*/ 64164 h 1060458"/>
              <a:gd name="connsiteX8" fmla="*/ 959005 w 2515852"/>
              <a:gd name="connsiteY8" fmla="*/ 36286 h 1060458"/>
              <a:gd name="connsiteX9" fmla="*/ 1003610 w 2515852"/>
              <a:gd name="connsiteY9" fmla="*/ 175676 h 1060458"/>
              <a:gd name="connsiteX10" fmla="*/ 1064941 w 2515852"/>
              <a:gd name="connsiteY10" fmla="*/ 437730 h 1060458"/>
              <a:gd name="connsiteX11" fmla="*/ 1115122 w 2515852"/>
              <a:gd name="connsiteY11" fmla="*/ 710935 h 1060458"/>
              <a:gd name="connsiteX12" fmla="*/ 1293541 w 2515852"/>
              <a:gd name="connsiteY12" fmla="*/ 900505 h 1060458"/>
              <a:gd name="connsiteX13" fmla="*/ 1382751 w 2515852"/>
              <a:gd name="connsiteY13" fmla="*/ 738813 h 1060458"/>
              <a:gd name="connsiteX14" fmla="*/ 1483112 w 2515852"/>
              <a:gd name="connsiteY14" fmla="*/ 292764 h 1060458"/>
              <a:gd name="connsiteX15" fmla="*/ 1555595 w 2515852"/>
              <a:gd name="connsiteY15" fmla="*/ 41861 h 1060458"/>
              <a:gd name="connsiteX16" fmla="*/ 1672683 w 2515852"/>
              <a:gd name="connsiteY16" fmla="*/ 53013 h 1060458"/>
              <a:gd name="connsiteX17" fmla="*/ 1789771 w 2515852"/>
              <a:gd name="connsiteY17" fmla="*/ 554817 h 1060458"/>
              <a:gd name="connsiteX18" fmla="*/ 1923585 w 2515852"/>
              <a:gd name="connsiteY18" fmla="*/ 794569 h 1060458"/>
              <a:gd name="connsiteX19" fmla="*/ 1968190 w 2515852"/>
              <a:gd name="connsiteY19" fmla="*/ 777842 h 1060458"/>
              <a:gd name="connsiteX20" fmla="*/ 2046249 w 2515852"/>
              <a:gd name="connsiteY20" fmla="*/ 560393 h 1060458"/>
              <a:gd name="connsiteX21" fmla="*/ 2168912 w 2515852"/>
              <a:gd name="connsiteY21" fmla="*/ 203554 h 1060458"/>
              <a:gd name="connsiteX22" fmla="*/ 2246971 w 2515852"/>
              <a:gd name="connsiteY22" fmla="*/ 108769 h 1060458"/>
              <a:gd name="connsiteX23" fmla="*/ 2341756 w 2515852"/>
              <a:gd name="connsiteY23" fmla="*/ 158949 h 1060458"/>
              <a:gd name="connsiteX24" fmla="*/ 2386361 w 2515852"/>
              <a:gd name="connsiteY24" fmla="*/ 381974 h 1060458"/>
              <a:gd name="connsiteX25" fmla="*/ 2442117 w 2515852"/>
              <a:gd name="connsiteY25" fmla="*/ 554817 h 1060458"/>
              <a:gd name="connsiteX26" fmla="*/ 2514600 w 2515852"/>
              <a:gd name="connsiteY26" fmla="*/ 699783 h 1060458"/>
              <a:gd name="connsiteX27" fmla="*/ 2481146 w 2515852"/>
              <a:gd name="connsiteY27" fmla="*/ 655178 h 1060458"/>
              <a:gd name="connsiteX0" fmla="*/ 0 w 2515852"/>
              <a:gd name="connsiteY0" fmla="*/ 850325 h 1059141"/>
              <a:gd name="connsiteX1" fmla="*/ 189571 w 2515852"/>
              <a:gd name="connsiteY1" fmla="*/ 192403 h 1059141"/>
              <a:gd name="connsiteX2" fmla="*/ 289932 w 2515852"/>
              <a:gd name="connsiteY2" fmla="*/ 220282 h 1059141"/>
              <a:gd name="connsiteX3" fmla="*/ 512956 w 2515852"/>
              <a:gd name="connsiteY3" fmla="*/ 945110 h 1059141"/>
              <a:gd name="connsiteX4" fmla="*/ 641195 w 2515852"/>
              <a:gd name="connsiteY4" fmla="*/ 1023169 h 1059141"/>
              <a:gd name="connsiteX5" fmla="*/ 713678 w 2515852"/>
              <a:gd name="connsiteY5" fmla="*/ 599422 h 1059141"/>
              <a:gd name="connsiteX6" fmla="*/ 819614 w 2515852"/>
              <a:gd name="connsiteY6" fmla="*/ 203554 h 1059141"/>
              <a:gd name="connsiteX7" fmla="*/ 875371 w 2515852"/>
              <a:gd name="connsiteY7" fmla="*/ 64164 h 1059141"/>
              <a:gd name="connsiteX8" fmla="*/ 959005 w 2515852"/>
              <a:gd name="connsiteY8" fmla="*/ 36286 h 1059141"/>
              <a:gd name="connsiteX9" fmla="*/ 1003610 w 2515852"/>
              <a:gd name="connsiteY9" fmla="*/ 175676 h 1059141"/>
              <a:gd name="connsiteX10" fmla="*/ 1064941 w 2515852"/>
              <a:gd name="connsiteY10" fmla="*/ 437730 h 1059141"/>
              <a:gd name="connsiteX11" fmla="*/ 1115122 w 2515852"/>
              <a:gd name="connsiteY11" fmla="*/ 710935 h 1059141"/>
              <a:gd name="connsiteX12" fmla="*/ 1293541 w 2515852"/>
              <a:gd name="connsiteY12" fmla="*/ 900505 h 1059141"/>
              <a:gd name="connsiteX13" fmla="*/ 1382751 w 2515852"/>
              <a:gd name="connsiteY13" fmla="*/ 738813 h 1059141"/>
              <a:gd name="connsiteX14" fmla="*/ 1483112 w 2515852"/>
              <a:gd name="connsiteY14" fmla="*/ 292764 h 1059141"/>
              <a:gd name="connsiteX15" fmla="*/ 1555595 w 2515852"/>
              <a:gd name="connsiteY15" fmla="*/ 41861 h 1059141"/>
              <a:gd name="connsiteX16" fmla="*/ 1672683 w 2515852"/>
              <a:gd name="connsiteY16" fmla="*/ 53013 h 1059141"/>
              <a:gd name="connsiteX17" fmla="*/ 1789771 w 2515852"/>
              <a:gd name="connsiteY17" fmla="*/ 554817 h 1059141"/>
              <a:gd name="connsiteX18" fmla="*/ 1923585 w 2515852"/>
              <a:gd name="connsiteY18" fmla="*/ 794569 h 1059141"/>
              <a:gd name="connsiteX19" fmla="*/ 1968190 w 2515852"/>
              <a:gd name="connsiteY19" fmla="*/ 777842 h 1059141"/>
              <a:gd name="connsiteX20" fmla="*/ 2046249 w 2515852"/>
              <a:gd name="connsiteY20" fmla="*/ 560393 h 1059141"/>
              <a:gd name="connsiteX21" fmla="*/ 2168912 w 2515852"/>
              <a:gd name="connsiteY21" fmla="*/ 203554 h 1059141"/>
              <a:gd name="connsiteX22" fmla="*/ 2246971 w 2515852"/>
              <a:gd name="connsiteY22" fmla="*/ 108769 h 1059141"/>
              <a:gd name="connsiteX23" fmla="*/ 2341756 w 2515852"/>
              <a:gd name="connsiteY23" fmla="*/ 158949 h 1059141"/>
              <a:gd name="connsiteX24" fmla="*/ 2386361 w 2515852"/>
              <a:gd name="connsiteY24" fmla="*/ 381974 h 1059141"/>
              <a:gd name="connsiteX25" fmla="*/ 2442117 w 2515852"/>
              <a:gd name="connsiteY25" fmla="*/ 554817 h 1059141"/>
              <a:gd name="connsiteX26" fmla="*/ 2514600 w 2515852"/>
              <a:gd name="connsiteY26" fmla="*/ 699783 h 1059141"/>
              <a:gd name="connsiteX27" fmla="*/ 2481146 w 2515852"/>
              <a:gd name="connsiteY27" fmla="*/ 655178 h 1059141"/>
              <a:gd name="connsiteX0" fmla="*/ 0 w 2515852"/>
              <a:gd name="connsiteY0" fmla="*/ 850325 h 1044177"/>
              <a:gd name="connsiteX1" fmla="*/ 189571 w 2515852"/>
              <a:gd name="connsiteY1" fmla="*/ 192403 h 1044177"/>
              <a:gd name="connsiteX2" fmla="*/ 289932 w 2515852"/>
              <a:gd name="connsiteY2" fmla="*/ 220282 h 1044177"/>
              <a:gd name="connsiteX3" fmla="*/ 384717 w 2515852"/>
              <a:gd name="connsiteY3" fmla="*/ 644028 h 1044177"/>
              <a:gd name="connsiteX4" fmla="*/ 512956 w 2515852"/>
              <a:gd name="connsiteY4" fmla="*/ 945110 h 1044177"/>
              <a:gd name="connsiteX5" fmla="*/ 641195 w 2515852"/>
              <a:gd name="connsiteY5" fmla="*/ 1023169 h 1044177"/>
              <a:gd name="connsiteX6" fmla="*/ 713678 w 2515852"/>
              <a:gd name="connsiteY6" fmla="*/ 599422 h 1044177"/>
              <a:gd name="connsiteX7" fmla="*/ 819614 w 2515852"/>
              <a:gd name="connsiteY7" fmla="*/ 203554 h 1044177"/>
              <a:gd name="connsiteX8" fmla="*/ 875371 w 2515852"/>
              <a:gd name="connsiteY8" fmla="*/ 64164 h 1044177"/>
              <a:gd name="connsiteX9" fmla="*/ 959005 w 2515852"/>
              <a:gd name="connsiteY9" fmla="*/ 36286 h 1044177"/>
              <a:gd name="connsiteX10" fmla="*/ 1003610 w 2515852"/>
              <a:gd name="connsiteY10" fmla="*/ 175676 h 1044177"/>
              <a:gd name="connsiteX11" fmla="*/ 1064941 w 2515852"/>
              <a:gd name="connsiteY11" fmla="*/ 437730 h 1044177"/>
              <a:gd name="connsiteX12" fmla="*/ 1115122 w 2515852"/>
              <a:gd name="connsiteY12" fmla="*/ 710935 h 1044177"/>
              <a:gd name="connsiteX13" fmla="*/ 1293541 w 2515852"/>
              <a:gd name="connsiteY13" fmla="*/ 900505 h 1044177"/>
              <a:gd name="connsiteX14" fmla="*/ 1382751 w 2515852"/>
              <a:gd name="connsiteY14" fmla="*/ 738813 h 1044177"/>
              <a:gd name="connsiteX15" fmla="*/ 1483112 w 2515852"/>
              <a:gd name="connsiteY15" fmla="*/ 292764 h 1044177"/>
              <a:gd name="connsiteX16" fmla="*/ 1555595 w 2515852"/>
              <a:gd name="connsiteY16" fmla="*/ 41861 h 1044177"/>
              <a:gd name="connsiteX17" fmla="*/ 1672683 w 2515852"/>
              <a:gd name="connsiteY17" fmla="*/ 53013 h 1044177"/>
              <a:gd name="connsiteX18" fmla="*/ 1789771 w 2515852"/>
              <a:gd name="connsiteY18" fmla="*/ 554817 h 1044177"/>
              <a:gd name="connsiteX19" fmla="*/ 1923585 w 2515852"/>
              <a:gd name="connsiteY19" fmla="*/ 794569 h 1044177"/>
              <a:gd name="connsiteX20" fmla="*/ 1968190 w 2515852"/>
              <a:gd name="connsiteY20" fmla="*/ 777842 h 1044177"/>
              <a:gd name="connsiteX21" fmla="*/ 2046249 w 2515852"/>
              <a:gd name="connsiteY21" fmla="*/ 560393 h 1044177"/>
              <a:gd name="connsiteX22" fmla="*/ 2168912 w 2515852"/>
              <a:gd name="connsiteY22" fmla="*/ 203554 h 1044177"/>
              <a:gd name="connsiteX23" fmla="*/ 2246971 w 2515852"/>
              <a:gd name="connsiteY23" fmla="*/ 108769 h 1044177"/>
              <a:gd name="connsiteX24" fmla="*/ 2341756 w 2515852"/>
              <a:gd name="connsiteY24" fmla="*/ 158949 h 1044177"/>
              <a:gd name="connsiteX25" fmla="*/ 2386361 w 2515852"/>
              <a:gd name="connsiteY25" fmla="*/ 381974 h 1044177"/>
              <a:gd name="connsiteX26" fmla="*/ 2442117 w 2515852"/>
              <a:gd name="connsiteY26" fmla="*/ 554817 h 1044177"/>
              <a:gd name="connsiteX27" fmla="*/ 2514600 w 2515852"/>
              <a:gd name="connsiteY27" fmla="*/ 699783 h 1044177"/>
              <a:gd name="connsiteX28" fmla="*/ 2481146 w 2515852"/>
              <a:gd name="connsiteY28" fmla="*/ 655178 h 1044177"/>
              <a:gd name="connsiteX0" fmla="*/ 0 w 2515852"/>
              <a:gd name="connsiteY0" fmla="*/ 850325 h 1039548"/>
              <a:gd name="connsiteX1" fmla="*/ 189571 w 2515852"/>
              <a:gd name="connsiteY1" fmla="*/ 192403 h 1039548"/>
              <a:gd name="connsiteX2" fmla="*/ 289932 w 2515852"/>
              <a:gd name="connsiteY2" fmla="*/ 220282 h 1039548"/>
              <a:gd name="connsiteX3" fmla="*/ 384717 w 2515852"/>
              <a:gd name="connsiteY3" fmla="*/ 644028 h 1039548"/>
              <a:gd name="connsiteX4" fmla="*/ 501804 w 2515852"/>
              <a:gd name="connsiteY4" fmla="*/ 922807 h 1039548"/>
              <a:gd name="connsiteX5" fmla="*/ 641195 w 2515852"/>
              <a:gd name="connsiteY5" fmla="*/ 1023169 h 1039548"/>
              <a:gd name="connsiteX6" fmla="*/ 713678 w 2515852"/>
              <a:gd name="connsiteY6" fmla="*/ 599422 h 1039548"/>
              <a:gd name="connsiteX7" fmla="*/ 819614 w 2515852"/>
              <a:gd name="connsiteY7" fmla="*/ 203554 h 1039548"/>
              <a:gd name="connsiteX8" fmla="*/ 875371 w 2515852"/>
              <a:gd name="connsiteY8" fmla="*/ 64164 h 1039548"/>
              <a:gd name="connsiteX9" fmla="*/ 959005 w 2515852"/>
              <a:gd name="connsiteY9" fmla="*/ 36286 h 1039548"/>
              <a:gd name="connsiteX10" fmla="*/ 1003610 w 2515852"/>
              <a:gd name="connsiteY10" fmla="*/ 175676 h 1039548"/>
              <a:gd name="connsiteX11" fmla="*/ 1064941 w 2515852"/>
              <a:gd name="connsiteY11" fmla="*/ 437730 h 1039548"/>
              <a:gd name="connsiteX12" fmla="*/ 1115122 w 2515852"/>
              <a:gd name="connsiteY12" fmla="*/ 710935 h 1039548"/>
              <a:gd name="connsiteX13" fmla="*/ 1293541 w 2515852"/>
              <a:gd name="connsiteY13" fmla="*/ 900505 h 1039548"/>
              <a:gd name="connsiteX14" fmla="*/ 1382751 w 2515852"/>
              <a:gd name="connsiteY14" fmla="*/ 738813 h 1039548"/>
              <a:gd name="connsiteX15" fmla="*/ 1483112 w 2515852"/>
              <a:gd name="connsiteY15" fmla="*/ 292764 h 1039548"/>
              <a:gd name="connsiteX16" fmla="*/ 1555595 w 2515852"/>
              <a:gd name="connsiteY16" fmla="*/ 41861 h 1039548"/>
              <a:gd name="connsiteX17" fmla="*/ 1672683 w 2515852"/>
              <a:gd name="connsiteY17" fmla="*/ 53013 h 1039548"/>
              <a:gd name="connsiteX18" fmla="*/ 1789771 w 2515852"/>
              <a:gd name="connsiteY18" fmla="*/ 554817 h 1039548"/>
              <a:gd name="connsiteX19" fmla="*/ 1923585 w 2515852"/>
              <a:gd name="connsiteY19" fmla="*/ 794569 h 1039548"/>
              <a:gd name="connsiteX20" fmla="*/ 1968190 w 2515852"/>
              <a:gd name="connsiteY20" fmla="*/ 777842 h 1039548"/>
              <a:gd name="connsiteX21" fmla="*/ 2046249 w 2515852"/>
              <a:gd name="connsiteY21" fmla="*/ 560393 h 1039548"/>
              <a:gd name="connsiteX22" fmla="*/ 2168912 w 2515852"/>
              <a:gd name="connsiteY22" fmla="*/ 203554 h 1039548"/>
              <a:gd name="connsiteX23" fmla="*/ 2246971 w 2515852"/>
              <a:gd name="connsiteY23" fmla="*/ 108769 h 1039548"/>
              <a:gd name="connsiteX24" fmla="*/ 2341756 w 2515852"/>
              <a:gd name="connsiteY24" fmla="*/ 158949 h 1039548"/>
              <a:gd name="connsiteX25" fmla="*/ 2386361 w 2515852"/>
              <a:gd name="connsiteY25" fmla="*/ 381974 h 1039548"/>
              <a:gd name="connsiteX26" fmla="*/ 2442117 w 2515852"/>
              <a:gd name="connsiteY26" fmla="*/ 554817 h 1039548"/>
              <a:gd name="connsiteX27" fmla="*/ 2514600 w 2515852"/>
              <a:gd name="connsiteY27" fmla="*/ 699783 h 1039548"/>
              <a:gd name="connsiteX28" fmla="*/ 2481146 w 2515852"/>
              <a:gd name="connsiteY28" fmla="*/ 655178 h 1039548"/>
              <a:gd name="connsiteX0" fmla="*/ 0 w 2515852"/>
              <a:gd name="connsiteY0" fmla="*/ 850325 h 1039548"/>
              <a:gd name="connsiteX1" fmla="*/ 189571 w 2515852"/>
              <a:gd name="connsiteY1" fmla="*/ 192403 h 1039548"/>
              <a:gd name="connsiteX2" fmla="*/ 289932 w 2515852"/>
              <a:gd name="connsiteY2" fmla="*/ 220282 h 1039548"/>
              <a:gd name="connsiteX3" fmla="*/ 384717 w 2515852"/>
              <a:gd name="connsiteY3" fmla="*/ 644028 h 1039548"/>
              <a:gd name="connsiteX4" fmla="*/ 501804 w 2515852"/>
              <a:gd name="connsiteY4" fmla="*/ 922807 h 1039548"/>
              <a:gd name="connsiteX5" fmla="*/ 641195 w 2515852"/>
              <a:gd name="connsiteY5" fmla="*/ 1023169 h 1039548"/>
              <a:gd name="connsiteX6" fmla="*/ 713678 w 2515852"/>
              <a:gd name="connsiteY6" fmla="*/ 599422 h 1039548"/>
              <a:gd name="connsiteX7" fmla="*/ 819614 w 2515852"/>
              <a:gd name="connsiteY7" fmla="*/ 203554 h 1039548"/>
              <a:gd name="connsiteX8" fmla="*/ 875371 w 2515852"/>
              <a:gd name="connsiteY8" fmla="*/ 64164 h 1039548"/>
              <a:gd name="connsiteX9" fmla="*/ 959005 w 2515852"/>
              <a:gd name="connsiteY9" fmla="*/ 36286 h 1039548"/>
              <a:gd name="connsiteX10" fmla="*/ 1003610 w 2515852"/>
              <a:gd name="connsiteY10" fmla="*/ 175676 h 1039548"/>
              <a:gd name="connsiteX11" fmla="*/ 1064941 w 2515852"/>
              <a:gd name="connsiteY11" fmla="*/ 437730 h 1039548"/>
              <a:gd name="connsiteX12" fmla="*/ 1143000 w 2515852"/>
              <a:gd name="connsiteY12" fmla="*/ 694208 h 1039548"/>
              <a:gd name="connsiteX13" fmla="*/ 1293541 w 2515852"/>
              <a:gd name="connsiteY13" fmla="*/ 900505 h 1039548"/>
              <a:gd name="connsiteX14" fmla="*/ 1382751 w 2515852"/>
              <a:gd name="connsiteY14" fmla="*/ 738813 h 1039548"/>
              <a:gd name="connsiteX15" fmla="*/ 1483112 w 2515852"/>
              <a:gd name="connsiteY15" fmla="*/ 292764 h 1039548"/>
              <a:gd name="connsiteX16" fmla="*/ 1555595 w 2515852"/>
              <a:gd name="connsiteY16" fmla="*/ 41861 h 1039548"/>
              <a:gd name="connsiteX17" fmla="*/ 1672683 w 2515852"/>
              <a:gd name="connsiteY17" fmla="*/ 53013 h 1039548"/>
              <a:gd name="connsiteX18" fmla="*/ 1789771 w 2515852"/>
              <a:gd name="connsiteY18" fmla="*/ 554817 h 1039548"/>
              <a:gd name="connsiteX19" fmla="*/ 1923585 w 2515852"/>
              <a:gd name="connsiteY19" fmla="*/ 794569 h 1039548"/>
              <a:gd name="connsiteX20" fmla="*/ 1968190 w 2515852"/>
              <a:gd name="connsiteY20" fmla="*/ 777842 h 1039548"/>
              <a:gd name="connsiteX21" fmla="*/ 2046249 w 2515852"/>
              <a:gd name="connsiteY21" fmla="*/ 560393 h 1039548"/>
              <a:gd name="connsiteX22" fmla="*/ 2168912 w 2515852"/>
              <a:gd name="connsiteY22" fmla="*/ 203554 h 1039548"/>
              <a:gd name="connsiteX23" fmla="*/ 2246971 w 2515852"/>
              <a:gd name="connsiteY23" fmla="*/ 108769 h 1039548"/>
              <a:gd name="connsiteX24" fmla="*/ 2341756 w 2515852"/>
              <a:gd name="connsiteY24" fmla="*/ 158949 h 1039548"/>
              <a:gd name="connsiteX25" fmla="*/ 2386361 w 2515852"/>
              <a:gd name="connsiteY25" fmla="*/ 381974 h 1039548"/>
              <a:gd name="connsiteX26" fmla="*/ 2442117 w 2515852"/>
              <a:gd name="connsiteY26" fmla="*/ 554817 h 1039548"/>
              <a:gd name="connsiteX27" fmla="*/ 2514600 w 2515852"/>
              <a:gd name="connsiteY27" fmla="*/ 699783 h 1039548"/>
              <a:gd name="connsiteX28" fmla="*/ 2481146 w 2515852"/>
              <a:gd name="connsiteY28" fmla="*/ 655178 h 103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515852" h="1039548">
                <a:moveTo>
                  <a:pt x="0" y="850325"/>
                </a:moveTo>
                <a:cubicBezTo>
                  <a:pt x="63190" y="631018"/>
                  <a:pt x="76200" y="378257"/>
                  <a:pt x="189571" y="192403"/>
                </a:cubicBezTo>
                <a:cubicBezTo>
                  <a:pt x="223025" y="201696"/>
                  <a:pt x="257408" y="145011"/>
                  <a:pt x="289932" y="220282"/>
                </a:cubicBezTo>
                <a:cubicBezTo>
                  <a:pt x="322456" y="295553"/>
                  <a:pt x="347546" y="523223"/>
                  <a:pt x="384717" y="644028"/>
                </a:cubicBezTo>
                <a:cubicBezTo>
                  <a:pt x="421888" y="764833"/>
                  <a:pt x="459058" y="859617"/>
                  <a:pt x="501804" y="922807"/>
                </a:cubicBezTo>
                <a:cubicBezTo>
                  <a:pt x="544550" y="985997"/>
                  <a:pt x="605883" y="1077066"/>
                  <a:pt x="641195" y="1023169"/>
                </a:cubicBezTo>
                <a:cubicBezTo>
                  <a:pt x="676507" y="969272"/>
                  <a:pt x="683942" y="736024"/>
                  <a:pt x="713678" y="599422"/>
                </a:cubicBezTo>
                <a:cubicBezTo>
                  <a:pt x="743414" y="462820"/>
                  <a:pt x="792665" y="292764"/>
                  <a:pt x="819614" y="203554"/>
                </a:cubicBezTo>
                <a:cubicBezTo>
                  <a:pt x="846563" y="114344"/>
                  <a:pt x="852139" y="92042"/>
                  <a:pt x="875371" y="64164"/>
                </a:cubicBezTo>
                <a:cubicBezTo>
                  <a:pt x="898603" y="36286"/>
                  <a:pt x="937632" y="17701"/>
                  <a:pt x="959005" y="36286"/>
                </a:cubicBezTo>
                <a:cubicBezTo>
                  <a:pt x="980378" y="54871"/>
                  <a:pt x="985954" y="108769"/>
                  <a:pt x="1003610" y="175676"/>
                </a:cubicBezTo>
                <a:cubicBezTo>
                  <a:pt x="1021266" y="242583"/>
                  <a:pt x="1041709" y="351308"/>
                  <a:pt x="1064941" y="437730"/>
                </a:cubicBezTo>
                <a:cubicBezTo>
                  <a:pt x="1088173" y="524152"/>
                  <a:pt x="1104900" y="617079"/>
                  <a:pt x="1143000" y="694208"/>
                </a:cubicBezTo>
                <a:cubicBezTo>
                  <a:pt x="1181100" y="771337"/>
                  <a:pt x="1253583" y="893071"/>
                  <a:pt x="1293541" y="900505"/>
                </a:cubicBezTo>
                <a:cubicBezTo>
                  <a:pt x="1333499" y="907939"/>
                  <a:pt x="1351156" y="840103"/>
                  <a:pt x="1382751" y="738813"/>
                </a:cubicBezTo>
                <a:cubicBezTo>
                  <a:pt x="1414346" y="637523"/>
                  <a:pt x="1454305" y="408923"/>
                  <a:pt x="1483112" y="292764"/>
                </a:cubicBezTo>
                <a:cubicBezTo>
                  <a:pt x="1511919" y="176605"/>
                  <a:pt x="1524000" y="81819"/>
                  <a:pt x="1555595" y="41861"/>
                </a:cubicBezTo>
                <a:cubicBezTo>
                  <a:pt x="1587190" y="1902"/>
                  <a:pt x="1633654" y="-32480"/>
                  <a:pt x="1672683" y="53013"/>
                </a:cubicBezTo>
                <a:cubicBezTo>
                  <a:pt x="1711712" y="138506"/>
                  <a:pt x="1747954" y="431224"/>
                  <a:pt x="1789771" y="554817"/>
                </a:cubicBezTo>
                <a:cubicBezTo>
                  <a:pt x="1831588" y="678410"/>
                  <a:pt x="1893849" y="757398"/>
                  <a:pt x="1923585" y="794569"/>
                </a:cubicBezTo>
                <a:cubicBezTo>
                  <a:pt x="1953321" y="831740"/>
                  <a:pt x="1947746" y="816871"/>
                  <a:pt x="1968190" y="777842"/>
                </a:cubicBezTo>
                <a:cubicBezTo>
                  <a:pt x="1988634" y="738813"/>
                  <a:pt x="2012795" y="656108"/>
                  <a:pt x="2046249" y="560393"/>
                </a:cubicBezTo>
                <a:cubicBezTo>
                  <a:pt x="2079703" y="464678"/>
                  <a:pt x="2135458" y="278825"/>
                  <a:pt x="2168912" y="203554"/>
                </a:cubicBezTo>
                <a:cubicBezTo>
                  <a:pt x="2202366" y="128283"/>
                  <a:pt x="2218164" y="116203"/>
                  <a:pt x="2246971" y="108769"/>
                </a:cubicBezTo>
                <a:cubicBezTo>
                  <a:pt x="2275778" y="101335"/>
                  <a:pt x="2318524" y="113415"/>
                  <a:pt x="2341756" y="158949"/>
                </a:cubicBezTo>
                <a:cubicBezTo>
                  <a:pt x="2364988" y="204483"/>
                  <a:pt x="2369634" y="315996"/>
                  <a:pt x="2386361" y="381974"/>
                </a:cubicBezTo>
                <a:cubicBezTo>
                  <a:pt x="2403088" y="447952"/>
                  <a:pt x="2420744" y="501849"/>
                  <a:pt x="2442117" y="554817"/>
                </a:cubicBezTo>
                <a:cubicBezTo>
                  <a:pt x="2463490" y="607785"/>
                  <a:pt x="2508095" y="683056"/>
                  <a:pt x="2514600" y="699783"/>
                </a:cubicBezTo>
                <a:cubicBezTo>
                  <a:pt x="2521105" y="716510"/>
                  <a:pt x="2501125" y="685844"/>
                  <a:pt x="2481146" y="65517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5FE8CA4-5628-9A9A-146A-67E960FD15E5}"/>
              </a:ext>
            </a:extLst>
          </p:cNvPr>
          <p:cNvCxnSpPr>
            <a:cxnSpLocks/>
          </p:cNvCxnSpPr>
          <p:nvPr/>
        </p:nvCxnSpPr>
        <p:spPr>
          <a:xfrm>
            <a:off x="3936385" y="5625787"/>
            <a:ext cx="64676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E727780F-2A95-BAD6-F572-2B02572AB1D3}"/>
              </a:ext>
            </a:extLst>
          </p:cNvPr>
          <p:cNvSpPr txBox="1"/>
          <p:nvPr/>
        </p:nvSpPr>
        <p:spPr>
          <a:xfrm>
            <a:off x="95334" y="91595"/>
            <a:ext cx="2575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Fachbereich Mathematik und Technik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9367AAF-145F-490E-8102-ED603BAD2C4B}"/>
              </a:ext>
            </a:extLst>
          </p:cNvPr>
          <p:cNvSpPr txBox="1"/>
          <p:nvPr/>
        </p:nvSpPr>
        <p:spPr>
          <a:xfrm>
            <a:off x="2695925" y="4442078"/>
            <a:ext cx="306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/>
              <a:t>Der Sensor kann die </a:t>
            </a:r>
            <a:r>
              <a:rPr lang="de-DE" sz="1200" b="1"/>
              <a:t>Temperaturänderung</a:t>
            </a:r>
            <a:r>
              <a:rPr lang="de-DE" sz="1200"/>
              <a:t> der</a:t>
            </a:r>
          </a:p>
          <a:p>
            <a:pPr algn="ctr"/>
            <a:r>
              <a:rPr lang="de-DE" sz="1200"/>
              <a:t>Luft </a:t>
            </a:r>
            <a:r>
              <a:rPr lang="de-DE" sz="1200" b="1"/>
              <a:t>zeitaufgelöst</a:t>
            </a:r>
            <a:r>
              <a:rPr lang="de-DE" sz="1200"/>
              <a:t> erfassen.</a:t>
            </a:r>
            <a:endParaRPr lang="de-DE" sz="12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1F42DA9-3F94-425B-BA6E-0E7216B77339}"/>
              </a:ext>
            </a:extLst>
          </p:cNvPr>
          <p:cNvSpPr txBox="1"/>
          <p:nvPr/>
        </p:nvSpPr>
        <p:spPr>
          <a:xfrm>
            <a:off x="1537031" y="4972363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/>
              <a:t>Temperatur-</a:t>
            </a:r>
          </a:p>
          <a:p>
            <a:pPr algn="ctr"/>
            <a:r>
              <a:rPr lang="de-DE" sz="1000"/>
              <a:t>Sensor</a:t>
            </a:r>
            <a:endParaRPr lang="de-DE" sz="100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71AB590-6BD5-4E34-9D27-44C8A3F7067B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159000" y="2007210"/>
            <a:ext cx="59503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5F17708-83F0-433C-917E-86F0F3DBD5E1}"/>
              </a:ext>
            </a:extLst>
          </p:cNvPr>
          <p:cNvCxnSpPr>
            <a:stCxn id="12" idx="1"/>
          </p:cNvCxnSpPr>
          <p:nvPr/>
        </p:nvCxnSpPr>
        <p:spPr>
          <a:xfrm flipH="1">
            <a:off x="1982443" y="3722789"/>
            <a:ext cx="806449" cy="9501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2BA71F5-36DC-4671-8B68-7D7A237AE24F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147035" y="2853366"/>
            <a:ext cx="1554283" cy="11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C976468-1183-49BB-8E5A-3F522E998266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228525" y="4903743"/>
            <a:ext cx="0" cy="468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15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484A729-B3E3-80C7-22E5-E70F5E97B003}"/>
              </a:ext>
            </a:extLst>
          </p:cNvPr>
          <p:cNvSpPr txBox="1"/>
          <p:nvPr/>
        </p:nvSpPr>
        <p:spPr>
          <a:xfrm>
            <a:off x="1740110" y="777264"/>
            <a:ext cx="3377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/>
              <a:t>Sensor-Messtechnik für </a:t>
            </a:r>
          </a:p>
          <a:p>
            <a:pPr algn="ctr"/>
            <a:r>
              <a:rPr lang="de-DE" b="1"/>
              <a:t>die Vitalparameter-Überwachung</a:t>
            </a:r>
            <a:endParaRPr lang="de-DE" b="1" dirty="0"/>
          </a:p>
        </p:txBody>
      </p:sp>
      <p:pic>
        <p:nvPicPr>
          <p:cNvPr id="44" name="Grafik 43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91DFB21C-A7C0-4330-131F-2DB746AB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522" y="126617"/>
            <a:ext cx="2082962" cy="58309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9B3F653-6601-AA62-2C75-1F219C929E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88"/>
          <a:stretch/>
        </p:blipFill>
        <p:spPr>
          <a:xfrm>
            <a:off x="3701459" y="8776452"/>
            <a:ext cx="2769724" cy="67975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C693E8D-FEDC-1C3C-65F5-C2D7E29E6DA8}"/>
              </a:ext>
            </a:extLst>
          </p:cNvPr>
          <p:cNvSpPr txBox="1"/>
          <p:nvPr/>
        </p:nvSpPr>
        <p:spPr>
          <a:xfrm>
            <a:off x="95334" y="91595"/>
            <a:ext cx="2575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Fachbereich Mathematik und Technik</a:t>
            </a:r>
          </a:p>
        </p:txBody>
      </p:sp>
      <p:pic>
        <p:nvPicPr>
          <p:cNvPr id="13" name="Grafik 12" descr="Ein Bild, das Schrift, Text, Grafiken, Symbol enthält.&#10;&#10;Automatisch generierte Beschreibung">
            <a:extLst>
              <a:ext uri="{FF2B5EF4-FFF2-40B4-BE49-F238E27FC236}">
                <a16:creationId xmlns:a16="http://schemas.microsoft.com/office/drawing/2014/main" id="{99CDC7A1-9A2C-D422-0144-51CA0E305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09" y="1690167"/>
            <a:ext cx="1059183" cy="720741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D777872E-8BBD-6C84-4167-6A0B52D7A7B6}"/>
              </a:ext>
            </a:extLst>
          </p:cNvPr>
          <p:cNvSpPr txBox="1"/>
          <p:nvPr/>
        </p:nvSpPr>
        <p:spPr>
          <a:xfrm>
            <a:off x="663400" y="2437391"/>
            <a:ext cx="1366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www.arduino.cc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1AB81FA-7999-7AC6-6B8B-0D42F599784D}"/>
              </a:ext>
            </a:extLst>
          </p:cNvPr>
          <p:cNvSpPr txBox="1"/>
          <p:nvPr/>
        </p:nvSpPr>
        <p:spPr>
          <a:xfrm>
            <a:off x="2582266" y="1757663"/>
            <a:ext cx="2871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Arduino Nano</a:t>
            </a:r>
          </a:p>
          <a:p>
            <a:r>
              <a:rPr lang="de-DE" sz="1200" dirty="0"/>
              <a:t>Mikrocontroller für die Sensoransteuerung</a:t>
            </a:r>
          </a:p>
          <a:p>
            <a:r>
              <a:rPr lang="de-DE" sz="1200" dirty="0"/>
              <a:t>und Datenkommunikation mit dem PC</a:t>
            </a:r>
          </a:p>
        </p:txBody>
      </p:sp>
      <p:pic>
        <p:nvPicPr>
          <p:cNvPr id="29" name="Grafik 28" descr="Ein Bild, das Grafiken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B29CE686-AFD8-E051-3FF4-CE9FF789EF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7" y="2962246"/>
            <a:ext cx="1644339" cy="608405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4E4170BB-9EF5-6019-2474-2A433236EAE3}"/>
              </a:ext>
            </a:extLst>
          </p:cNvPr>
          <p:cNvSpPr txBox="1"/>
          <p:nvPr/>
        </p:nvSpPr>
        <p:spPr>
          <a:xfrm>
            <a:off x="2595159" y="3008613"/>
            <a:ext cx="2698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ADS1115</a:t>
            </a:r>
          </a:p>
          <a:p>
            <a:r>
              <a:rPr lang="de-DE" sz="1200" dirty="0"/>
              <a:t>16-Bit Analog-Digital-Konverter</a:t>
            </a:r>
          </a:p>
          <a:p>
            <a:r>
              <a:rPr lang="de-DE" sz="1200" dirty="0"/>
              <a:t>für die hochauflösende Datenaufnahme</a:t>
            </a:r>
          </a:p>
        </p:txBody>
      </p:sp>
      <p:pic>
        <p:nvPicPr>
          <p:cNvPr id="32" name="Grafik 31" descr="Ein Bild, das Text, Grafiken, Screenshot, Grafikdesign enthält.&#10;&#10;Automatisch generierte Beschreibung">
            <a:extLst>
              <a:ext uri="{FF2B5EF4-FFF2-40B4-BE49-F238E27FC236}">
                <a16:creationId xmlns:a16="http://schemas.microsoft.com/office/drawing/2014/main" id="{ECAF3531-6A43-5FCF-9D7F-E3CB48CB96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09" y="5196571"/>
            <a:ext cx="1116757" cy="1116757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DF1C034C-5D84-6E4F-3CB4-E0FF0EACFA50}"/>
              </a:ext>
            </a:extLst>
          </p:cNvPr>
          <p:cNvSpPr txBox="1"/>
          <p:nvPr/>
        </p:nvSpPr>
        <p:spPr>
          <a:xfrm>
            <a:off x="663400" y="6314347"/>
            <a:ext cx="1370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www.octave.org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3132977-2475-6318-A9D9-8AC62500A6A8}"/>
              </a:ext>
            </a:extLst>
          </p:cNvPr>
          <p:cNvSpPr txBox="1"/>
          <p:nvPr/>
        </p:nvSpPr>
        <p:spPr>
          <a:xfrm>
            <a:off x="2574694" y="5252331"/>
            <a:ext cx="3625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GNU Octave</a:t>
            </a:r>
          </a:p>
          <a:p>
            <a:r>
              <a:rPr lang="de-DE" sz="1200" dirty="0"/>
              <a:t>Open Source Programmierumgebung für die</a:t>
            </a:r>
          </a:p>
          <a:p>
            <a:r>
              <a:rPr lang="de-DE" sz="1200" dirty="0"/>
              <a:t>numerische Verarbeitung und Visualisierung von</a:t>
            </a:r>
          </a:p>
          <a:p>
            <a:r>
              <a:rPr lang="de-DE" sz="1200" dirty="0"/>
              <a:t>Daten. Verfügbar für sehr viele Computer-Plattformen.</a:t>
            </a:r>
          </a:p>
          <a:p>
            <a:r>
              <a:rPr lang="de-DE" sz="1200" dirty="0"/>
              <a:t>(u.a. MS Windows, Mac OSX, GNU Linux, …)</a:t>
            </a:r>
          </a:p>
        </p:txBody>
      </p:sp>
      <p:pic>
        <p:nvPicPr>
          <p:cNvPr id="36" name="Grafik 35" descr="Ein Bild, das Schrift, Text, Grafiken, Grafikdesign enthält.&#10;&#10;Automatisch generierte Beschreibung">
            <a:extLst>
              <a:ext uri="{FF2B5EF4-FFF2-40B4-BE49-F238E27FC236}">
                <a16:creationId xmlns:a16="http://schemas.microsoft.com/office/drawing/2014/main" id="{8DDA1B0A-6C6E-49C6-9BF8-654CB59BC2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4" y="4130678"/>
            <a:ext cx="1477010" cy="598215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CF69262D-2052-2C16-71A9-4418B94A18D3}"/>
              </a:ext>
            </a:extLst>
          </p:cNvPr>
          <p:cNvSpPr txBox="1"/>
          <p:nvPr/>
        </p:nvSpPr>
        <p:spPr>
          <a:xfrm>
            <a:off x="2577670" y="4040357"/>
            <a:ext cx="347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MAX30101</a:t>
            </a:r>
          </a:p>
          <a:p>
            <a:r>
              <a:rPr lang="de-DE" sz="1200" dirty="0"/>
              <a:t>IC für die </a:t>
            </a:r>
            <a:r>
              <a:rPr lang="de-DE" sz="1200" dirty="0" err="1"/>
              <a:t>Photoplethysmographie</a:t>
            </a:r>
            <a:r>
              <a:rPr lang="de-DE" sz="1200" dirty="0"/>
              <a:t> mit integrierten</a:t>
            </a:r>
            <a:br>
              <a:rPr lang="de-DE" sz="1200" dirty="0"/>
            </a:br>
            <a:r>
              <a:rPr lang="de-DE" sz="1200" dirty="0"/>
              <a:t>LEDs, </a:t>
            </a:r>
            <a:r>
              <a:rPr lang="de-DE" sz="1200" dirty="0" err="1"/>
              <a:t>Photodiode</a:t>
            </a:r>
            <a:r>
              <a:rPr lang="de-DE" sz="1200" dirty="0"/>
              <a:t>, ADC und Signalverarbeitung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EF7BB4C-0234-D1A6-5D31-E2E743B641C5}"/>
              </a:ext>
            </a:extLst>
          </p:cNvPr>
          <p:cNvSpPr txBox="1"/>
          <p:nvPr/>
        </p:nvSpPr>
        <p:spPr>
          <a:xfrm>
            <a:off x="231141" y="8620904"/>
            <a:ext cx="3470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Bei </a:t>
            </a:r>
            <a:r>
              <a:rPr lang="de-DE" sz="1200"/>
              <a:t>der Vitalparameter-Sensorentwicklung </a:t>
            </a:r>
            <a:r>
              <a:rPr lang="de-DE" sz="1200" dirty="0"/>
              <a:t>arbeitet der Fachbereich Mathematik und </a:t>
            </a:r>
            <a:r>
              <a:rPr lang="de-DE" sz="1200"/>
              <a:t>Technik auch mit </a:t>
            </a:r>
            <a:r>
              <a:rPr lang="de-DE" sz="1200" dirty="0"/>
              <a:t>dem Institut für Luft- und Raumfahrtmedizin des Deutschen Zentrums für Luft- und Raumfahrt (DLR) in Köln zusammen.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4A80CB5-9BA4-4B54-9226-CA7924FABD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73" y="6963929"/>
            <a:ext cx="1850623" cy="104097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06971A9-F56F-435E-AED2-1E0D79CA34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821" y="7012358"/>
            <a:ext cx="1209302" cy="1209302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620E67F2-A998-408D-A075-3CEBA590EA63}"/>
              </a:ext>
            </a:extLst>
          </p:cNvPr>
          <p:cNvSpPr txBox="1"/>
          <p:nvPr/>
        </p:nvSpPr>
        <p:spPr>
          <a:xfrm>
            <a:off x="2595159" y="6963929"/>
            <a:ext cx="36258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/>
              <a:t>GitHub</a:t>
            </a:r>
            <a:endParaRPr lang="de-DE" sz="1200" b="1" dirty="0"/>
          </a:p>
          <a:p>
            <a:r>
              <a:rPr lang="de-DE" sz="1200"/>
              <a:t>Die Quellcodes der Projekte sind bei</a:t>
            </a:r>
          </a:p>
          <a:p>
            <a:r>
              <a:rPr lang="de-DE" sz="1200"/>
              <a:t>GitHub frei zum Download verfügbar.</a:t>
            </a:r>
          </a:p>
          <a:p>
            <a:endParaRPr lang="de-DE" sz="1200"/>
          </a:p>
          <a:p>
            <a:r>
              <a:rPr lang="de-DE" sz="1200"/>
              <a:t>Bei Fragen gerne auch eine Mail an:</a:t>
            </a:r>
          </a:p>
          <a:p>
            <a:r>
              <a:rPr lang="de-DE" sz="1200">
                <a:hlinkClick r:id="rId10"/>
              </a:rPr>
              <a:t>bongartz@hs-koblenz.de</a:t>
            </a:r>
            <a:endParaRPr lang="de-DE" sz="120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40187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8CC3675B84A0642A0284D31AE3D4897" ma:contentTypeVersion="3" ma:contentTypeDescription="Ein neues Dokument erstellen." ma:contentTypeScope="" ma:versionID="5d8285c4a5c8747d78508ce1261690f7">
  <xsd:schema xmlns:xsd="http://www.w3.org/2001/XMLSchema" xmlns:xs="http://www.w3.org/2001/XMLSchema" xmlns:p="http://schemas.microsoft.com/office/2006/metadata/properties" xmlns:ns3="c734cd8c-65c3-4b8b-ae36-2e6524f69c5b" targetNamespace="http://schemas.microsoft.com/office/2006/metadata/properties" ma:root="true" ma:fieldsID="70803127967629fe4efdf166871d296a" ns3:_="">
    <xsd:import namespace="c734cd8c-65c3-4b8b-ae36-2e6524f69c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34cd8c-65c3-4b8b-ae36-2e6524f69c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A21280-259C-4ED2-B427-8EDE7F2718AB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c734cd8c-65c3-4b8b-ae36-2e6524f69c5b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A64D2B2-5E61-4ED8-B2B5-B55190CC34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4D69CA-166A-4608-9C83-A0B3E8FB3D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34cd8c-65c3-4b8b-ae36-2e6524f69c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424</Words>
  <Application>Microsoft Office PowerPoint</Application>
  <PresentationFormat>A4-Papier (210 x 297 mm)</PresentationFormat>
  <Paragraphs>68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Bongartz</dc:creator>
  <cp:lastModifiedBy>Jens Bongartz</cp:lastModifiedBy>
  <cp:revision>5</cp:revision>
  <cp:lastPrinted>2023-11-02T12:47:04Z</cp:lastPrinted>
  <dcterms:created xsi:type="dcterms:W3CDTF">2023-11-01T20:09:51Z</dcterms:created>
  <dcterms:modified xsi:type="dcterms:W3CDTF">2023-11-02T13:58:07Z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0x01010098CC3675B84A0642A0284D31AE3D4897</vt:lpwstr>
  </property>
</Properties>
</file>