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s Mueller" initials="JM" lastIdx="7" clrIdx="0">
    <p:extLst>
      <p:ext uri="{19B8F6BF-5375-455C-9EA6-DF929625EA0E}">
        <p15:presenceInfo xmlns:p15="http://schemas.microsoft.com/office/powerpoint/2012/main" userId="Jens Muel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ED01"/>
    <a:srgbClr val="E7E6E6"/>
    <a:srgbClr val="5DD39E"/>
    <a:srgbClr val="FF0000"/>
    <a:srgbClr val="FFF2CC"/>
    <a:srgbClr val="7030A0"/>
    <a:srgbClr val="DEEBF7"/>
    <a:srgbClr val="A5A5A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61" autoAdjust="0"/>
    <p:restoredTop sz="94660" autoAdjust="0"/>
  </p:normalViewPr>
  <p:slideViewPr>
    <p:cSldViewPr snapToGrid="0">
      <p:cViewPr varScale="1">
        <p:scale>
          <a:sx n="100" d="100"/>
          <a:sy n="100" d="100"/>
        </p:scale>
        <p:origin x="797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10" d="100"/>
          <a:sy n="110" d="100"/>
        </p:scale>
        <p:origin x="2184" y="-12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97F81-B288-40C8-95B1-F597D2500F01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76875-273A-4728-AA56-32BE14E2BC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06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000" smtClean="0"/>
              <a:t>Abweichung der gemessenen AT von langfristigen Mittel seit 1906</a:t>
            </a:r>
          </a:p>
          <a:p>
            <a:endParaRPr lang="de-DE" sz="1000"/>
          </a:p>
          <a:p>
            <a:r>
              <a:rPr lang="de-DE" sz="1000" smtClean="0"/>
              <a:t>Größere Spannweite der Daten vor 1995</a:t>
            </a:r>
          </a:p>
          <a:p>
            <a:endParaRPr lang="de-DE" sz="1000"/>
          </a:p>
          <a:p>
            <a:r>
              <a:rPr lang="de-DE" sz="1000" smtClean="0"/>
              <a:t>Ursache: </a:t>
            </a:r>
            <a:r>
              <a:rPr lang="de-DE" sz="1000" b="1" smtClean="0"/>
              <a:t>Einführung von Referenzmaterial</a:t>
            </a:r>
            <a:r>
              <a:rPr lang="de-DE" sz="1000" smtClean="0"/>
              <a:t>, also gut definierter Standard auf den sich wiederholte Messungen beziehen</a:t>
            </a:r>
          </a:p>
          <a:p>
            <a:endParaRPr lang="de-DE" sz="1000"/>
          </a:p>
          <a:p>
            <a:r>
              <a:rPr lang="de-DE" sz="1000" smtClean="0"/>
              <a:t>Trends vorher schwer zuzuordnen, aber seit 1995 kontinuierlicher Anstieg</a:t>
            </a:r>
          </a:p>
          <a:p>
            <a:endParaRPr lang="de-DE" sz="1000"/>
          </a:p>
          <a:p>
            <a:r>
              <a:rPr lang="de-DE" sz="1000" smtClean="0"/>
              <a:t>Rate 3.4 µmol kg yr</a:t>
            </a:r>
          </a:p>
          <a:p>
            <a:r>
              <a:rPr lang="de-DE" sz="1000" smtClean="0"/>
              <a:t>Anstieg Gesamt +5%, Vergleich Atlantik ~0.1%</a:t>
            </a:r>
          </a:p>
          <a:p>
            <a:endParaRPr lang="de-DE" sz="1000"/>
          </a:p>
          <a:p>
            <a:r>
              <a:rPr lang="de-DE" sz="1000" smtClean="0"/>
              <a:t>Unter Berücksichtigung des pCO2 Ansteigs Atmosphäre, Ändeurng in Protonenkonzentration und Sättigungsgrad berechnet</a:t>
            </a:r>
          </a:p>
          <a:p>
            <a:endParaRPr lang="de-DE" sz="1000"/>
          </a:p>
          <a:p>
            <a:r>
              <a:rPr lang="de-DE" sz="1000" smtClean="0"/>
              <a:t>Befund:</a:t>
            </a:r>
          </a:p>
          <a:p>
            <a:r>
              <a:rPr lang="de-DE" sz="1000" smtClean="0"/>
              <a:t>Berücksichtigung des AT Anstiegs reduziert den Antieg in Protonenkonzentration um fast 50% im Vergleich zu konstant angenommener Alkalinität.</a:t>
            </a:r>
          </a:p>
          <a:p>
            <a:r>
              <a:rPr lang="de-DE" sz="1000" smtClean="0"/>
              <a:t>Verringerung der Sättigungsgrades fast vollständig kompensiert</a:t>
            </a:r>
          </a:p>
          <a:p>
            <a:endParaRPr lang="de-DE" sz="1000"/>
          </a:p>
          <a:p>
            <a:r>
              <a:rPr lang="de-DE" sz="1000" smtClean="0"/>
              <a:t>Vergleich der Langfristigen Entwicklung: AT-Anstieg wirkt Versauerung entgegen.</a:t>
            </a:r>
          </a:p>
          <a:p>
            <a:endParaRPr lang="de-DE" sz="1000"/>
          </a:p>
          <a:p>
            <a:r>
              <a:rPr lang="de-DE" sz="1000" smtClean="0"/>
              <a:t>Aber: Können wir was über pH Änderungen anhand von Messwerten sagen?</a:t>
            </a:r>
            <a:endParaRPr lang="de-DE" sz="10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76875-273A-4728-AA56-32BE14E2BC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5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63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5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7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55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73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3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1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1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3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4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2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EA8D4-8C0D-435D-8B26-066215F25AC7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9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8" y="1289308"/>
            <a:ext cx="5818516" cy="4726870"/>
          </a:xfrm>
          <a:prstGeom prst="rect">
            <a:avLst/>
          </a:prstGeom>
        </p:spPr>
      </p:pic>
      <p:grpSp>
        <p:nvGrpSpPr>
          <p:cNvPr id="8" name="Gruppieren 7"/>
          <p:cNvGrpSpPr/>
          <p:nvPr/>
        </p:nvGrpSpPr>
        <p:grpSpPr>
          <a:xfrm>
            <a:off x="72528" y="1289308"/>
            <a:ext cx="5818516" cy="3100044"/>
            <a:chOff x="98612" y="869598"/>
            <a:chExt cx="7010400" cy="3735067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37980"/>
            <a:stretch/>
          </p:blipFill>
          <p:spPr>
            <a:xfrm>
              <a:off x="98612" y="869598"/>
              <a:ext cx="7010400" cy="3532073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390"/>
            <a:stretch/>
          </p:blipFill>
          <p:spPr>
            <a:xfrm>
              <a:off x="98612" y="4342117"/>
              <a:ext cx="7010400" cy="262548"/>
            </a:xfrm>
            <a:prstGeom prst="rect">
              <a:avLst/>
            </a:prstGeom>
          </p:spPr>
        </p:pic>
      </p:grpSp>
      <p:sp>
        <p:nvSpPr>
          <p:cNvPr id="11" name="Textfeld 10"/>
          <p:cNvSpPr txBox="1"/>
          <p:nvPr/>
        </p:nvSpPr>
        <p:spPr>
          <a:xfrm>
            <a:off x="5386632" y="546519"/>
            <a:ext cx="2964888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u="sng">
                <a:latin typeface="Arial" panose="020B0604020202020204" pitchFamily="34" charset="0"/>
                <a:cs typeface="Arial" panose="020B0604020202020204" pitchFamily="34" charset="0"/>
              </a:rPr>
              <a:t>Alkalinity changes 1995 </a:t>
            </a:r>
            <a:r>
              <a:rPr lang="de-DE" sz="1400" u="sng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de-DE" sz="1400" u="sng" smtClean="0"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smtClean="0">
                <a:latin typeface="Arial" panose="020B0604020202020204" pitchFamily="34" charset="0"/>
                <a:cs typeface="Arial" panose="020B0604020202020204" pitchFamily="34" charset="0"/>
              </a:rPr>
              <a:t>Rate of change: 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+3.4 µ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mol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kg</a:t>
            </a:r>
            <a:r>
              <a:rPr lang="de-DE" sz="1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yr</a:t>
            </a:r>
            <a:r>
              <a:rPr lang="de-DE" sz="1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  <a:p>
            <a:r>
              <a:rPr lang="de-DE" sz="1400" smtClean="0">
                <a:latin typeface="Arial" panose="020B0604020202020204" pitchFamily="34" charset="0"/>
                <a:cs typeface="Arial" panose="020B0604020202020204" pitchFamily="34" charset="0"/>
              </a:rPr>
              <a:t>Relative </a:t>
            </a:r>
            <a:r>
              <a:rPr lang="de-DE" sz="1400" smtClean="0">
                <a:latin typeface="Arial" panose="020B0604020202020204" pitchFamily="34" charset="0"/>
                <a:cs typeface="Arial" panose="020B0604020202020204" pitchFamily="34" charset="0"/>
              </a:rPr>
              <a:t>Change: 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+5%</a:t>
            </a:r>
          </a:p>
          <a:p>
            <a:r>
              <a:rPr lang="de-DE" sz="1400" i="1" smtClean="0">
                <a:latin typeface="Arial" panose="020B0604020202020204" pitchFamily="34" charset="0"/>
                <a:cs typeface="Arial" panose="020B0604020202020204" pitchFamily="34" charset="0"/>
              </a:rPr>
              <a:t>Compare North Atlantic: </a:t>
            </a:r>
            <a:r>
              <a:rPr lang="de-DE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+0.1%</a:t>
            </a:r>
          </a:p>
        </p:txBody>
      </p:sp>
      <p:sp>
        <p:nvSpPr>
          <p:cNvPr id="13" name="Geschweifte Klammer rechts 12"/>
          <p:cNvSpPr/>
          <p:nvPr/>
        </p:nvSpPr>
        <p:spPr>
          <a:xfrm>
            <a:off x="5889812" y="2480736"/>
            <a:ext cx="299321" cy="2184400"/>
          </a:xfrm>
          <a:prstGeom prst="rightBrace">
            <a:avLst>
              <a:gd name="adj1" fmla="val 59313"/>
              <a:gd name="adj2" fmla="val 3927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1394460" y="805561"/>
            <a:ext cx="4005957" cy="659176"/>
            <a:chOff x="1515533" y="728133"/>
            <a:chExt cx="3464254" cy="575735"/>
          </a:xfrm>
        </p:grpSpPr>
        <p:sp>
          <p:nvSpPr>
            <p:cNvPr id="2" name="Rechteckiger Pfeil 1"/>
            <p:cNvSpPr/>
            <p:nvPr/>
          </p:nvSpPr>
          <p:spPr>
            <a:xfrm rot="5400000">
              <a:off x="2878667" y="-635001"/>
              <a:ext cx="575735" cy="3302003"/>
            </a:xfrm>
            <a:prstGeom prst="bentArrow">
              <a:avLst>
                <a:gd name="adj1" fmla="val 50000"/>
                <a:gd name="adj2" fmla="val 48529"/>
                <a:gd name="adj3" fmla="val 35294"/>
                <a:gd name="adj4" fmla="val 43750"/>
              </a:avLst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1605045" y="734457"/>
              <a:ext cx="3374742" cy="268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smtClean="0">
                  <a:latin typeface="Arial" panose="020B0604020202020204" pitchFamily="34" charset="0"/>
                  <a:cs typeface="Arial" panose="020B0604020202020204" pitchFamily="34" charset="0"/>
                </a:rPr>
                <a:t>Certified reference materials introduced!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499" y="2209803"/>
            <a:ext cx="2869501" cy="2459820"/>
          </a:xfrm>
          <a:prstGeom prst="rect">
            <a:avLst/>
          </a:prstGeom>
        </p:spPr>
      </p:pic>
      <p:sp>
        <p:nvSpPr>
          <p:cNvPr id="16" name="Rechteck 15"/>
          <p:cNvSpPr/>
          <p:nvPr/>
        </p:nvSpPr>
        <p:spPr>
          <a:xfrm>
            <a:off x="6189133" y="4900435"/>
            <a:ext cx="2954867" cy="923330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Alkalinity rise counteracted ocean acidification in the Baltic Sea!</a:t>
            </a:r>
            <a:endParaRPr lang="en-US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674412" y="1778778"/>
            <a:ext cx="2454348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smtClean="0">
                <a:latin typeface="Arial" panose="020B0604020202020204" pitchFamily="34" charset="0"/>
                <a:cs typeface="Arial" panose="020B0604020202020204" pitchFamily="34" charset="0"/>
              </a:rPr>
              <a:t>pCO</a:t>
            </a:r>
            <a:r>
              <a:rPr lang="de-DE" sz="1400" baseline="-250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1400" smtClean="0">
                <a:latin typeface="Arial" panose="020B0604020202020204" pitchFamily="34" charset="0"/>
                <a:cs typeface="Arial" panose="020B0604020202020204" pitchFamily="34" charset="0"/>
              </a:rPr>
              <a:t> and alkalinity increase</a:t>
            </a:r>
          </a:p>
          <a:p>
            <a:pPr algn="ctr"/>
            <a:r>
              <a:rPr lang="de-DE" sz="1400" smtClean="0">
                <a:latin typeface="Arial" panose="020B0604020202020204" pitchFamily="34" charset="0"/>
                <a:cs typeface="Arial" panose="020B0604020202020204" pitchFamily="34" charset="0"/>
              </a:rPr>
              <a:t>- c</a:t>
            </a:r>
            <a:r>
              <a:rPr lang="de-DE" sz="1400" smtClean="0">
                <a:latin typeface="Arial" panose="020B0604020202020204" pitchFamily="34" charset="0"/>
                <a:cs typeface="Arial" panose="020B0604020202020204" pitchFamily="34" charset="0"/>
              </a:rPr>
              <a:t>ombined impact -</a:t>
            </a:r>
          </a:p>
        </p:txBody>
      </p:sp>
      <p:sp>
        <p:nvSpPr>
          <p:cNvPr id="18" name="Textfeld 17"/>
          <p:cNvSpPr txBox="1"/>
          <p:nvPr/>
        </p:nvSpPr>
        <p:spPr>
          <a:xfrm rot="16200000">
            <a:off x="5579076" y="3079789"/>
            <a:ext cx="1788230" cy="2616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100" smtClean="0">
                <a:latin typeface="Arial" panose="020B0604020202020204" pitchFamily="34" charset="0"/>
                <a:cs typeface="Arial" panose="020B0604020202020204" pitchFamily="34" charset="0"/>
              </a:rPr>
              <a:t>Relative change (%)</a:t>
            </a:r>
          </a:p>
        </p:txBody>
      </p:sp>
    </p:spTree>
    <p:extLst>
      <p:ext uri="{BB962C8B-B14F-4D97-AF65-F5344CB8AC3E}">
        <p14:creationId xmlns:p14="http://schemas.microsoft.com/office/powerpoint/2010/main" val="134643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174</Words>
  <Application>Microsoft Office PowerPoint</Application>
  <PresentationFormat>Bildschirmpräsentation (4:3)</PresentationFormat>
  <Paragraphs>30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Mueller</dc:creator>
  <cp:lastModifiedBy>Jens Müller</cp:lastModifiedBy>
  <cp:revision>760</cp:revision>
  <dcterms:created xsi:type="dcterms:W3CDTF">2018-03-13T22:06:41Z</dcterms:created>
  <dcterms:modified xsi:type="dcterms:W3CDTF">2019-10-26T15:01:39Z</dcterms:modified>
</cp:coreProperties>
</file>