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0kF88Xfkb3YfJ82UeD9/I+v0F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6220544c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6220544c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36220544c0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4765f7679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4765f7679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34765f7679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4765f7679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4765f7679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34765f7679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65f62948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65f62948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365f62948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77803d6b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77803d6b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377803d6b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77803d6b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77803d6b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377803d6b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77803d6b6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77803d6b6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377803d6b6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77803d6b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77803d6b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377803d6b6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77803d6b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77803d6b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377803d6b6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65f62948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65f62948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365f629485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65f767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4765f767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34765f767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65f62948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65f62948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365f629485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9fff399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9fff399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39fff399c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65f629485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65f629485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365f629485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4765f767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4765f767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34765f767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765f7679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765f7679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4765f7679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6220544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6220544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36220544c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765f767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4765f767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4765f7679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4765f7679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4765f7679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34765f7679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4765f7679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4765f767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4765f7679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4765f7679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4765f7679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34765f7679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992084"/>
            <a:ext cx="9144000" cy="955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E32"/>
              </a:buClr>
              <a:buSzPts val="6000"/>
              <a:buFont typeface="Calibri"/>
              <a:buNone/>
              <a:defRPr sz="6000">
                <a:solidFill>
                  <a:srgbClr val="2E2E3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/>
          <p:nvPr/>
        </p:nvSpPr>
        <p:spPr>
          <a:xfrm>
            <a:off x="0" y="6784521"/>
            <a:ext cx="12192000" cy="73479"/>
          </a:xfrm>
          <a:prstGeom prst="rect">
            <a:avLst/>
          </a:prstGeom>
          <a:solidFill>
            <a:srgbClr val="E24E4E"/>
          </a:solidFill>
          <a:ln cap="flat" cmpd="sng" w="12700">
            <a:solidFill>
              <a:srgbClr val="E24E4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7"/>
          <p:cNvSpPr txBox="1"/>
          <p:nvPr/>
        </p:nvSpPr>
        <p:spPr>
          <a:xfrm>
            <a:off x="178984" y="6351010"/>
            <a:ext cx="2600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2E32"/>
                </a:solidFill>
                <a:latin typeface="Calibri"/>
                <a:ea typeface="Calibri"/>
                <a:cs typeface="Calibri"/>
                <a:sym typeface="Calibri"/>
              </a:rPr>
              <a:t>jens.cocquyt@codacio.us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 txBox="1"/>
          <p:nvPr/>
        </p:nvSpPr>
        <p:spPr>
          <a:xfrm>
            <a:off x="10261878" y="6351010"/>
            <a:ext cx="1711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2E32"/>
                </a:solidFill>
                <a:latin typeface="Calibri"/>
                <a:ea typeface="Calibri"/>
                <a:cs typeface="Calibri"/>
                <a:sym typeface="Calibri"/>
              </a:rPr>
              <a:t>www.codacio.us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4377" y="4425658"/>
            <a:ext cx="3075897" cy="82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4675639" y="2710541"/>
            <a:ext cx="2873375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04A4A"/>
              </a:buClr>
              <a:buSzPts val="2000"/>
              <a:buNone/>
              <a:defRPr sz="2000">
                <a:solidFill>
                  <a:srgbClr val="F04A4A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24E4E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4E4E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4E4E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4E4E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24E4E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" name="Google Shape;2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6179" y="106751"/>
            <a:ext cx="1845467" cy="49351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8"/>
          <p:cNvSpPr/>
          <p:nvPr/>
        </p:nvSpPr>
        <p:spPr>
          <a:xfrm>
            <a:off x="0" y="6784521"/>
            <a:ext cx="12192000" cy="73479"/>
          </a:xfrm>
          <a:prstGeom prst="rect">
            <a:avLst/>
          </a:prstGeom>
          <a:solidFill>
            <a:srgbClr val="E24E4E"/>
          </a:solidFill>
          <a:ln cap="flat" cmpd="sng" w="12700">
            <a:solidFill>
              <a:srgbClr val="E24E4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8"/>
          <p:cNvSpPr txBox="1"/>
          <p:nvPr/>
        </p:nvSpPr>
        <p:spPr>
          <a:xfrm>
            <a:off x="178984" y="6351010"/>
            <a:ext cx="2564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2E32"/>
                </a:solidFill>
                <a:latin typeface="Calibri"/>
                <a:ea typeface="Calibri"/>
                <a:cs typeface="Calibri"/>
                <a:sym typeface="Calibri"/>
              </a:rPr>
              <a:t>jens.cocquyt@codacio.us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8"/>
          <p:cNvSpPr txBox="1"/>
          <p:nvPr/>
        </p:nvSpPr>
        <p:spPr>
          <a:xfrm>
            <a:off x="10261878" y="6351010"/>
            <a:ext cx="1711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2E32"/>
                </a:solidFill>
                <a:latin typeface="Calibri"/>
                <a:ea typeface="Calibri"/>
                <a:cs typeface="Calibri"/>
                <a:sym typeface="Calibri"/>
              </a:rPr>
              <a:t>www.codacio.us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24E4E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blitz.com/edit/angular-basic-example-jc?file=src%2Fapp%2Fapp.component.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ackblitz.com/edit/pipes-example-jc?file=src/app/app.component.ts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ackblitz.com/edit/forms-jc?file=src/app/app.component.c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tackblitz.com/edit/routes-basic-example-jc?file=src/app/app.component.ts" TargetMode="External"/><Relationship Id="rId4" Type="http://schemas.openxmlformats.org/officeDocument/2006/relationships/hyperlink" Target="https://stackblitz.com/edit/routes-example-with-guards-jc?file=src/app/app.component.ts" TargetMode="External"/><Relationship Id="rId5" Type="http://schemas.openxmlformats.org/officeDocument/2006/relationships/hyperlink" Target="https://stackblitz.com/edit/routes-example-with-nested-jc?file=src/app/app.component.ts" TargetMode="External"/><Relationship Id="rId6" Type="http://schemas.openxmlformats.org/officeDocument/2006/relationships/hyperlink" Target="https://stackblitz.com/edit/routes-example-with-lazy-loading-jc?file=src/app/app.component.t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ackblitz.com/edit/angular-ivy-xr7hhl?file=src/app/app.component.t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jensCocquyt/mov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2" y="2590275"/>
            <a:ext cx="12192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E32"/>
              </a:buClr>
              <a:buSzPts val="6000"/>
              <a:buFont typeface="Calibri"/>
              <a:buNone/>
            </a:pPr>
            <a:r>
              <a:rPr lang="en-US"/>
              <a:t>Angular</a:t>
            </a:r>
            <a:endParaRPr sz="4400"/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900" y="1230750"/>
            <a:ext cx="1398200" cy="13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6220544c0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95" name="Google Shape;195;g136220544c0_0_18"/>
          <p:cNvSpPr txBox="1"/>
          <p:nvPr>
            <p:ph idx="1" type="body"/>
          </p:nvPr>
        </p:nvSpPr>
        <p:spPr>
          <a:xfrm>
            <a:off x="838200" y="1825625"/>
            <a:ext cx="5538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6639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solidFill>
                  <a:srgbClr val="F04A4A"/>
                </a:solidFill>
              </a:rPr>
              <a:t>Declarations</a:t>
            </a:r>
            <a:r>
              <a:rPr lang="en-US"/>
              <a:t>: The components, directives, and pipes that belong to this module.</a:t>
            </a:r>
            <a:endParaRPr/>
          </a:p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solidFill>
                  <a:srgbClr val="F04A4A"/>
                </a:solidFill>
              </a:rPr>
              <a:t>Exports</a:t>
            </a:r>
            <a:r>
              <a:rPr lang="en-US"/>
              <a:t>: Declarations that should be usable in the component in other modules.</a:t>
            </a:r>
            <a:endParaRPr/>
          </a:p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solidFill>
                  <a:srgbClr val="F04A4A"/>
                </a:solidFill>
              </a:rPr>
              <a:t>Imports</a:t>
            </a:r>
            <a:r>
              <a:rPr lang="en-US"/>
              <a:t>: Other modules from which the declarations are used in this model</a:t>
            </a:r>
            <a:endParaRPr/>
          </a:p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solidFill>
                  <a:srgbClr val="F04A4A"/>
                </a:solidFill>
              </a:rPr>
              <a:t>Providers</a:t>
            </a:r>
            <a:r>
              <a:rPr lang="en-US"/>
              <a:t>: Services (also available outside this module)</a:t>
            </a:r>
            <a:endParaRPr/>
          </a:p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solidFill>
                  <a:srgbClr val="F04A4A"/>
                </a:solidFill>
              </a:rPr>
              <a:t>Bootstrap</a:t>
            </a:r>
            <a:r>
              <a:rPr lang="en-US"/>
              <a:t>: Contains component that will get bootstrapped (root component).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136220544c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500" y="1843225"/>
            <a:ext cx="4897475" cy="19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4765f7679_0_98"/>
          <p:cNvSpPr/>
          <p:nvPr/>
        </p:nvSpPr>
        <p:spPr>
          <a:xfrm>
            <a:off x="4610950" y="1175075"/>
            <a:ext cx="7318400" cy="5201900"/>
          </a:xfrm>
          <a:custGeom>
            <a:rect b="b" l="l" r="r" t="t"/>
            <a:pathLst>
              <a:path extrusionOk="0" h="208076" w="292736">
                <a:moveTo>
                  <a:pt x="0" y="82461"/>
                </a:moveTo>
                <a:lnTo>
                  <a:pt x="92906" y="82461"/>
                </a:lnTo>
                <a:lnTo>
                  <a:pt x="92906" y="208076"/>
                </a:lnTo>
                <a:lnTo>
                  <a:pt x="292736" y="208076"/>
                </a:lnTo>
                <a:lnTo>
                  <a:pt x="292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g134765f7679_0_98"/>
          <p:cNvSpPr/>
          <p:nvPr/>
        </p:nvSpPr>
        <p:spPr>
          <a:xfrm>
            <a:off x="604725" y="1594250"/>
            <a:ext cx="5971525" cy="4418525"/>
          </a:xfrm>
          <a:custGeom>
            <a:rect b="b" l="l" r="r" t="t"/>
            <a:pathLst>
              <a:path extrusionOk="0" h="176741" w="238861">
                <a:moveTo>
                  <a:pt x="549" y="4673"/>
                </a:moveTo>
                <a:lnTo>
                  <a:pt x="549" y="176741"/>
                </a:lnTo>
                <a:lnTo>
                  <a:pt x="204503" y="176741"/>
                </a:lnTo>
                <a:lnTo>
                  <a:pt x="238861" y="176741"/>
                </a:lnTo>
                <a:lnTo>
                  <a:pt x="238861" y="70366"/>
                </a:lnTo>
                <a:lnTo>
                  <a:pt x="153102" y="70366"/>
                </a:lnTo>
                <a:lnTo>
                  <a:pt x="1531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Google Shape;204;g134765f7679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205" name="Google Shape;205;g134765f7679_0_98"/>
          <p:cNvSpPr/>
          <p:nvPr/>
        </p:nvSpPr>
        <p:spPr>
          <a:xfrm>
            <a:off x="4686525" y="148430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Root 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g134765f7679_0_98"/>
          <p:cNvSpPr/>
          <p:nvPr/>
        </p:nvSpPr>
        <p:spPr>
          <a:xfrm>
            <a:off x="2131450" y="25318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g134765f7679_0_98"/>
          <p:cNvSpPr/>
          <p:nvPr/>
        </p:nvSpPr>
        <p:spPr>
          <a:xfrm>
            <a:off x="4686525" y="25318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g134765f7679_0_98"/>
          <p:cNvSpPr/>
          <p:nvPr/>
        </p:nvSpPr>
        <p:spPr>
          <a:xfrm>
            <a:off x="7278400" y="25318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g134765f7679_0_98"/>
          <p:cNvSpPr/>
          <p:nvPr/>
        </p:nvSpPr>
        <p:spPr>
          <a:xfrm>
            <a:off x="1074425" y="34520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grandchild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g134765f7679_0_98"/>
          <p:cNvSpPr/>
          <p:nvPr/>
        </p:nvSpPr>
        <p:spPr>
          <a:xfrm>
            <a:off x="3629500" y="34520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grandchild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g134765f7679_0_98"/>
          <p:cNvSpPr/>
          <p:nvPr/>
        </p:nvSpPr>
        <p:spPr>
          <a:xfrm>
            <a:off x="7341475" y="34520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grandchild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g134765f7679_0_98"/>
          <p:cNvSpPr/>
          <p:nvPr/>
        </p:nvSpPr>
        <p:spPr>
          <a:xfrm>
            <a:off x="916375" y="47176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g134765f7679_0_98"/>
          <p:cNvSpPr/>
          <p:nvPr/>
        </p:nvSpPr>
        <p:spPr>
          <a:xfrm>
            <a:off x="9808400" y="1484300"/>
            <a:ext cx="1848600" cy="5841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Service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g134765f7679_0_98"/>
          <p:cNvSpPr/>
          <p:nvPr/>
        </p:nvSpPr>
        <p:spPr>
          <a:xfrm>
            <a:off x="9808400" y="2992000"/>
            <a:ext cx="1848600" cy="5841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Service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g134765f7679_0_98"/>
          <p:cNvSpPr/>
          <p:nvPr/>
        </p:nvSpPr>
        <p:spPr>
          <a:xfrm>
            <a:off x="9808400" y="4957675"/>
            <a:ext cx="1848600" cy="5841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Service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g134765f7679_0_98"/>
          <p:cNvSpPr/>
          <p:nvPr/>
        </p:nvSpPr>
        <p:spPr>
          <a:xfrm>
            <a:off x="611575" y="1601125"/>
            <a:ext cx="941400" cy="21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Module 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7" name="Google Shape;217;g134765f7679_0_98"/>
          <p:cNvSpPr/>
          <p:nvPr/>
        </p:nvSpPr>
        <p:spPr>
          <a:xfrm>
            <a:off x="4610950" y="1175075"/>
            <a:ext cx="941400" cy="21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Module 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8" name="Google Shape;218;g134765f7679_0_98"/>
          <p:cNvSpPr/>
          <p:nvPr/>
        </p:nvSpPr>
        <p:spPr>
          <a:xfrm>
            <a:off x="3224225" y="1287100"/>
            <a:ext cx="1397600" cy="299025"/>
          </a:xfrm>
          <a:custGeom>
            <a:rect b="b" l="l" r="r" t="t"/>
            <a:pathLst>
              <a:path extrusionOk="0" h="11961" w="55904">
                <a:moveTo>
                  <a:pt x="55904" y="0"/>
                </a:moveTo>
                <a:lnTo>
                  <a:pt x="0" y="0"/>
                </a:lnTo>
                <a:lnTo>
                  <a:pt x="0" y="11961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4765f7679_0_1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5" name="Google Shape;225;g134765f7679_0_1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Basic example on Stackblitz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65f62948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Pipes</a:t>
            </a:r>
            <a:endParaRPr/>
          </a:p>
        </p:txBody>
      </p:sp>
      <p:sp>
        <p:nvSpPr>
          <p:cNvPr id="232" name="Google Shape;232;g1365f629485_0_0"/>
          <p:cNvSpPr txBox="1"/>
          <p:nvPr>
            <p:ph idx="1" type="body"/>
          </p:nvPr>
        </p:nvSpPr>
        <p:spPr>
          <a:xfrm>
            <a:off x="838200" y="1825625"/>
            <a:ext cx="487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@Pipe decorator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Function to transform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Built in pipes: datePipe, uppercasePipe, currencyPipe,...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Custom pipes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Async pipe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Stackblitz examples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g1365f62948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825625"/>
            <a:ext cx="40671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77803d6b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Directive</a:t>
            </a:r>
            <a:endParaRPr/>
          </a:p>
        </p:txBody>
      </p:sp>
      <p:sp>
        <p:nvSpPr>
          <p:cNvPr id="240" name="Google Shape;240;g1377803d6b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Attribute directive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Structural directive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77803d6b6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 d</a:t>
            </a:r>
            <a:r>
              <a:rPr lang="en-US"/>
              <a:t>irective</a:t>
            </a:r>
            <a:endParaRPr/>
          </a:p>
        </p:txBody>
      </p:sp>
      <p:sp>
        <p:nvSpPr>
          <p:cNvPr id="247" name="Google Shape;247;g1377803d6b6_0_6"/>
          <p:cNvSpPr txBox="1"/>
          <p:nvPr>
            <p:ph idx="1" type="body"/>
          </p:nvPr>
        </p:nvSpPr>
        <p:spPr>
          <a:xfrm>
            <a:off x="838200" y="1825625"/>
            <a:ext cx="5384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@Directive() decorator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 </a:t>
            </a:r>
            <a:r>
              <a:rPr lang="en-US"/>
              <a:t>additional</a:t>
            </a:r>
            <a:r>
              <a:rPr lang="en-US"/>
              <a:t> behaviour/styling to an existing element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template file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Built in attribute directives: NgClass, NgStyle, ngModel, etc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g1377803d6b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700" y="1843225"/>
            <a:ext cx="391477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377803d6b6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700" y="4014925"/>
            <a:ext cx="22383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77803d6b6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 directive</a:t>
            </a:r>
            <a:endParaRPr/>
          </a:p>
        </p:txBody>
      </p:sp>
      <p:sp>
        <p:nvSpPr>
          <p:cNvPr id="256" name="Google Shape;256;g1377803d6b6_0_26"/>
          <p:cNvSpPr txBox="1"/>
          <p:nvPr>
            <p:ph idx="1" type="body"/>
          </p:nvPr>
        </p:nvSpPr>
        <p:spPr>
          <a:xfrm>
            <a:off x="838200" y="1825625"/>
            <a:ext cx="5384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Built in attribute directives: ngClass, ngStyle, ngModel, etc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g1377803d6b6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700" y="1843225"/>
            <a:ext cx="45053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377803d6b6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700" y="2671900"/>
            <a:ext cx="2952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377803d6b6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700" y="3167200"/>
            <a:ext cx="40862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377803d6b6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4700" y="4485475"/>
            <a:ext cx="29241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77803d6b6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</a:t>
            </a:r>
            <a:r>
              <a:rPr lang="en-US"/>
              <a:t>directive</a:t>
            </a:r>
            <a:endParaRPr/>
          </a:p>
        </p:txBody>
      </p:sp>
      <p:sp>
        <p:nvSpPr>
          <p:cNvPr id="267" name="Google Shape;267;g1377803d6b6_0_17"/>
          <p:cNvSpPr txBox="1"/>
          <p:nvPr>
            <p:ph idx="1" type="body"/>
          </p:nvPr>
        </p:nvSpPr>
        <p:spPr>
          <a:xfrm>
            <a:off x="838200" y="1825625"/>
            <a:ext cx="5384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Directives that change the DOM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Built in structural directives:  ngIf, ngFor, 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Shorthand is prefixed with *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g1377803d6b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700" y="2357575"/>
            <a:ext cx="35623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377803d6b6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700" y="1825625"/>
            <a:ext cx="37052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77803d6b6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directive</a:t>
            </a:r>
            <a:endParaRPr/>
          </a:p>
        </p:txBody>
      </p:sp>
      <p:sp>
        <p:nvSpPr>
          <p:cNvPr id="276" name="Google Shape;276;g1377803d6b6_0_46"/>
          <p:cNvSpPr txBox="1"/>
          <p:nvPr>
            <p:ph idx="1" type="body"/>
          </p:nvPr>
        </p:nvSpPr>
        <p:spPr>
          <a:xfrm>
            <a:off x="838200" y="1825625"/>
            <a:ext cx="5384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Behind the scenes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g1377803d6b6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300" y="2312925"/>
            <a:ext cx="26289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377803d6b6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300" y="1795950"/>
            <a:ext cx="37052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377803d6b6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300" y="3204675"/>
            <a:ext cx="45434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65f629485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</a:t>
            </a:r>
            <a:endParaRPr/>
          </a:p>
        </p:txBody>
      </p:sp>
      <p:sp>
        <p:nvSpPr>
          <p:cNvPr id="286" name="Google Shape;286;g1365f629485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Template driven forms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Most suited for simple forms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Straightforward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 direct access to underlying form object model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Rely on directives in the template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Reactive forms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Direct access to underlying form object model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Scalable, reusable, and testable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Stackblitz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4765f7679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Angular?</a:t>
            </a:r>
            <a:endParaRPr/>
          </a:p>
        </p:txBody>
      </p:sp>
      <p:sp>
        <p:nvSpPr>
          <p:cNvPr id="99" name="Google Shape;99;g134765f7679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Front-end development framework to build single page applications (SPA’s)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Typescript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Component based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Large set of integrated libraries (routing, form management, http communication, etc…)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65f629485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Routing</a:t>
            </a:r>
            <a:endParaRPr/>
          </a:p>
        </p:txBody>
      </p:sp>
      <p:sp>
        <p:nvSpPr>
          <p:cNvPr id="293" name="Google Shape;293;g1365f629485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Navigate between (parts of) pages in a SPA.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basic example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Example with guards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Example with nested routes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Example with lazy loading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9fff399c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HttpClient</a:t>
            </a:r>
            <a:endParaRPr/>
          </a:p>
        </p:txBody>
      </p:sp>
      <p:sp>
        <p:nvSpPr>
          <p:cNvPr id="300" name="Google Shape;300;g139fff399c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Communicate with server over http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Sends http requests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Converts response in observable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Stackblitz example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65f629485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07" name="Google Shape;307;g1365f629485_0_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Github link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765f7679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building blocks</a:t>
            </a:r>
            <a:endParaRPr/>
          </a:p>
        </p:txBody>
      </p:sp>
      <p:sp>
        <p:nvSpPr>
          <p:cNvPr id="106" name="Google Shape;106;g134765f7679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Components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Services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Modules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765f7679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</a:t>
            </a:r>
            <a:endParaRPr/>
          </a:p>
        </p:txBody>
      </p:sp>
      <p:sp>
        <p:nvSpPr>
          <p:cNvPr id="113" name="Google Shape;113;g134765f7679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Angular application =  tree of components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@Component decorator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Typescript class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Html template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Css/scss styling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6220544c0_0_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</a:t>
            </a:r>
            <a:endParaRPr/>
          </a:p>
        </p:txBody>
      </p:sp>
      <p:sp>
        <p:nvSpPr>
          <p:cNvPr id="120" name="Google Shape;120;g136220544c0_0_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55000" lnSpcReduction="20000"/>
          </a:bodyPr>
          <a:lstStyle/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136220544c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13" y="1783513"/>
            <a:ext cx="50577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36220544c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588" y="2468950"/>
            <a:ext cx="36099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36220544c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600" y="1783525"/>
            <a:ext cx="4660200" cy="5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36220544c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925" y="4707325"/>
            <a:ext cx="4220525" cy="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4765f7679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131" name="Google Shape;131;g134765f7679_0_13"/>
          <p:cNvSpPr/>
          <p:nvPr/>
        </p:nvSpPr>
        <p:spPr>
          <a:xfrm>
            <a:off x="4686525" y="148430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Root 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g134765f7679_0_13"/>
          <p:cNvSpPr/>
          <p:nvPr/>
        </p:nvSpPr>
        <p:spPr>
          <a:xfrm>
            <a:off x="2131450" y="25318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child </a:t>
            </a:r>
            <a:r>
              <a:rPr lang="en-US">
                <a:solidFill>
                  <a:schemeClr val="lt1"/>
                </a:solidFill>
              </a:rPr>
              <a:t>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g134765f7679_0_13"/>
          <p:cNvSpPr/>
          <p:nvPr/>
        </p:nvSpPr>
        <p:spPr>
          <a:xfrm>
            <a:off x="4686525" y="25318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g134765f7679_0_13"/>
          <p:cNvSpPr/>
          <p:nvPr/>
        </p:nvSpPr>
        <p:spPr>
          <a:xfrm>
            <a:off x="7278400" y="25318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g134765f7679_0_13"/>
          <p:cNvSpPr/>
          <p:nvPr/>
        </p:nvSpPr>
        <p:spPr>
          <a:xfrm>
            <a:off x="1074425" y="34520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grand</a:t>
            </a:r>
            <a:r>
              <a:rPr lang="en-US">
                <a:solidFill>
                  <a:schemeClr val="lt1"/>
                </a:solidFill>
              </a:rPr>
              <a:t>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g134765f7679_0_13"/>
          <p:cNvSpPr/>
          <p:nvPr/>
        </p:nvSpPr>
        <p:spPr>
          <a:xfrm>
            <a:off x="3629500" y="34520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grandchild </a:t>
            </a:r>
            <a:r>
              <a:rPr lang="en-US">
                <a:solidFill>
                  <a:schemeClr val="lt1"/>
                </a:solidFill>
              </a:rPr>
              <a:t>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g134765f7679_0_13"/>
          <p:cNvSpPr/>
          <p:nvPr/>
        </p:nvSpPr>
        <p:spPr>
          <a:xfrm>
            <a:off x="7278400" y="34520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grandchild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g134765f7679_0_13"/>
          <p:cNvSpPr/>
          <p:nvPr/>
        </p:nvSpPr>
        <p:spPr>
          <a:xfrm>
            <a:off x="916375" y="47176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9" name="Google Shape;139;g134765f7679_0_13"/>
          <p:cNvCxnSpPr>
            <a:stCxn id="131" idx="2"/>
            <a:endCxn id="132" idx="0"/>
          </p:cNvCxnSpPr>
          <p:nvPr/>
        </p:nvCxnSpPr>
        <p:spPr>
          <a:xfrm flipH="1">
            <a:off x="3055725" y="2068400"/>
            <a:ext cx="2555100" cy="4635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g134765f7679_0_13"/>
          <p:cNvCxnSpPr>
            <a:stCxn id="131" idx="2"/>
            <a:endCxn id="133" idx="0"/>
          </p:cNvCxnSpPr>
          <p:nvPr/>
        </p:nvCxnSpPr>
        <p:spPr>
          <a:xfrm>
            <a:off x="5610825" y="2068400"/>
            <a:ext cx="0" cy="4635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134765f7679_0_13"/>
          <p:cNvCxnSpPr>
            <a:stCxn id="131" idx="2"/>
            <a:endCxn id="134" idx="0"/>
          </p:cNvCxnSpPr>
          <p:nvPr/>
        </p:nvCxnSpPr>
        <p:spPr>
          <a:xfrm>
            <a:off x="5610825" y="2068400"/>
            <a:ext cx="2592000" cy="4635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134765f7679_0_13"/>
          <p:cNvCxnSpPr>
            <a:stCxn id="135" idx="0"/>
            <a:endCxn id="132" idx="2"/>
          </p:cNvCxnSpPr>
          <p:nvPr/>
        </p:nvCxnSpPr>
        <p:spPr>
          <a:xfrm flipH="1" rot="10800000">
            <a:off x="1998725" y="3116050"/>
            <a:ext cx="1056900" cy="3360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134765f7679_0_13"/>
          <p:cNvCxnSpPr>
            <a:stCxn id="132" idx="2"/>
            <a:endCxn id="136" idx="0"/>
          </p:cNvCxnSpPr>
          <p:nvPr/>
        </p:nvCxnSpPr>
        <p:spPr>
          <a:xfrm>
            <a:off x="3055750" y="3115950"/>
            <a:ext cx="1498200" cy="3360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134765f7679_0_13"/>
          <p:cNvCxnSpPr>
            <a:stCxn id="134" idx="2"/>
            <a:endCxn id="137" idx="0"/>
          </p:cNvCxnSpPr>
          <p:nvPr/>
        </p:nvCxnSpPr>
        <p:spPr>
          <a:xfrm>
            <a:off x="8202700" y="3115950"/>
            <a:ext cx="0" cy="3360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134765f7679_0_13"/>
          <p:cNvCxnSpPr>
            <a:stCxn id="135" idx="2"/>
            <a:endCxn id="138" idx="0"/>
          </p:cNvCxnSpPr>
          <p:nvPr/>
        </p:nvCxnSpPr>
        <p:spPr>
          <a:xfrm flipH="1">
            <a:off x="1840625" y="4036150"/>
            <a:ext cx="158100" cy="6816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4765f7679_0_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152" name="Google Shape;152;g134765f7679_0_8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Dependency injection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@Injectable decorator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Share code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Testability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Decouple view logic (component) and other logic (service)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4765f7679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Services</a:t>
            </a:r>
            <a:endParaRPr/>
          </a:p>
        </p:txBody>
      </p:sp>
      <p:sp>
        <p:nvSpPr>
          <p:cNvPr id="159" name="Google Shape;159;g134765f7679_0_53"/>
          <p:cNvSpPr/>
          <p:nvPr/>
        </p:nvSpPr>
        <p:spPr>
          <a:xfrm>
            <a:off x="4686525" y="148430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Root 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g134765f7679_0_53"/>
          <p:cNvSpPr/>
          <p:nvPr/>
        </p:nvSpPr>
        <p:spPr>
          <a:xfrm>
            <a:off x="2131450" y="25318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g134765f7679_0_53"/>
          <p:cNvSpPr/>
          <p:nvPr/>
        </p:nvSpPr>
        <p:spPr>
          <a:xfrm>
            <a:off x="4686525" y="25318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g134765f7679_0_53"/>
          <p:cNvSpPr/>
          <p:nvPr/>
        </p:nvSpPr>
        <p:spPr>
          <a:xfrm>
            <a:off x="7278400" y="25318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g134765f7679_0_53"/>
          <p:cNvSpPr/>
          <p:nvPr/>
        </p:nvSpPr>
        <p:spPr>
          <a:xfrm>
            <a:off x="1074425" y="34520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grandchild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g134765f7679_0_53"/>
          <p:cNvSpPr/>
          <p:nvPr/>
        </p:nvSpPr>
        <p:spPr>
          <a:xfrm>
            <a:off x="3629500" y="34520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grandchild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g134765f7679_0_53"/>
          <p:cNvSpPr/>
          <p:nvPr/>
        </p:nvSpPr>
        <p:spPr>
          <a:xfrm>
            <a:off x="7309900" y="34520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grandchild component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g134765f7679_0_53"/>
          <p:cNvSpPr/>
          <p:nvPr/>
        </p:nvSpPr>
        <p:spPr>
          <a:xfrm>
            <a:off x="916375" y="4717650"/>
            <a:ext cx="1848600" cy="584100"/>
          </a:xfrm>
          <a:prstGeom prst="rect">
            <a:avLst/>
          </a:prstGeom>
          <a:solidFill>
            <a:srgbClr val="F04A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g134765f7679_0_53"/>
          <p:cNvSpPr/>
          <p:nvPr/>
        </p:nvSpPr>
        <p:spPr>
          <a:xfrm>
            <a:off x="9808400" y="1484300"/>
            <a:ext cx="1848600" cy="5841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Service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g134765f7679_0_53"/>
          <p:cNvSpPr/>
          <p:nvPr/>
        </p:nvSpPr>
        <p:spPr>
          <a:xfrm>
            <a:off x="9808400" y="2992000"/>
            <a:ext cx="1848600" cy="5841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Service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g134765f7679_0_53"/>
          <p:cNvSpPr/>
          <p:nvPr/>
        </p:nvSpPr>
        <p:spPr>
          <a:xfrm>
            <a:off x="9808400" y="4957675"/>
            <a:ext cx="1848600" cy="5841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Service 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0" name="Google Shape;170;g134765f7679_0_53"/>
          <p:cNvCxnSpPr>
            <a:stCxn id="165" idx="3"/>
            <a:endCxn id="169" idx="1"/>
          </p:cNvCxnSpPr>
          <p:nvPr/>
        </p:nvCxnSpPr>
        <p:spPr>
          <a:xfrm>
            <a:off x="9158500" y="3744100"/>
            <a:ext cx="649800" cy="15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g134765f7679_0_53"/>
          <p:cNvCxnSpPr>
            <a:stCxn id="165" idx="3"/>
            <a:endCxn id="168" idx="1"/>
          </p:cNvCxnSpPr>
          <p:nvPr/>
        </p:nvCxnSpPr>
        <p:spPr>
          <a:xfrm flipH="1" rot="10800000">
            <a:off x="9158500" y="3283900"/>
            <a:ext cx="649800" cy="4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g134765f7679_0_53"/>
          <p:cNvCxnSpPr>
            <a:stCxn id="162" idx="3"/>
            <a:endCxn id="168" idx="1"/>
          </p:cNvCxnSpPr>
          <p:nvPr/>
        </p:nvCxnSpPr>
        <p:spPr>
          <a:xfrm>
            <a:off x="9127000" y="2823900"/>
            <a:ext cx="681300" cy="4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g134765f7679_0_53"/>
          <p:cNvCxnSpPr>
            <a:stCxn id="161" idx="3"/>
            <a:endCxn id="167" idx="1"/>
          </p:cNvCxnSpPr>
          <p:nvPr/>
        </p:nvCxnSpPr>
        <p:spPr>
          <a:xfrm flipH="1" rot="10800000">
            <a:off x="6535125" y="1776300"/>
            <a:ext cx="3273300" cy="1047600"/>
          </a:xfrm>
          <a:prstGeom prst="bentConnector3">
            <a:avLst>
              <a:gd fmla="val 155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g134765f7679_0_53"/>
          <p:cNvCxnSpPr>
            <a:endCxn id="169" idx="1"/>
          </p:cNvCxnSpPr>
          <p:nvPr/>
        </p:nvCxnSpPr>
        <p:spPr>
          <a:xfrm>
            <a:off x="5478200" y="3744025"/>
            <a:ext cx="4330200" cy="1505700"/>
          </a:xfrm>
          <a:prstGeom prst="bentConnector3">
            <a:avLst>
              <a:gd fmla="val 223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g134765f7679_0_53"/>
          <p:cNvCxnSpPr>
            <a:stCxn id="163" idx="3"/>
            <a:endCxn id="169" idx="2"/>
          </p:cNvCxnSpPr>
          <p:nvPr/>
        </p:nvCxnSpPr>
        <p:spPr>
          <a:xfrm>
            <a:off x="2923025" y="3744100"/>
            <a:ext cx="7809600" cy="1797600"/>
          </a:xfrm>
          <a:prstGeom prst="bentConnector4">
            <a:avLst>
              <a:gd fmla="val 4279" name="adj1"/>
              <a:gd fmla="val 1132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g134765f7679_0_53"/>
          <p:cNvCxnSpPr/>
          <p:nvPr/>
        </p:nvCxnSpPr>
        <p:spPr>
          <a:xfrm flipH="1">
            <a:off x="3055725" y="2068400"/>
            <a:ext cx="2555100" cy="4635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g134765f7679_0_53"/>
          <p:cNvCxnSpPr/>
          <p:nvPr/>
        </p:nvCxnSpPr>
        <p:spPr>
          <a:xfrm>
            <a:off x="5610825" y="2068400"/>
            <a:ext cx="2592000" cy="4635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g134765f7679_0_53"/>
          <p:cNvCxnSpPr/>
          <p:nvPr/>
        </p:nvCxnSpPr>
        <p:spPr>
          <a:xfrm flipH="1" rot="10800000">
            <a:off x="1998725" y="3116050"/>
            <a:ext cx="1056900" cy="3360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g134765f7679_0_53"/>
          <p:cNvCxnSpPr/>
          <p:nvPr/>
        </p:nvCxnSpPr>
        <p:spPr>
          <a:xfrm>
            <a:off x="3055750" y="3115950"/>
            <a:ext cx="1498200" cy="3360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g134765f7679_0_53"/>
          <p:cNvCxnSpPr>
            <a:stCxn id="162" idx="2"/>
            <a:endCxn id="165" idx="0"/>
          </p:cNvCxnSpPr>
          <p:nvPr/>
        </p:nvCxnSpPr>
        <p:spPr>
          <a:xfrm>
            <a:off x="8202700" y="3115950"/>
            <a:ext cx="31500" cy="3360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g134765f7679_0_53"/>
          <p:cNvCxnSpPr/>
          <p:nvPr/>
        </p:nvCxnSpPr>
        <p:spPr>
          <a:xfrm flipH="1">
            <a:off x="1840625" y="4036150"/>
            <a:ext cx="158100" cy="681600"/>
          </a:xfrm>
          <a:prstGeom prst="straightConnector1">
            <a:avLst/>
          </a:prstGeom>
          <a:noFill/>
          <a:ln cap="flat" cmpd="sng" w="9525">
            <a:solidFill>
              <a:srgbClr val="E24E4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4765f7679_0_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88" name="Google Shape;188;g134765f7679_0_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NgModules != Javascript modules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Logic group of components, services, directives, etc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Group per feature, page, domain, etc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Lazy-loading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2020-05-29T08:33:38Z</dcterms:created>
  <dc:creator>Jens Cocquyt</dc:creator>
</cp:coreProperties>
</file>