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8" r:id="rId7"/>
    <p:sldId id="259" r:id="rId8"/>
    <p:sldId id="263" r:id="rId9"/>
    <p:sldId id="264" r:id="rId10"/>
    <p:sldId id="269" r:id="rId11"/>
    <p:sldId id="261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1E1A5-4187-4CF0-BF72-C81225402473}" v="2" dt="2021-03-23T06:38:0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Bühl" userId="92255d63343bf767" providerId="LiveId" clId="{D401E1A5-4187-4CF0-BF72-C81225402473}"/>
    <pc:docChg chg="custSel addSld modSld sldOrd">
      <pc:chgData name="Jens Bühl" userId="92255d63343bf767" providerId="LiveId" clId="{D401E1A5-4187-4CF0-BF72-C81225402473}" dt="2021-03-23T06:49:29.679" v="692" actId="20577"/>
      <pc:docMkLst>
        <pc:docMk/>
      </pc:docMkLst>
      <pc:sldChg chg="modSp mod">
        <pc:chgData name="Jens Bühl" userId="92255d63343bf767" providerId="LiveId" clId="{D401E1A5-4187-4CF0-BF72-C81225402473}" dt="2021-03-23T06:49:29.679" v="692" actId="20577"/>
        <pc:sldMkLst>
          <pc:docMk/>
          <pc:sldMk cId="3899290562" sldId="256"/>
        </pc:sldMkLst>
        <pc:spChg chg="mod">
          <ac:chgData name="Jens Bühl" userId="92255d63343bf767" providerId="LiveId" clId="{D401E1A5-4187-4CF0-BF72-C81225402473}" dt="2021-03-23T06:49:29.679" v="692" actId="20577"/>
          <ac:spMkLst>
            <pc:docMk/>
            <pc:sldMk cId="3899290562" sldId="256"/>
            <ac:spMk id="3" creationId="{ACEFE7A7-A774-405B-8B8D-54FD3DC28FA2}"/>
          </ac:spMkLst>
        </pc:spChg>
      </pc:sldChg>
      <pc:sldChg chg="modSp mod">
        <pc:chgData name="Jens Bühl" userId="92255d63343bf767" providerId="LiveId" clId="{D401E1A5-4187-4CF0-BF72-C81225402473}" dt="2021-03-23T06:34:39.093" v="18" actId="20577"/>
        <pc:sldMkLst>
          <pc:docMk/>
          <pc:sldMk cId="3744819412" sldId="261"/>
        </pc:sldMkLst>
        <pc:spChg chg="mod">
          <ac:chgData name="Jens Bühl" userId="92255d63343bf767" providerId="LiveId" clId="{D401E1A5-4187-4CF0-BF72-C81225402473}" dt="2021-03-23T06:34:39.093" v="18" actId="20577"/>
          <ac:spMkLst>
            <pc:docMk/>
            <pc:sldMk cId="3744819412" sldId="261"/>
            <ac:spMk id="2" creationId="{2028D821-6578-467F-B615-CCCF8D245BAE}"/>
          </ac:spMkLst>
        </pc:spChg>
      </pc:sldChg>
      <pc:sldChg chg="addSp delSp modSp mod ord">
        <pc:chgData name="Jens Bühl" userId="92255d63343bf767" providerId="LiveId" clId="{D401E1A5-4187-4CF0-BF72-C81225402473}" dt="2021-03-23T06:38:04.533" v="154" actId="20577"/>
        <pc:sldMkLst>
          <pc:docMk/>
          <pc:sldMk cId="123989356" sldId="265"/>
        </pc:sldMkLst>
        <pc:spChg chg="mod">
          <ac:chgData name="Jens Bühl" userId="92255d63343bf767" providerId="LiveId" clId="{D401E1A5-4187-4CF0-BF72-C81225402473}" dt="2021-03-23T06:35:13.111" v="41" actId="20577"/>
          <ac:spMkLst>
            <pc:docMk/>
            <pc:sldMk cId="123989356" sldId="265"/>
            <ac:spMk id="2" creationId="{2028D821-6578-467F-B615-CCCF8D245BAE}"/>
          </ac:spMkLst>
        </pc:spChg>
        <pc:spChg chg="mod">
          <ac:chgData name="Jens Bühl" userId="92255d63343bf767" providerId="LiveId" clId="{D401E1A5-4187-4CF0-BF72-C81225402473}" dt="2021-03-23T06:38:04.533" v="154" actId="20577"/>
          <ac:spMkLst>
            <pc:docMk/>
            <pc:sldMk cId="123989356" sldId="265"/>
            <ac:spMk id="3" creationId="{070776FC-9715-4255-A725-F76740C0E60D}"/>
          </ac:spMkLst>
        </pc:spChg>
        <pc:picChg chg="del">
          <ac:chgData name="Jens Bühl" userId="92255d63343bf767" providerId="LiveId" clId="{D401E1A5-4187-4CF0-BF72-C81225402473}" dt="2021-03-23T06:35:01.550" v="32" actId="478"/>
          <ac:picMkLst>
            <pc:docMk/>
            <pc:sldMk cId="123989356" sldId="265"/>
            <ac:picMk id="5" creationId="{E6EB9E82-B565-4118-A69F-EDA34C35657E}"/>
          </ac:picMkLst>
        </pc:picChg>
        <pc:picChg chg="add mod">
          <ac:chgData name="Jens Bühl" userId="92255d63343bf767" providerId="LiveId" clId="{D401E1A5-4187-4CF0-BF72-C81225402473}" dt="2021-03-23T06:35:27.840" v="43" actId="1076"/>
          <ac:picMkLst>
            <pc:docMk/>
            <pc:sldMk cId="123989356" sldId="265"/>
            <ac:picMk id="9" creationId="{F61878A7-02EA-499E-93C1-D2BC77205DE0}"/>
          </ac:picMkLst>
        </pc:picChg>
      </pc:sldChg>
      <pc:sldChg chg="modSp mod">
        <pc:chgData name="Jens Bühl" userId="92255d63343bf767" providerId="LiveId" clId="{D401E1A5-4187-4CF0-BF72-C81225402473}" dt="2021-03-23T06:34:45.917" v="28" actId="20577"/>
        <pc:sldMkLst>
          <pc:docMk/>
          <pc:sldMk cId="1894555217" sldId="266"/>
        </pc:sldMkLst>
        <pc:spChg chg="mod">
          <ac:chgData name="Jens Bühl" userId="92255d63343bf767" providerId="LiveId" clId="{D401E1A5-4187-4CF0-BF72-C81225402473}" dt="2021-03-23T06:34:45.917" v="28" actId="20577"/>
          <ac:spMkLst>
            <pc:docMk/>
            <pc:sldMk cId="1894555217" sldId="266"/>
            <ac:spMk id="2" creationId="{2028D821-6578-467F-B615-CCCF8D245BAE}"/>
          </ac:spMkLst>
        </pc:spChg>
      </pc:sldChg>
      <pc:sldChg chg="modSp mod">
        <pc:chgData name="Jens Bühl" userId="92255d63343bf767" providerId="LiveId" clId="{D401E1A5-4187-4CF0-BF72-C81225402473}" dt="2021-03-23T06:49:10.801" v="679" actId="6549"/>
        <pc:sldMkLst>
          <pc:docMk/>
          <pc:sldMk cId="2810043246" sldId="267"/>
        </pc:sldMkLst>
        <pc:spChg chg="mod">
          <ac:chgData name="Jens Bühl" userId="92255d63343bf767" providerId="LiveId" clId="{D401E1A5-4187-4CF0-BF72-C81225402473}" dt="2021-03-23T06:49:10.801" v="679" actId="6549"/>
          <ac:spMkLst>
            <pc:docMk/>
            <pc:sldMk cId="2810043246" sldId="267"/>
            <ac:spMk id="4" creationId="{0C7EE9CD-61C7-4AA4-BC27-36F3B252AE80}"/>
          </ac:spMkLst>
        </pc:spChg>
      </pc:sldChg>
      <pc:sldChg chg="modSp add mod">
        <pc:chgData name="Jens Bühl" userId="92255d63343bf767" providerId="LiveId" clId="{D401E1A5-4187-4CF0-BF72-C81225402473}" dt="2021-03-23T06:34:33.414" v="10" actId="20577"/>
        <pc:sldMkLst>
          <pc:docMk/>
          <pc:sldMk cId="305134353" sldId="269"/>
        </pc:sldMkLst>
        <pc:spChg chg="mod">
          <ac:chgData name="Jens Bühl" userId="92255d63343bf767" providerId="LiveId" clId="{D401E1A5-4187-4CF0-BF72-C81225402473}" dt="2021-03-23T06:34:33.414" v="10" actId="20577"/>
          <ac:spMkLst>
            <pc:docMk/>
            <pc:sldMk cId="305134353" sldId="269"/>
            <ac:spMk id="2" creationId="{2028D821-6578-467F-B615-CCCF8D245BAE}"/>
          </ac:spMkLst>
        </pc:spChg>
      </pc:sldChg>
      <pc:sldChg chg="addSp delSp modSp add mod">
        <pc:chgData name="Jens Bühl" userId="92255d63343bf767" providerId="LiveId" clId="{D401E1A5-4187-4CF0-BF72-C81225402473}" dt="2021-03-23T06:47:18.959" v="547" actId="27636"/>
        <pc:sldMkLst>
          <pc:docMk/>
          <pc:sldMk cId="704381654" sldId="270"/>
        </pc:sldMkLst>
        <pc:spChg chg="mod">
          <ac:chgData name="Jens Bühl" userId="92255d63343bf767" providerId="LiveId" clId="{D401E1A5-4187-4CF0-BF72-C81225402473}" dt="2021-03-23T06:46:10.843" v="399" actId="20577"/>
          <ac:spMkLst>
            <pc:docMk/>
            <pc:sldMk cId="704381654" sldId="270"/>
            <ac:spMk id="2" creationId="{2028D821-6578-467F-B615-CCCF8D245BAE}"/>
          </ac:spMkLst>
        </pc:spChg>
        <pc:spChg chg="mod">
          <ac:chgData name="Jens Bühl" userId="92255d63343bf767" providerId="LiveId" clId="{D401E1A5-4187-4CF0-BF72-C81225402473}" dt="2021-03-23T06:47:18.959" v="547" actId="27636"/>
          <ac:spMkLst>
            <pc:docMk/>
            <pc:sldMk cId="704381654" sldId="270"/>
            <ac:spMk id="3" creationId="{070776FC-9715-4255-A725-F76740C0E60D}"/>
          </ac:spMkLst>
        </pc:spChg>
        <pc:picChg chg="add mod">
          <ac:chgData name="Jens Bühl" userId="92255d63343bf767" providerId="LiveId" clId="{D401E1A5-4187-4CF0-BF72-C81225402473}" dt="2021-03-23T06:39:42.026" v="160" actId="1076"/>
          <ac:picMkLst>
            <pc:docMk/>
            <pc:sldMk cId="704381654" sldId="270"/>
            <ac:picMk id="5" creationId="{258E1BBB-7A88-41B6-91E7-E0194A278439}"/>
          </ac:picMkLst>
        </pc:picChg>
        <pc:picChg chg="del">
          <ac:chgData name="Jens Bühl" userId="92255d63343bf767" providerId="LiveId" clId="{D401E1A5-4187-4CF0-BF72-C81225402473}" dt="2021-03-23T06:39:31.008" v="156" actId="478"/>
          <ac:picMkLst>
            <pc:docMk/>
            <pc:sldMk cId="704381654" sldId="270"/>
            <ac:picMk id="6" creationId="{E2053825-9520-4A93-8313-7FCBEFB35591}"/>
          </ac:picMkLst>
        </pc:picChg>
        <pc:picChg chg="add mod ord">
          <ac:chgData name="Jens Bühl" userId="92255d63343bf767" providerId="LiveId" clId="{D401E1A5-4187-4CF0-BF72-C81225402473}" dt="2021-03-23T06:43:56.552" v="186" actId="166"/>
          <ac:picMkLst>
            <pc:docMk/>
            <pc:sldMk cId="704381654" sldId="270"/>
            <ac:picMk id="11" creationId="{84FB0CF1-253E-408D-9AA5-21BF3F83A038}"/>
          </ac:picMkLst>
        </pc:picChg>
        <pc:picChg chg="add del mod">
          <ac:chgData name="Jens Bühl" userId="92255d63343bf767" providerId="LiveId" clId="{D401E1A5-4187-4CF0-BF72-C81225402473}" dt="2021-03-23T06:41:11.714" v="169" actId="478"/>
          <ac:picMkLst>
            <pc:docMk/>
            <pc:sldMk cId="704381654" sldId="270"/>
            <ac:picMk id="13" creationId="{221A91C4-6E32-4F2A-A05C-E8463323E0EB}"/>
          </ac:picMkLst>
        </pc:picChg>
        <pc:picChg chg="add mod">
          <ac:chgData name="Jens Bühl" userId="92255d63343bf767" providerId="LiveId" clId="{D401E1A5-4187-4CF0-BF72-C81225402473}" dt="2021-03-23T06:44:19.549" v="192" actId="1076"/>
          <ac:picMkLst>
            <pc:docMk/>
            <pc:sldMk cId="704381654" sldId="270"/>
            <ac:picMk id="15" creationId="{72919B90-9DDA-46B2-BAB8-2B212B01B1FF}"/>
          </ac:picMkLst>
        </pc:picChg>
        <pc:picChg chg="add mod ord">
          <ac:chgData name="Jens Bühl" userId="92255d63343bf767" providerId="LiveId" clId="{D401E1A5-4187-4CF0-BF72-C81225402473}" dt="2021-03-23T06:44:13.502" v="189" actId="166"/>
          <ac:picMkLst>
            <pc:docMk/>
            <pc:sldMk cId="704381654" sldId="270"/>
            <ac:picMk id="17" creationId="{8B7C4FFC-396D-49C1-9C80-612D5557952F}"/>
          </ac:picMkLst>
        </pc:picChg>
        <pc:picChg chg="add mod">
          <ac:chgData name="Jens Bühl" userId="92255d63343bf767" providerId="LiveId" clId="{D401E1A5-4187-4CF0-BF72-C81225402473}" dt="2021-03-23T06:44:02.840" v="187" actId="1076"/>
          <ac:picMkLst>
            <pc:docMk/>
            <pc:sldMk cId="704381654" sldId="270"/>
            <ac:picMk id="19" creationId="{047D9363-05FD-47AC-89EB-06370EA7F593}"/>
          </ac:picMkLst>
        </pc:picChg>
        <pc:picChg chg="add mod">
          <ac:chgData name="Jens Bühl" userId="92255d63343bf767" providerId="LiveId" clId="{D401E1A5-4187-4CF0-BF72-C81225402473}" dt="2021-03-23T06:43:12.742" v="181" actId="1076"/>
          <ac:picMkLst>
            <pc:docMk/>
            <pc:sldMk cId="704381654" sldId="270"/>
            <ac:picMk id="21" creationId="{695FB32E-E8C4-48B7-BFAF-83F1A6B29141}"/>
          </ac:picMkLst>
        </pc:picChg>
        <pc:picChg chg="add mod ord">
          <ac:chgData name="Jens Bühl" userId="92255d63343bf767" providerId="LiveId" clId="{D401E1A5-4187-4CF0-BF72-C81225402473}" dt="2021-03-23T06:44:17.824" v="191" actId="166"/>
          <ac:picMkLst>
            <pc:docMk/>
            <pc:sldMk cId="704381654" sldId="270"/>
            <ac:picMk id="23" creationId="{15D71D11-AC97-4E61-B2E2-8F99F5B780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6FA2-5550-4AA1-A254-70BC8B4A3E4E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A19BD-1BE3-4221-BA38-85B6FEEB6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F71C-E1C5-4ED7-82D7-CEA20B4B95CD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EC66-1F89-4E9F-BAAE-6BF5AF16C39A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A96-7C86-4A55-B139-4405AFA2226A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DE0E-6957-4D02-8E0E-2283FD3CF5EC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293-9240-40E3-A982-C34AD69D0D03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500-AF80-4460-8B5C-40171F4BFE04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369-2906-4BCF-ABB4-1A1418B678E7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4213-45F6-4BF1-8762-E4847FED7D64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0186-5E44-40F8-9E76-3A23CC3CE0A2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6CF3-F18D-447E-B325-A438B75FA881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52F0-3929-4729-B06D-5725DE46B5A1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D5CF-F83A-4223-B926-887D1B07C105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AFE-F93B-4ECF-9F5A-DC4308DDB22E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96C6-72C6-402F-B8C5-EB2B858BAFDF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D0CF-E2FC-4AED-AF8B-8195152E64AE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2C-6F84-43B6-AE76-A1F87839943E}" type="datetime1">
              <a:rPr lang="de-DE" smtClean="0"/>
              <a:t>24.08.2023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80C3-FEE6-49D6-89D0-072803FC3AC0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de/B-Dev-Wunder-To-Do/dp/B07BHLPLG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de/docs/smapi/ask-cli-command-reference.html" TargetMode="External"/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a/alexa-skills-kit-sdk-for-nodej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t.blogdrive.eu/do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9CF-3110-4E7B-AFA8-52180BF5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de-DE" dirty="0"/>
              <a:t>Wunder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EFE7A7-A774-405B-8B8D-54FD3DC2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US" dirty="0"/>
              <a:t>Post-mortem of an Alexa skill for integration with Microsoft To-Do </a:t>
            </a:r>
          </a:p>
          <a:p>
            <a:r>
              <a:rPr lang="de-DE" dirty="0"/>
              <a:t>Jens Bühl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F997B-7AAA-4531-8E87-7388848B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955470"/>
            <a:ext cx="2183870" cy="21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2018-06 and </a:t>
            </a:r>
            <a:r>
              <a:rPr lang="de-DE" dirty="0" err="1"/>
              <a:t>outlook</a:t>
            </a:r>
            <a:r>
              <a:rPr lang="de-DE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892" y="3222702"/>
            <a:ext cx="3860697" cy="2900259"/>
          </a:xfrm>
        </p:spPr>
        <p:txBody>
          <a:bodyPr/>
          <a:lstStyle/>
          <a:p>
            <a:r>
              <a:rPr lang="de-DE" dirty="0"/>
              <a:t>Online </a:t>
            </a:r>
            <a:r>
              <a:rPr lang="de-DE" dirty="0" err="1"/>
              <a:t>for</a:t>
            </a:r>
            <a:r>
              <a:rPr lang="de-DE" dirty="0"/>
              <a:t> 6 </a:t>
            </a:r>
            <a:r>
              <a:rPr lang="de-DE" dirty="0" err="1"/>
              <a:t>months</a:t>
            </a:r>
            <a:endParaRPr lang="de-DE" dirty="0"/>
          </a:p>
          <a:p>
            <a:r>
              <a:rPr lang="de-DE" dirty="0"/>
              <a:t>Ca. 500 </a:t>
            </a:r>
            <a:r>
              <a:rPr lang="de-DE" dirty="0" err="1"/>
              <a:t>invocations</a:t>
            </a:r>
            <a:r>
              <a:rPr lang="de-DE" dirty="0"/>
              <a:t> per </a:t>
            </a:r>
            <a:r>
              <a:rPr lang="de-DE" dirty="0" err="1"/>
              <a:t>day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EB9E82-B565-4118-A69F-EDA34C35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8799"/>
            <a:ext cx="5116976" cy="407938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ACDE1-A818-42F9-9B6D-BEB34B6C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EE-54E3-44BB-AB17-8FC5C4C24A37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0B529-5E32-4C61-A160-879E7263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823A3-4E2A-4B80-A03F-697B568D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Status 2018-06 and </a:t>
            </a:r>
            <a:r>
              <a:rPr lang="de-DE" dirty="0" err="1"/>
              <a:t>outlook</a:t>
            </a:r>
            <a:r>
              <a:rPr lang="de-DE" dirty="0"/>
              <a:t> (2)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053825-9520-4A93-8313-7FCBEFB3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71706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4" y="4424288"/>
            <a:ext cx="8456528" cy="2244142"/>
          </a:xfrm>
        </p:spPr>
        <p:txBody>
          <a:bodyPr>
            <a:normAutofit/>
          </a:bodyPr>
          <a:lstStyle/>
          <a:p>
            <a:r>
              <a:rPr lang="de-DE" dirty="0" err="1"/>
              <a:t>Available</a:t>
            </a:r>
            <a:r>
              <a:rPr lang="de-DE" dirty="0"/>
              <a:t> in all </a:t>
            </a:r>
            <a:r>
              <a:rPr lang="de-DE" dirty="0" err="1"/>
              <a:t>regions</a:t>
            </a:r>
            <a:r>
              <a:rPr lang="de-DE" dirty="0"/>
              <a:t> (</a:t>
            </a:r>
            <a:r>
              <a:rPr lang="de-DE" dirty="0" err="1"/>
              <a:t>except</a:t>
            </a:r>
            <a:r>
              <a:rPr lang="de-DE" dirty="0"/>
              <a:t> Japan)</a:t>
            </a:r>
          </a:p>
          <a:p>
            <a:r>
              <a:rPr lang="de-DE" dirty="0"/>
              <a:t>Positive </a:t>
            </a:r>
            <a:r>
              <a:rPr lang="de-DE" dirty="0" err="1"/>
              <a:t>feedback</a:t>
            </a:r>
            <a:endParaRPr lang="de-DE" dirty="0"/>
          </a:p>
          <a:p>
            <a:pPr lvl="1"/>
            <a:r>
              <a:rPr lang="en-US" dirty="0"/>
              <a:t>Better rated than the Wunderlist skill mentioned in the beginning</a:t>
            </a:r>
            <a:endParaRPr lang="de-DE" dirty="0"/>
          </a:p>
          <a:p>
            <a:r>
              <a:rPr lang="en-US" dirty="0"/>
              <a:t>Negative reviews due to known limitations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F884A-1167-4110-8D3F-BDD01C1F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EEA-6EF6-4075-9644-56BF98726B3B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C9CC994-11A4-4AA6-979D-C3C3E4A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047DEC-76B0-4118-BB29-3ABA9278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1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Status 2018-06 and </a:t>
            </a:r>
            <a:r>
              <a:rPr lang="de-DE" dirty="0" err="1"/>
              <a:t>outlook</a:t>
            </a:r>
            <a:r>
              <a:rPr lang="de-DE" dirty="0"/>
              <a:t>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38707CF-E371-44B5-8566-3939557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2-Way </a:t>
            </a:r>
            <a:r>
              <a:rPr lang="de-DE" dirty="0" err="1"/>
              <a:t>Sync</a:t>
            </a:r>
            <a:endParaRPr lang="de-DE" dirty="0"/>
          </a:p>
          <a:p>
            <a:pPr lvl="1"/>
            <a:r>
              <a:rPr lang="en-US" dirty="0"/>
              <a:t>Full synchronization between Alexa and MS To-Do lists</a:t>
            </a:r>
            <a:endParaRPr lang="de-DE" dirty="0"/>
          </a:p>
          <a:p>
            <a:pPr lvl="1"/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blocked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Microsoft</a:t>
            </a:r>
          </a:p>
          <a:p>
            <a:pPr lvl="2"/>
            <a:r>
              <a:rPr lang="en-US" dirty="0" err="1"/>
              <a:t>WebHooks</a:t>
            </a:r>
            <a:r>
              <a:rPr lang="en-US" dirty="0"/>
              <a:t> for tasks currently not supported in Graph API</a:t>
            </a:r>
            <a:endParaRPr lang="de-DE" dirty="0"/>
          </a:p>
          <a:p>
            <a:pPr lvl="2"/>
            <a:r>
              <a:rPr lang="en-US" dirty="0"/>
              <a:t>Delta Queries for tasks currently not supported in Graph API</a:t>
            </a:r>
            <a:endParaRPr lang="de-DE" dirty="0"/>
          </a:p>
          <a:p>
            <a:r>
              <a:rPr lang="en-US" dirty="0"/>
              <a:t>Support for business and school accounts</a:t>
            </a:r>
            <a:endParaRPr lang="de-DE" dirty="0"/>
          </a:p>
          <a:p>
            <a:pPr lvl="1"/>
            <a:r>
              <a:rPr lang="en-US" dirty="0"/>
              <a:t>As soon as the Alexa linking process allows it</a:t>
            </a:r>
            <a:endParaRPr lang="de-DE" dirty="0"/>
          </a:p>
          <a:p>
            <a:pPr lvl="1"/>
            <a:r>
              <a:rPr lang="en-US" dirty="0"/>
              <a:t>...or a workaround is found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AFCEF51-7A84-4FD2-835D-F8B2D05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DAA0-7B3A-465E-8ABD-A7D7540EB064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E947285-8EAD-43C4-9B9C-A505EB9C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5A232F8-EE30-494C-BBAB-EA2A97D9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5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2021-03 and </a:t>
            </a:r>
            <a:r>
              <a:rPr lang="de-DE" dirty="0" err="1"/>
              <a:t>outlook</a:t>
            </a:r>
            <a:r>
              <a:rPr lang="de-DE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892" y="3222702"/>
            <a:ext cx="3860697" cy="2900259"/>
          </a:xfrm>
        </p:spPr>
        <p:txBody>
          <a:bodyPr/>
          <a:lstStyle/>
          <a:p>
            <a:r>
              <a:rPr lang="de-DE" dirty="0"/>
              <a:t>Ca. 20k </a:t>
            </a:r>
            <a:r>
              <a:rPr lang="de-DE" dirty="0" err="1"/>
              <a:t>invocations</a:t>
            </a:r>
            <a:r>
              <a:rPr lang="de-DE" dirty="0"/>
              <a:t> per </a:t>
            </a:r>
            <a:r>
              <a:rPr lang="de-DE" dirty="0" err="1"/>
              <a:t>day</a:t>
            </a:r>
            <a:endParaRPr lang="de-DE" dirty="0"/>
          </a:p>
          <a:p>
            <a:pPr lvl="1"/>
            <a:r>
              <a:rPr lang="de-DE" dirty="0"/>
              <a:t>X40 </a:t>
            </a:r>
            <a:r>
              <a:rPr lang="de-DE" dirty="0" err="1"/>
              <a:t>since</a:t>
            </a:r>
            <a:r>
              <a:rPr lang="de-DE" dirty="0"/>
              <a:t> 2018</a:t>
            </a:r>
          </a:p>
          <a:p>
            <a:r>
              <a:rPr lang="de-DE" dirty="0"/>
              <a:t>15-20k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ACDE1-A818-42F9-9B6D-BEB34B6C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EE-54E3-44BB-AB17-8FC5C4C24A37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0B529-5E32-4C61-A160-879E7263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823A3-4E2A-4B80-A03F-697B568D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1878A7-02EA-499E-93C1-D2BC7720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149255" cy="34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Status 2021-03 and </a:t>
            </a:r>
            <a:r>
              <a:rPr lang="de-DE" dirty="0" err="1"/>
              <a:t>outlook</a:t>
            </a:r>
            <a:r>
              <a:rPr lang="de-DE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4" y="4256768"/>
            <a:ext cx="7509848" cy="1784594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In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worldwide</a:t>
            </a:r>
            <a:endParaRPr lang="de-DE" dirty="0"/>
          </a:p>
          <a:p>
            <a:r>
              <a:rPr lang="de-DE" dirty="0" err="1"/>
              <a:t>Mostly</a:t>
            </a:r>
            <a:r>
              <a:rPr lang="de-DE" dirty="0"/>
              <a:t> positive </a:t>
            </a:r>
            <a:r>
              <a:rPr lang="de-DE" dirty="0" err="1"/>
              <a:t>feedback</a:t>
            </a:r>
            <a:endParaRPr lang="de-DE" dirty="0"/>
          </a:p>
          <a:p>
            <a:pPr lvl="1"/>
            <a:r>
              <a:rPr lang="en-US" dirty="0"/>
              <a:t>Main criticism: Missing 2-way synchronization</a:t>
            </a:r>
            <a:endParaRPr lang="de-DE" dirty="0"/>
          </a:p>
          <a:p>
            <a:pPr lvl="1"/>
            <a:r>
              <a:rPr lang="en-US" dirty="0"/>
              <a:t>Recent: Missing support for umlauts due to API changes</a:t>
            </a:r>
            <a:endParaRPr lang="de-DE" dirty="0"/>
          </a:p>
          <a:p>
            <a:r>
              <a:rPr lang="en-US" dirty="0"/>
              <a:t>Challenge: Adaptation to new MS Graph API</a:t>
            </a:r>
            <a:endParaRPr lang="de-DE" dirty="0"/>
          </a:p>
          <a:p>
            <a:pPr lvl="1"/>
            <a:r>
              <a:rPr lang="de-DE" dirty="0"/>
              <a:t>	</a:t>
            </a:r>
            <a:r>
              <a:rPr lang="en-US" dirty="0"/>
              <a:t>Existing API will be switched off in 2022 at the latest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F884A-1167-4110-8D3F-BDD01C1F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EEA-6EF6-4075-9644-56BF98726B3B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C9CC994-11A4-4AA6-979D-C3C3E4A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Jens Bühl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047DEC-76B0-4118-BB29-3ABA9278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8E1BBB-7A88-41B6-91E7-E0194A27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88605"/>
            <a:ext cx="5673989" cy="17972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2919B90-9DDA-46B2-BAB8-2B212B01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59" y="2733732"/>
            <a:ext cx="1812573" cy="98092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47D9363-05FD-47AC-89EB-06370EA7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03" y="2657928"/>
            <a:ext cx="1812574" cy="107211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95FB32E-E8C4-48B7-BFAF-83F1A6B29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692" y="1705885"/>
            <a:ext cx="2088091" cy="9964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FB0CF1-253E-408D-9AA5-21BF3F83A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83" y="1379538"/>
            <a:ext cx="1418348" cy="9069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7C4FFC-396D-49C1-9C80-612D55579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330" y="1884535"/>
            <a:ext cx="1269877" cy="83466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D71D11-AC97-4E61-B2E2-8F99F5B780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765" y="3245692"/>
            <a:ext cx="965469" cy="6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EE9CD-61C7-4AA4-BC27-36F3B252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the skill: Approx. January 2018</a:t>
            </a:r>
            <a:endParaRPr lang="de-DE" dirty="0"/>
          </a:p>
          <a:p>
            <a:r>
              <a:rPr lang="en-US" dirty="0"/>
              <a:t>Deactivation of the skill: April 2021</a:t>
            </a:r>
            <a:endParaRPr lang="de-DE" dirty="0"/>
          </a:p>
          <a:p>
            <a:r>
              <a:rPr lang="en-US" dirty="0"/>
              <a:t>Skill (was) to be found under</a:t>
            </a:r>
            <a:endParaRPr lang="de-DE" dirty="0"/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https://www.amazon.de/B-Dev-Wunder-To-Do/dp/B07BHLPLGD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154AB-74C3-44A4-8272-27B6AFEE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BC92-1432-42E3-92F2-0601DB701301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930D3E-C503-4E78-913A-41CEDE2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618316-8F19-4659-AA8A-5CAF58E2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B3063-1E85-46A2-B84C-C9B1DDAE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9AD7B-56DE-4C04-AF26-26E509E6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Technology and Concept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Challenges</a:t>
            </a:r>
          </a:p>
          <a:p>
            <a:r>
              <a:rPr lang="de-DE" dirty="0"/>
              <a:t>Status and 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5B783-29A6-4E1F-BE71-7A3A748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92C0-8D27-40D8-9E27-B590F6AF8F99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DE9D2-1AEE-4175-988F-A0B70843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8A7F4-3F11-44BC-9807-2749BDCC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everywhere</a:t>
            </a:r>
            <a:endParaRPr lang="de-DE" dirty="0"/>
          </a:p>
          <a:p>
            <a:pPr lvl="1"/>
            <a:r>
              <a:rPr lang="de-DE" dirty="0"/>
              <a:t>Always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date</a:t>
            </a:r>
          </a:p>
          <a:p>
            <a:pPr lvl="1"/>
            <a:r>
              <a:rPr lang="en-US" dirty="0"/>
              <a:t>Easy sharing with family members</a:t>
            </a:r>
          </a:p>
          <a:p>
            <a:r>
              <a:rPr lang="en-US" dirty="0"/>
              <a:t>Until 2015: Use of Wunderlist, 6Wunderkinder, startup from Berlin.</a:t>
            </a:r>
          </a:p>
          <a:p>
            <a:r>
              <a:rPr lang="de-DE" dirty="0"/>
              <a:t>2015: </a:t>
            </a:r>
            <a:r>
              <a:rPr lang="nl-NL" dirty="0"/>
              <a:t>Microsoft buys 6Wunderkinder including Wunderlist</a:t>
            </a:r>
            <a:endParaRPr lang="de-DE" dirty="0"/>
          </a:p>
          <a:p>
            <a:pPr lvl="1"/>
            <a:r>
              <a:rPr lang="en-US" dirty="0"/>
              <a:t>Further development of Wunderlist is stopped</a:t>
            </a:r>
          </a:p>
          <a:p>
            <a:pPr lvl="1"/>
            <a:r>
              <a:rPr lang="en-US" dirty="0"/>
              <a:t>Features slowly migrate to Microsoft To-Do until today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DFD6EC-E5FF-48E1-8841-7EAF1B3F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4" y="5517624"/>
            <a:ext cx="871654" cy="8716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2999D5-9BC1-4335-9A10-10B9070C6742}"/>
              </a:ext>
            </a:extLst>
          </p:cNvPr>
          <p:cNvSpPr txBox="1"/>
          <p:nvPr/>
        </p:nvSpPr>
        <p:spPr>
          <a:xfrm>
            <a:off x="8781892" y="649548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Quelle: wunderlist.com, todo.microsoft.com</a:t>
            </a:r>
          </a:p>
        </p:txBody>
      </p:sp>
      <p:pic>
        <p:nvPicPr>
          <p:cNvPr id="8" name="Grafik 7" descr="Ein Bild, das Visiten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6CCD71D4-6F24-4B38-B24A-8ABEF474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4" y="5517624"/>
            <a:ext cx="871655" cy="871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CFBAF2E-CB90-442E-B3B4-3D704FA6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B7C-1809-4189-8C1D-BED784E54BC7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C88E5F9-EA99-4B65-AC97-3FF8523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72E9026-D697-4E31-8666-7CDFF1F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7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 finds her way into our home as a gift</a:t>
            </a:r>
          </a:p>
          <a:p>
            <a:pPr lvl="1"/>
            <a:r>
              <a:rPr lang="en-US" dirty="0"/>
              <a:t>Technical interest: How do these skills work?</a:t>
            </a:r>
          </a:p>
          <a:p>
            <a:pPr lvl="1"/>
            <a:r>
              <a:rPr lang="en-US" dirty="0"/>
              <a:t>Use Case: Shopping list without pen and paper?</a:t>
            </a:r>
          </a:p>
          <a:p>
            <a:r>
              <a:rPr lang="en-US" dirty="0"/>
              <a:t>Filling the list by voice command?</a:t>
            </a:r>
          </a:p>
          <a:p>
            <a:pPr lvl="1"/>
            <a:r>
              <a:rPr lang="de-DE" dirty="0" err="1"/>
              <a:t>Moderately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Wunderlist</a:t>
            </a:r>
          </a:p>
          <a:p>
            <a:pPr lvl="1"/>
            <a:r>
              <a:rPr lang="nn-NO" dirty="0"/>
              <a:t>No Skill for Microsoft To-Do</a:t>
            </a:r>
          </a:p>
          <a:p>
            <a:pPr lvl="1"/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New Alexa Skill to be developed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/>
              <a:t>Learning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Solution for above mentioned use case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F83EFBC2-A32A-4F0F-ADB0-67F20E39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96000" y="4882623"/>
            <a:ext cx="871654" cy="8716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1470404-74F2-41CB-88C2-A0A0D179703F}"/>
              </a:ext>
            </a:extLst>
          </p:cNvPr>
          <p:cNvSpPr txBox="1"/>
          <p:nvPr/>
        </p:nvSpPr>
        <p:spPr>
          <a:xfrm>
            <a:off x="10498586" y="6495486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Quelle: amazon.com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F79C8-1A05-4658-938B-A69AA526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3A7-67CE-451F-A25E-D1FD63B09820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F312EA-9828-43A6-9BB3-473D8DD4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C859B7-C7E3-4487-97BF-26903CEE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9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and Concept (1)</a:t>
            </a:r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464542C0-C078-4C37-8381-59495D1B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„Normal“ Alexa Skills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Intents</a:t>
            </a:r>
            <a:r>
              <a:rPr lang="de-DE" dirty="0"/>
              <a:t>“</a:t>
            </a:r>
          </a:p>
          <a:p>
            <a:pPr lvl="2"/>
            <a:r>
              <a:rPr lang="de-DE" dirty="0"/>
              <a:t>„E.g.: "</a:t>
            </a:r>
            <a:r>
              <a:rPr lang="de-DE" dirty="0" err="1"/>
              <a:t>AddElementOnShoppingList</a:t>
            </a:r>
            <a:r>
              <a:rPr lang="de-DE" dirty="0"/>
              <a:t> “</a:t>
            </a:r>
          </a:p>
          <a:p>
            <a:pPr lvl="1"/>
            <a:r>
              <a:rPr lang="de-DE" dirty="0" err="1"/>
              <a:t>Several</a:t>
            </a:r>
            <a:r>
              <a:rPr lang="de-DE" dirty="0"/>
              <a:t> "</a:t>
            </a:r>
            <a:r>
              <a:rPr lang="de-DE" dirty="0" err="1"/>
              <a:t>Utterances</a:t>
            </a:r>
            <a:r>
              <a:rPr lang="de-DE" dirty="0"/>
              <a:t>" per </a:t>
            </a:r>
            <a:r>
              <a:rPr lang="de-DE" dirty="0" err="1"/>
              <a:t>Intent</a:t>
            </a:r>
            <a:endParaRPr lang="de-DE" dirty="0"/>
          </a:p>
          <a:p>
            <a:pPr lvl="2"/>
            <a:r>
              <a:rPr lang="en-US" dirty="0"/>
              <a:t>E.g.: “Put {placeholder} on the shopping list?"</a:t>
            </a:r>
            <a:endParaRPr lang="de-DE" dirty="0"/>
          </a:p>
          <a:p>
            <a:pPr lvl="1"/>
            <a:r>
              <a:rPr lang="en-US" dirty="0"/>
              <a:t>Per Skill one "Invocation" name</a:t>
            </a:r>
            <a:endParaRPr lang="de-DE" dirty="0"/>
          </a:p>
          <a:p>
            <a:pPr lvl="2"/>
            <a:r>
              <a:rPr lang="de-DE" dirty="0"/>
              <a:t>E.g. "Wonder </a:t>
            </a:r>
            <a:r>
              <a:rPr lang="de-DE" dirty="0" err="1"/>
              <a:t>To</a:t>
            </a:r>
            <a:r>
              <a:rPr lang="de-DE" dirty="0"/>
              <a:t>-Do"</a:t>
            </a:r>
          </a:p>
          <a:p>
            <a:pPr lvl="1"/>
            <a:r>
              <a:rPr lang="de-DE" dirty="0"/>
              <a:t>Problem</a:t>
            </a:r>
          </a:p>
          <a:p>
            <a:pPr lvl="2"/>
            <a:r>
              <a:rPr lang="en-US" dirty="0"/>
              <a:t>Invocation would be cumbersome: "Alexa, start </a:t>
            </a:r>
            <a:r>
              <a:rPr lang="en-US" dirty="0" err="1"/>
              <a:t>Wunder</a:t>
            </a:r>
            <a:r>
              <a:rPr lang="en-US" dirty="0"/>
              <a:t> To-Do and write apples on the shopping list"</a:t>
            </a:r>
            <a:endParaRPr lang="de-DE" dirty="0"/>
          </a:p>
          <a:p>
            <a:pPr lvl="2"/>
            <a:r>
              <a:rPr lang="en-US" dirty="0" err="1"/>
              <a:t>Intentlogic</a:t>
            </a:r>
            <a:r>
              <a:rPr lang="en-US" dirty="0"/>
              <a:t> and recognition would have to be developed by yourself</a:t>
            </a:r>
            <a:endParaRPr lang="de-DE" dirty="0"/>
          </a:p>
          <a:p>
            <a:r>
              <a:rPr lang="de-DE" dirty="0"/>
              <a:t>Lösung: List-Skill</a:t>
            </a:r>
          </a:p>
          <a:p>
            <a:pPr lvl="2"/>
            <a:r>
              <a:rPr lang="en-US" dirty="0"/>
              <a:t>No own intents for list management</a:t>
            </a:r>
            <a:endParaRPr lang="de-DE" dirty="0"/>
          </a:p>
          <a:p>
            <a:pPr lvl="2"/>
            <a:r>
              <a:rPr lang="en-US" dirty="0"/>
              <a:t>Use the internal Alexa list management and processing of list events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5" name="Datumsplatzhalter 64">
            <a:extLst>
              <a:ext uri="{FF2B5EF4-FFF2-40B4-BE49-F238E27FC236}">
                <a16:creationId xmlns:a16="http://schemas.microsoft.com/office/drawing/2014/main" id="{69E95D4F-1CF8-4618-974A-74EAA75C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E65A-76F0-48C9-A697-99B286C9BF8A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66" name="Fußzeilenplatzhalter 65">
            <a:extLst>
              <a:ext uri="{FF2B5EF4-FFF2-40B4-BE49-F238E27FC236}">
                <a16:creationId xmlns:a16="http://schemas.microsoft.com/office/drawing/2014/main" id="{32D37843-07A6-4175-B135-EE4B2408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7" name="Foliennummernplatzhalter 66">
            <a:extLst>
              <a:ext uri="{FF2B5EF4-FFF2-40B4-BE49-F238E27FC236}">
                <a16:creationId xmlns:a16="http://schemas.microsoft.com/office/drawing/2014/main" id="{9AA992B9-9FA8-4544-90E1-01962E93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and Concept (1)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646BEC-8794-4C72-85AF-70A0BC3D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1" y="1412797"/>
            <a:ext cx="1035205" cy="1035205"/>
          </a:xfrm>
          <a:prstGeom prst="rect">
            <a:avLst/>
          </a:prstGeom>
        </p:spPr>
      </p:pic>
      <p:pic>
        <p:nvPicPr>
          <p:cNvPr id="8" name="Grafik 7" descr="Ein Bild, das Visiten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9F7D21C6-C203-40AF-BA2D-3ACA656A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02" y="4927601"/>
            <a:ext cx="851831" cy="8518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FD56B8-499E-4C55-B671-E4D99BA4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88" y="2911398"/>
            <a:ext cx="914832" cy="9148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367ECE6-11AA-4224-87A2-A936756D1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409" y="1472984"/>
            <a:ext cx="808456" cy="914832"/>
          </a:xfrm>
          <a:prstGeom prst="rect">
            <a:avLst/>
          </a:prstGeom>
        </p:spPr>
      </p:pic>
      <p:pic>
        <p:nvPicPr>
          <p:cNvPr id="14" name="Grafik 13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8448CDCC-115F-4382-9421-39D96EA6B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10" y="4927601"/>
            <a:ext cx="851831" cy="851831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A4C41C6-4D67-41B9-98D5-DB0260F594C0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855441" y="5353517"/>
            <a:ext cx="552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2163E3A-4B10-4F10-93CA-D4FBB35470BF}"/>
              </a:ext>
            </a:extLst>
          </p:cNvPr>
          <p:cNvSpPr txBox="1"/>
          <p:nvPr/>
        </p:nvSpPr>
        <p:spPr>
          <a:xfrm>
            <a:off x="3873501" y="5015113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 </a:t>
            </a:r>
            <a:r>
              <a:rPr lang="de-DE" dirty="0" err="1"/>
              <a:t>accounts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90ECCF-5F04-460F-9097-FC87910C7392}"/>
              </a:ext>
            </a:extLst>
          </p:cNvPr>
          <p:cNvSpPr txBox="1"/>
          <p:nvPr/>
        </p:nvSpPr>
        <p:spPr>
          <a:xfrm>
            <a:off x="2325149" y="2999007"/>
            <a:ext cx="138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activates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08AF80-1815-4A92-82DB-9E2F693BF053}"/>
              </a:ext>
            </a:extLst>
          </p:cNvPr>
          <p:cNvSpPr txBox="1"/>
          <p:nvPr/>
        </p:nvSpPr>
        <p:spPr>
          <a:xfrm>
            <a:off x="996595" y="3045174"/>
            <a:ext cx="98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Alexa User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F7505CA-3DEC-4616-855F-0C889BA56DB6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1981181" y="3368340"/>
            <a:ext cx="1952507" cy="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29F8AA9-4850-484C-BD22-6E1E2A327006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4391104" y="2448002"/>
            <a:ext cx="0" cy="46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666D1C9-B5A0-48F7-B558-28A36E8BD1F5}"/>
              </a:ext>
            </a:extLst>
          </p:cNvPr>
          <p:cNvSpPr txBox="1"/>
          <p:nvPr/>
        </p:nvSpPr>
        <p:spPr>
          <a:xfrm>
            <a:off x="4458065" y="2437633"/>
            <a:ext cx="103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runs</a:t>
            </a:r>
            <a:r>
              <a:rPr lang="de-DE" dirty="0"/>
              <a:t> on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C056068-1C37-41F2-A735-4603596742AB}"/>
              </a:ext>
            </a:extLst>
          </p:cNvPr>
          <p:cNvCxnSpPr>
            <a:stCxn id="12" idx="1"/>
            <a:endCxn id="2" idx="2"/>
          </p:cNvCxnSpPr>
          <p:nvPr/>
        </p:nvCxnSpPr>
        <p:spPr>
          <a:xfrm flipH="1">
            <a:off x="4975668" y="1930400"/>
            <a:ext cx="249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E12E33F-D73E-452D-A705-694E7E4E76F9}"/>
              </a:ext>
            </a:extLst>
          </p:cNvPr>
          <p:cNvSpPr txBox="1"/>
          <p:nvPr/>
        </p:nvSpPr>
        <p:spPr>
          <a:xfrm>
            <a:off x="5632456" y="1576531"/>
            <a:ext cx="130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monitors</a:t>
            </a:r>
            <a:endParaRPr lang="de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7D62F63-E5D4-4989-9F60-3DCB5B9B1996}"/>
              </a:ext>
            </a:extLst>
          </p:cNvPr>
          <p:cNvCxnSpPr>
            <a:cxnSpLocks/>
          </p:cNvCxnSpPr>
          <p:nvPr/>
        </p:nvCxnSpPr>
        <p:spPr>
          <a:xfrm flipV="1">
            <a:off x="1855441" y="3592412"/>
            <a:ext cx="2078247" cy="13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F98CCDF-13B3-45A0-8845-AE0145BDE61E}"/>
              </a:ext>
            </a:extLst>
          </p:cNvPr>
          <p:cNvSpPr txBox="1"/>
          <p:nvPr/>
        </p:nvSpPr>
        <p:spPr>
          <a:xfrm rot="19632513">
            <a:off x="1939517" y="3974936"/>
            <a:ext cx="17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ASK SDK, </a:t>
            </a:r>
            <a:r>
              <a:rPr lang="de-DE" dirty="0" err="1"/>
              <a:t>json</a:t>
            </a:r>
            <a:endParaRPr lang="de-DE" dirty="0"/>
          </a:p>
          <a:p>
            <a:r>
              <a:rPr lang="de-DE" dirty="0"/>
              <a:t>(Item </a:t>
            </a:r>
            <a:r>
              <a:rPr lang="de-DE" dirty="0" err="1"/>
              <a:t>added</a:t>
            </a:r>
            <a:r>
              <a:rPr lang="de-DE" dirty="0"/>
              <a:t>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A465DB7-DBB9-46DB-9792-F9916BCDAF11}"/>
              </a:ext>
            </a:extLst>
          </p:cNvPr>
          <p:cNvCxnSpPr>
            <a:cxnSpLocks/>
          </p:cNvCxnSpPr>
          <p:nvPr/>
        </p:nvCxnSpPr>
        <p:spPr>
          <a:xfrm>
            <a:off x="4785519" y="3592412"/>
            <a:ext cx="2557963" cy="13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6EE3A0FE-02D9-4F45-A0C9-C521004511C2}"/>
              </a:ext>
            </a:extLst>
          </p:cNvPr>
          <p:cNvSpPr txBox="1"/>
          <p:nvPr/>
        </p:nvSpPr>
        <p:spPr>
          <a:xfrm rot="1563515">
            <a:off x="5182657" y="4013198"/>
            <a:ext cx="21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MS Graph API, </a:t>
            </a:r>
            <a:r>
              <a:rPr lang="de-DE" dirty="0" err="1"/>
              <a:t>json</a:t>
            </a:r>
            <a:endParaRPr lang="de-DE" dirty="0"/>
          </a:p>
          <a:p>
            <a:r>
              <a:rPr lang="de-DE" dirty="0"/>
              <a:t>(Add item)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A3EA5F7-9AD0-4B03-9540-E98CB8AB8F80}"/>
              </a:ext>
            </a:extLst>
          </p:cNvPr>
          <p:cNvCxnSpPr>
            <a:cxnSpLocks/>
          </p:cNvCxnSpPr>
          <p:nvPr/>
        </p:nvCxnSpPr>
        <p:spPr>
          <a:xfrm>
            <a:off x="1423576" y="3728829"/>
            <a:ext cx="0" cy="106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C7703CAF-12BC-40DB-8346-B8EEC4D69F96}"/>
              </a:ext>
            </a:extLst>
          </p:cNvPr>
          <p:cNvSpPr txBox="1"/>
          <p:nvPr/>
        </p:nvSpPr>
        <p:spPr>
          <a:xfrm>
            <a:off x="188527" y="3986387"/>
            <a:ext cx="15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interacts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AB15E3-7CD5-4B46-9963-C4455959C439}"/>
              </a:ext>
            </a:extLst>
          </p:cNvPr>
          <p:cNvSpPr txBox="1"/>
          <p:nvPr/>
        </p:nvSpPr>
        <p:spPr>
          <a:xfrm>
            <a:off x="3160503" y="6529715"/>
            <a:ext cx="900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Quelle: wunderlist.com, todo.microsoft.com, amazon.com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B084ED-A932-4518-8503-6A387E60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C2C7-2B59-4497-8876-3879DCC53231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2CB62-3E2A-490C-B0AD-A23C410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65384-B8D3-4EC8-B707-2F1DA617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and Concept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Prerequisites</a:t>
            </a:r>
            <a:endParaRPr lang="de-DE" dirty="0"/>
          </a:p>
          <a:p>
            <a:pPr lvl="1"/>
            <a:r>
              <a:rPr lang="de-DE" dirty="0"/>
              <a:t>Amazon Developer Account (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Alexa SDK)</a:t>
            </a:r>
          </a:p>
          <a:p>
            <a:pPr lvl="1"/>
            <a:r>
              <a:rPr lang="de-DE" dirty="0"/>
              <a:t>Amazon Web Services Account (Lambda und Cloudwatch)</a:t>
            </a:r>
          </a:p>
          <a:p>
            <a:pPr lvl="1"/>
            <a:r>
              <a:rPr lang="de-DE" dirty="0"/>
              <a:t>Microsoft Account (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Microsoft </a:t>
            </a:r>
            <a:r>
              <a:rPr lang="de-DE" dirty="0" err="1"/>
              <a:t>To</a:t>
            </a:r>
            <a:r>
              <a:rPr lang="de-DE" dirty="0"/>
              <a:t>-Do, Account Linking)</a:t>
            </a:r>
          </a:p>
          <a:p>
            <a:pPr lvl="1"/>
            <a:r>
              <a:rPr lang="de-DE" dirty="0"/>
              <a:t>Microsoft App Registration (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MS Graph API)</a:t>
            </a:r>
          </a:p>
          <a:p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Alexa Developer </a:t>
            </a:r>
            <a:r>
              <a:rPr lang="de-DE" dirty="0" err="1"/>
              <a:t>Console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link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Web 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List-Skills</a:t>
            </a:r>
          </a:p>
          <a:p>
            <a:pPr lvl="1"/>
            <a:r>
              <a:rPr lang="de-DE" dirty="0"/>
              <a:t>Alexa Skills Kit CLI (</a:t>
            </a:r>
            <a:r>
              <a:rPr lang="de-DE" dirty="0">
                <a:hlinkClick r:id="rId3"/>
              </a:rPr>
              <a:t>link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local</a:t>
            </a:r>
            <a:r>
              <a:rPr lang="de-DE" dirty="0"/>
              <a:t>, terminal </a:t>
            </a:r>
            <a:r>
              <a:rPr lang="de-DE" dirty="0" err="1"/>
              <a:t>based</a:t>
            </a:r>
            <a:r>
              <a:rPr lang="de-DE" dirty="0"/>
              <a:t>, List-Skills </a:t>
            </a:r>
            <a:r>
              <a:rPr lang="de-DE" dirty="0" err="1"/>
              <a:t>supported</a:t>
            </a:r>
            <a:endParaRPr lang="de-DE" dirty="0"/>
          </a:p>
          <a:p>
            <a:pPr lvl="1"/>
            <a:r>
              <a:rPr lang="de-DE" dirty="0"/>
              <a:t>Target SDK (</a:t>
            </a:r>
            <a:r>
              <a:rPr lang="de-DE" dirty="0">
                <a:hlinkClick r:id="rId4"/>
              </a:rPr>
              <a:t>link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ASK SDK </a:t>
            </a:r>
            <a:r>
              <a:rPr lang="de-DE" dirty="0" err="1"/>
              <a:t>for</a:t>
            </a:r>
            <a:r>
              <a:rPr lang="de-DE" dirty="0"/>
              <a:t> Node.js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1C4CE14-0694-4D35-B6F5-6871F11C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21DF-5889-4E83-B95F-1E3DC0F1CCBD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291F941-5215-4BC9-B85E-1DA87A6C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F5A7841-B103-4E3D-AE81-B7B37F99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7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Microsoft Visual Studio Code</a:t>
            </a:r>
          </a:p>
          <a:p>
            <a:r>
              <a:rPr lang="de-DE" dirty="0"/>
              <a:t>Visual Studio Team Services</a:t>
            </a:r>
          </a:p>
          <a:p>
            <a:pPr lvl="1"/>
            <a:r>
              <a:rPr lang="de-DE" dirty="0"/>
              <a:t>VCS: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Task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planned</a:t>
            </a:r>
            <a:r>
              <a:rPr lang="de-DE" dirty="0"/>
              <a:t>)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/ Test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/>
              <a:t>Amazon Web Services</a:t>
            </a:r>
          </a:p>
          <a:p>
            <a:pPr lvl="1"/>
            <a:r>
              <a:rPr lang="de-DE" dirty="0"/>
              <a:t>Lambda </a:t>
            </a:r>
            <a:r>
              <a:rPr lang="de-DE" dirty="0" err="1"/>
              <a:t>with</a:t>
            </a:r>
            <a:r>
              <a:rPr lang="de-DE" dirty="0"/>
              <a:t> node.js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dirty="0"/>
              <a:t>Monitoring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CloudWatch</a:t>
            </a:r>
            <a:endParaRPr lang="de-DE" dirty="0"/>
          </a:p>
          <a:p>
            <a:r>
              <a:rPr lang="de-DE" dirty="0"/>
              <a:t>Alexa Developer </a:t>
            </a:r>
            <a:r>
              <a:rPr lang="de-DE" dirty="0" err="1"/>
              <a:t>Console</a:t>
            </a:r>
            <a:endParaRPr lang="de-DE" dirty="0"/>
          </a:p>
          <a:p>
            <a:pPr lvl="1"/>
            <a:r>
              <a:rPr lang="de-DE" dirty="0"/>
              <a:t>Manual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3AA8A-37CB-4999-A1BA-74095CB7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D395-735B-40A7-8A18-CBA308FB544A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DAB92-DFFF-4A87-B45B-10F83CB4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2C316-7904-4A65-B641-6465F27B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D821-6578-467F-B615-CCCF8D2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776FC-9715-4255-A725-F76740C0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Certification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 err="1"/>
              <a:t>Lengthy</a:t>
            </a:r>
            <a:endParaRPr lang="de-DE" dirty="0"/>
          </a:p>
          <a:p>
            <a:pPr lvl="1"/>
            <a:r>
              <a:rPr lang="en-US" dirty="0"/>
              <a:t>Different "activation word" limits per region</a:t>
            </a:r>
            <a:endParaRPr lang="de-DE" dirty="0"/>
          </a:p>
          <a:p>
            <a:pPr lvl="1"/>
            <a:r>
              <a:rPr lang="en-US" dirty="0"/>
              <a:t>Test accounts for all regions</a:t>
            </a:r>
            <a:endParaRPr lang="de-DE" dirty="0"/>
          </a:p>
          <a:p>
            <a:pPr lvl="1"/>
            <a:r>
              <a:rPr lang="en-US" dirty="0"/>
              <a:t>Answers seem arbitrary - sometimes resubmission helps</a:t>
            </a:r>
            <a:endParaRPr lang="de-DE" dirty="0"/>
          </a:p>
          <a:p>
            <a:r>
              <a:rPr lang="de-DE" dirty="0"/>
              <a:t>Account Linking</a:t>
            </a:r>
          </a:p>
          <a:p>
            <a:pPr lvl="1"/>
            <a:r>
              <a:rPr lang="en-US" dirty="0"/>
              <a:t>3rd party provider needs own landing page (link)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link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Landing page has to be hosted by the provider</a:t>
            </a:r>
            <a:endParaRPr lang="de-DE" dirty="0"/>
          </a:p>
          <a:p>
            <a:pPr lvl="1"/>
            <a:r>
              <a:rPr lang="en-US" dirty="0"/>
              <a:t>Privacy policy had to be created and linked</a:t>
            </a:r>
            <a:endParaRPr lang="de-DE" dirty="0"/>
          </a:p>
          <a:p>
            <a:pPr lvl="1"/>
            <a:r>
              <a:rPr lang="en-US" dirty="0"/>
              <a:t>Alexa account linking does not allow redirection (no business accounts possible)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4CBC8-D03B-4857-8DA2-23188532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09C-5643-40A9-930B-ADDDA43BD633}" type="datetime1">
              <a:rPr lang="de-DE" smtClean="0"/>
              <a:t>24.08.2023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AC509-4B97-4164-AFF0-53DD5232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Jens Bühl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1ADD0-C300-495E-BAE6-9CB1F34E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53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787</Words>
  <Application>Microsoft Office PowerPoint</Application>
  <PresentationFormat>Breitbild</PresentationFormat>
  <Paragraphs>170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Facette</vt:lpstr>
      <vt:lpstr>Wunder  To-Do</vt:lpstr>
      <vt:lpstr>Gliederung</vt:lpstr>
      <vt:lpstr>Motivation (1)</vt:lpstr>
      <vt:lpstr>Motivation (2)</vt:lpstr>
      <vt:lpstr>Technology and Concept (1)</vt:lpstr>
      <vt:lpstr>Technology and Concept (1)</vt:lpstr>
      <vt:lpstr>Technology and Concept (2)</vt:lpstr>
      <vt:lpstr>Implementation</vt:lpstr>
      <vt:lpstr>Challenges</vt:lpstr>
      <vt:lpstr>Status 2018-06 and outlook (1)</vt:lpstr>
      <vt:lpstr>Status 2018-06 and outlook (2)</vt:lpstr>
      <vt:lpstr>Status 2018-06 and outlook (3)</vt:lpstr>
      <vt:lpstr>Status 2021-03 and outlook (1)</vt:lpstr>
      <vt:lpstr>Status 2021-03 and outlook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Wunder  To-Do</dc:title>
  <dc:creator>Jens Bühl</dc:creator>
  <cp:lastModifiedBy>Jens Bühl</cp:lastModifiedBy>
  <cp:revision>19</cp:revision>
  <dcterms:created xsi:type="dcterms:W3CDTF">2018-08-23T07:51:17Z</dcterms:created>
  <dcterms:modified xsi:type="dcterms:W3CDTF">2023-08-24T06:37:20Z</dcterms:modified>
</cp:coreProperties>
</file>