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8" r:id="rId6"/>
    <p:sldId id="284" r:id="rId7"/>
    <p:sldId id="287" r:id="rId8"/>
    <p:sldId id="324" r:id="rId9"/>
    <p:sldId id="325" r:id="rId10"/>
    <p:sldId id="326" r:id="rId11"/>
    <p:sldId id="288" r:id="rId12"/>
    <p:sldId id="338" r:id="rId13"/>
    <p:sldId id="340" r:id="rId14"/>
    <p:sldId id="339" r:id="rId15"/>
    <p:sldId id="341" r:id="rId16"/>
    <p:sldId id="342" r:id="rId17"/>
    <p:sldId id="344" r:id="rId18"/>
    <p:sldId id="347" r:id="rId19"/>
    <p:sldId id="345" r:id="rId20"/>
    <p:sldId id="262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148"/>
    <a:srgbClr val="AB8559"/>
    <a:srgbClr val="395B99"/>
    <a:srgbClr val="FFFFFF"/>
    <a:srgbClr val="FDFDFD"/>
    <a:srgbClr val="263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8" y="936"/>
      </p:cViewPr>
      <p:guideLst>
        <p:guide orient="horz" pos="2125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16" name="幻灯片图像占位符 3"/>
          <p:cNvSpPr>
            <a:spLocks noGrp="true" noRot="true" noChangeAspect="true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7" name="备注占位符 4"/>
          <p:cNvSpPr>
            <a:spLocks noGrp="true" noChangeArrowheads="true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D2BCB-6A60-4F4C-AC24-36C205416DB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0D01A7-332F-4713-A6B4-C6034A924C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4818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CD2824-E58C-47E5-BCF7-2544BF7EF6A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7411" name="灯片编号占位符 3"/>
          <p:cNvSpPr txBox="true">
            <a:spLocks noGrp="true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true"/>
        </p:nvCxnSpPr>
        <p:spPr>
          <a:xfrm flipH="true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true"/>
        </p:nvCxnSpPr>
        <p:spPr>
          <a:xfrm flipH="true" flipV="true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2495600" y="1755458"/>
            <a:ext cx="7200800" cy="949878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2531160" y="2789808"/>
            <a:ext cx="7200800" cy="369332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91EBD5-C2DF-48B3-BA63-301EF5162E7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D:\Desktop\素材\素描城市.png"/>
          <p:cNvPicPr>
            <a:picLocks noChangeAspect="true" noChangeArrowheads="true"/>
          </p:cNvPicPr>
          <p:nvPr userDrawn="true"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0" y="3493955"/>
            <a:ext cx="12192000" cy="304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29313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864D4-91CB-4055-9470-98894FA4D56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D5680-0BAF-41C6-9E7E-A0BE33384B0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4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0313D8-19B5-409A-93AE-7F8C59711C6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838200" y="1397000"/>
            <a:ext cx="10515600" cy="467804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标题 8"/>
          <p:cNvSpPr>
            <a:spLocks noGrp="true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1E22EC-C055-4E20-B016-F7B8113FF7D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19" name="文本占位符 18"/>
          <p:cNvSpPr>
            <a:spLocks noGrp="true"/>
          </p:cNvSpPr>
          <p:nvPr>
            <p:ph type="body" sz="quarter" idx="13"/>
          </p:nvPr>
        </p:nvSpPr>
        <p:spPr>
          <a:xfrm>
            <a:off x="1844675" y="2227263"/>
            <a:ext cx="8502650" cy="140493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0" name="文本占位符 18"/>
          <p:cNvSpPr>
            <a:spLocks noGrp="true"/>
          </p:cNvSpPr>
          <p:nvPr>
            <p:ph type="body" sz="quarter" idx="14"/>
          </p:nvPr>
        </p:nvSpPr>
        <p:spPr>
          <a:xfrm>
            <a:off x="1844040" y="3963670"/>
            <a:ext cx="8502650" cy="140493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2" name="竖排文字占位符 21"/>
          <p:cNvSpPr>
            <a:spLocks noGrp="true"/>
          </p:cNvSpPr>
          <p:nvPr>
            <p:ph type="body" orient="vert" sz="quarter" idx="15"/>
          </p:nvPr>
        </p:nvSpPr>
        <p:spPr>
          <a:xfrm>
            <a:off x="270933" y="1603850"/>
            <a:ext cx="581555" cy="3551237"/>
          </a:xfrm>
        </p:spPr>
        <p:txBody>
          <a:bodyPr vert="eaVert"/>
          <a:lstStyle>
            <a:lvl1pPr marL="0" indent="0" algn="l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4" name="文本占位符 23"/>
          <p:cNvSpPr>
            <a:spLocks noGrp="true"/>
          </p:cNvSpPr>
          <p:nvPr>
            <p:ph type="body" sz="quarter" idx="16"/>
          </p:nvPr>
        </p:nvSpPr>
        <p:spPr>
          <a:xfrm>
            <a:off x="3929063" y="1270000"/>
            <a:ext cx="4333875" cy="6524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标题 8"/>
          <p:cNvSpPr>
            <a:spLocks noGrp="true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true"/>
        </p:nvSpPr>
        <p:spPr>
          <a:xfrm>
            <a:off x="3038475" y="2284413"/>
            <a:ext cx="6115050" cy="766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2207568" y="4527773"/>
            <a:ext cx="7776864" cy="106146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B96C00-8026-43D2-BBB4-E32CBDE09B6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D:\Desktop\素材\素描城市.png"/>
          <p:cNvPicPr>
            <a:picLocks noChangeAspect="true" noChangeArrowheads="true"/>
          </p:cNvPicPr>
          <p:nvPr userDrawn="true"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8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8"/>
          <p:cNvSpPr>
            <a:spLocks noGrp="true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670DD7-746A-4681-8B70-2D901D0B828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和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9" name="直接连接符 2"/>
          <p:cNvSpPr>
            <a:spLocks noChangeShapeType="true"/>
          </p:cNvSpPr>
          <p:nvPr>
            <p:custDataLst>
              <p:tags r:id="rId3"/>
            </p:custDataLst>
          </p:nvPr>
        </p:nvSpPr>
        <p:spPr bwMode="auto">
          <a:xfrm>
            <a:off x="1692275" y="3868738"/>
            <a:ext cx="6432550" cy="1588"/>
          </a:xfrm>
          <a:prstGeom prst="line">
            <a:avLst/>
          </a:prstGeom>
          <a:noFill/>
          <a:ln w="6350" cap="flat" cmpd="sng">
            <a:solidFill>
              <a:schemeClr val="accent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图表占位符 13"/>
          <p:cNvSpPr>
            <a:spLocks noGrp="true"/>
          </p:cNvSpPr>
          <p:nvPr>
            <p:ph type="chart" sz="quarter" idx="13"/>
          </p:nvPr>
        </p:nvSpPr>
        <p:spPr>
          <a:xfrm>
            <a:off x="1692275" y="1498124"/>
            <a:ext cx="6537325" cy="2255838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29313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图表占位符 13"/>
          <p:cNvSpPr>
            <a:spLocks noGrp="true"/>
          </p:cNvSpPr>
          <p:nvPr>
            <p:ph type="chart" sz="quarter" idx="14"/>
          </p:nvPr>
        </p:nvSpPr>
        <p:spPr>
          <a:xfrm>
            <a:off x="1692275" y="3983831"/>
            <a:ext cx="6537325" cy="2255838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29313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文本占位符 16"/>
          <p:cNvSpPr>
            <a:spLocks noGrp="true"/>
          </p:cNvSpPr>
          <p:nvPr>
            <p:ph type="body" sz="quarter" idx="15"/>
          </p:nvPr>
        </p:nvSpPr>
        <p:spPr>
          <a:xfrm>
            <a:off x="8329930" y="1604009"/>
            <a:ext cx="3108325" cy="46196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8" name="文本占位符 16"/>
          <p:cNvSpPr>
            <a:spLocks noGrp="true"/>
          </p:cNvSpPr>
          <p:nvPr>
            <p:ph type="body" sz="quarter" idx="16"/>
          </p:nvPr>
        </p:nvSpPr>
        <p:spPr>
          <a:xfrm>
            <a:off x="8329930" y="3953509"/>
            <a:ext cx="3108325" cy="461963"/>
          </a:xfr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0" name="文本占位符 19"/>
          <p:cNvSpPr>
            <a:spLocks noGrp="true"/>
          </p:cNvSpPr>
          <p:nvPr>
            <p:ph type="body" sz="quarter" idx="17"/>
          </p:nvPr>
        </p:nvSpPr>
        <p:spPr>
          <a:xfrm>
            <a:off x="8329613" y="2141538"/>
            <a:ext cx="3108325" cy="161290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19"/>
          <p:cNvSpPr>
            <a:spLocks noGrp="true"/>
          </p:cNvSpPr>
          <p:nvPr>
            <p:ph type="body" sz="quarter" idx="18"/>
          </p:nvPr>
        </p:nvSpPr>
        <p:spPr>
          <a:xfrm>
            <a:off x="8329612" y="4579461"/>
            <a:ext cx="3108325" cy="161290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" name="标题 8"/>
          <p:cNvSpPr>
            <a:spLocks noGrp="true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C95421-E4B3-4556-BF4F-C91BEBD8157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pic>
        <p:nvPicPr>
          <p:cNvPr id="8196" name="图片 11"/>
          <p:cNvPicPr>
            <a:picLocks noChangeAspect="true"/>
          </p:cNvPicPr>
          <p:nvPr userDrawn="true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1175" y="2895600"/>
            <a:ext cx="1009650" cy="100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587204"/>
            <a:ext cx="407934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8200" y="2551812"/>
            <a:ext cx="4079345" cy="3574054"/>
          </a:xfrm>
        </p:spPr>
        <p:txBody>
          <a:bodyPr/>
          <a:lstStyle>
            <a:lvl1pPr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7271281" y="1587204"/>
            <a:ext cx="408251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7271280" y="2551221"/>
            <a:ext cx="4082520" cy="3574054"/>
          </a:xfrm>
        </p:spPr>
        <p:txBody>
          <a:bodyPr/>
          <a:lstStyle>
            <a:lvl1pPr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8"/>
          <p:cNvSpPr>
            <a:spLocks noGrp="true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7"/>
          <p:cNvSpPr>
            <a:spLocks noGrp="true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true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1601C3-FEA7-4B49-87D4-C69D8ACF5D7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 userDrawn="true"/>
        </p:nvCxnSpPr>
        <p:spPr>
          <a:xfrm flipH="true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true"/>
        </p:nvCxnSpPr>
        <p:spPr>
          <a:xfrm flipH="true" flipV="true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388648" y="2124926"/>
            <a:ext cx="7416824" cy="1741730"/>
          </a:xfrm>
        </p:spPr>
        <p:txBody>
          <a:bodyPr>
            <a:noAutofit/>
          </a:bodyPr>
          <a:lstStyle>
            <a:lvl1pPr algn="ctr">
              <a:defRPr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1753E-A448-4810-81E6-73659E2F0D1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D:\Desktop\素材\素描城市.png"/>
          <p:cNvPicPr>
            <a:picLocks noChangeAspect="true" noChangeArrowheads="true"/>
          </p:cNvPicPr>
          <p:nvPr userDrawn="true"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0" y="3493955"/>
            <a:ext cx="12192000" cy="304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76035-1C90-4B04-B8B5-7277CA17B4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true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true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 indent="-228600"/>
            <a:r>
              <a:rPr lang="en-US" altLang="en-US" dirty="0"/>
              <a:t>第二级</a:t>
            </a:r>
            <a:endParaRPr lang="en-US" altLang="en-US" dirty="0"/>
          </a:p>
          <a:p>
            <a:pPr lvl="2" indent="-228600"/>
            <a:r>
              <a:rPr lang="en-US" altLang="en-US" dirty="0"/>
              <a:t>第三级</a:t>
            </a:r>
            <a:endParaRPr lang="en-US" altLang="en-US" dirty="0"/>
          </a:p>
          <a:p>
            <a:pPr lvl="3" indent="-228600"/>
            <a:r>
              <a:rPr lang="en-US" altLang="en-US" dirty="0"/>
              <a:t>第四级</a:t>
            </a:r>
            <a:endParaRPr lang="en-US" altLang="en-US" dirty="0"/>
          </a:p>
          <a:p>
            <a:pPr lvl="4" indent="-228600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200" noProof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defRPr sz="1200" noProof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76035-1C90-4B04-B8B5-7277CA17B4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KSO_TEMPLATE" hidden="true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黑体" panose="020106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93136"/>
          </a:solidFill>
          <a:latin typeface="+mn-lt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93136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93136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93136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93136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9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39.xml"/><Relationship Id="rId5" Type="http://schemas.openxmlformats.org/officeDocument/2006/relationships/image" Target="../media/image6.jpe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44.xml"/><Relationship Id="rId5" Type="http://schemas.openxmlformats.org/officeDocument/2006/relationships/image" Target="../media/image7.png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49.xml"/><Relationship Id="rId5" Type="http://schemas.openxmlformats.org/officeDocument/2006/relationships/image" Target="../media/image8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2495550" y="1754188"/>
            <a:ext cx="7200900" cy="949325"/>
          </a:xfrm>
        </p:spPr>
        <p:txBody>
          <a:bodyPr vert="horz" wrap="square" lIns="91440" tIns="45720" rIns="91440" bIns="45720" numCol="1" anchor="ctr" anchorCtr="false" compatLnSpc="true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lt"/>
              </a:rPr>
              <a:t>kisscpu</a:t>
            </a:r>
            <a: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lt"/>
              </a:rPr>
              <a:t>汇报</a:t>
            </a:r>
            <a:endParaRPr kumimoji="0" lang="zh-CN" altLang="en-US" sz="4800" b="1" i="0" u="none" strike="noStrike" kern="1200" cap="none" spc="0" normalizeH="0" baseline="0" noProof="1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lt"/>
            </a:endParaRPr>
          </a:p>
        </p:txBody>
      </p:sp>
      <p:sp>
        <p:nvSpPr>
          <p:cNvPr id="16" name="文本占位符 15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19700" y="2853373"/>
            <a:ext cx="7200900" cy="369888"/>
          </a:xfrm>
        </p:spPr>
        <p:txBody>
          <a:bodyPr vert="horz" lIns="91440" tIns="45720" rIns="91440" bIns="45720" rtlCol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lt"/>
              </a:rPr>
              <a:t>晏悦</a:t>
            </a:r>
            <a:endParaRPr kumimoji="0" lang="zh-CN" altLang="en-US" sz="3600" b="0" i="0" u="none" strike="noStrike" kern="1200" cap="none" spc="0" normalizeH="0" baseline="0" noProof="1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lt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8320405" y="3551873"/>
            <a:ext cx="16176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fontAlgn="auto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2021.1.13</a:t>
            </a:r>
            <a:endParaRPr kumimoji="0" lang="en-US" altLang="zh-CN" kern="1200" cap="none" spc="0" normalizeH="0" baseline="0" noProof="1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" name="灯片编号占位符 1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91EBD5-C2DF-48B3-BA63-301EF5162E7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6048" y="792798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2. 验证环境的架构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16840" y="1501140"/>
            <a:ext cx="11585575" cy="5095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对于小模块的验证: 使用自带的peekpoke进行验证.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对于ISA正确性: 参考nutshell的实现方法, 使用sbt生成scala的verilog代码, 再用verilator调用riscv64-nemu-interpreter-so 这个动态链接库, 每一拍都让DUT, REF 各走一步, 比较两者的pc, 32个通用寄存器是否相同.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测试文件在nexus-am/tests/cputest/build 中, 使用了软链接到顶层目录中.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sz="32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验证环境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6365" y="793115"/>
            <a:ext cx="4573905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 fontScale="90000"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3. 描述一条指令在验证环境中执行的细节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16840" y="1501140"/>
            <a:ext cx="11585575" cy="5095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对于lui指令, 在nemu中, 首先从测试文件中读出这条指令的二进制格式, 进行译码, 执行, 写回到regfile中, 顺序执行完毕.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在chisel中, 对于我的5级流水线CPU, 这一条指令至少需要5拍才能执行结束, 当写回级成功后, 发出commit信号.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所以在verilator中, 对DUT先走几拍reset, 然后每拍执行, 只有当commit == 1 时候, 再执行nemu一次, 获取正确的pc, regs信息, 和DUT进行对比, 错误则输出信息.  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sz="32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验证环境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6048" y="792798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4. 分析现有验证环境的不足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16840" y="1501140"/>
            <a:ext cx="11585575" cy="5095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我自己在Makefile中手动修改测试哪一个文件, 可以用python脚本来一键化自动测试的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对于内存修改指令load store, 之前用C语言实现的大数组来模拟内存, 可以手动打印内存内某个地址的值来debug, 但每次都要修改打印地址, 应该可以更好的集成到测试框架中.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现在还直接申请大数组来模拟内存, 对于更大空间的访问(64位地址支持4TB以上的物理地址访问)就不能这样了, 应该在C语言中实现TLB类似的虚实地址映射, 在使用某一地址时候, 申请分配一页的地址, 并建立虚实地址映射关系.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sz="32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验证环境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6048" y="792798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1.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收获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16840" y="1501140"/>
            <a:ext cx="11585575" cy="5095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1. 熟悉了验证框架应该如何搭建, 使用, 改进. 完整的阅读了nemu项目也跟着南京大学的课程做了一部分改进, 最后其实还是用的适配好nutshell的nemu进行的调试, 不过还是对验证框架了解的更全面了.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2. 对chisel语言更加熟悉, 至少能初步实现verilog到chisel的翻译, 能理解class, trait, object的区别, 能写简单的测试程序, 能看懂soder, nutshell的代码, 也简单学了一遍scala的高阶用法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3. 电路图对设计电路非常重要, 之前都是脑中自己想时序, 非常混乱, 很难理解时序, 并且最开始一直生成不了波形, 没法用看波形调试, 只能chisel每一拍打印, 但组合电路打印和时序电路打印略有区别, 导致最开始debug一直很痛苦.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508000" y="45561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总结感悟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6048" y="792798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1.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收获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16840" y="1501140"/>
            <a:ext cx="11585575" cy="5095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4. 划分成模块非常重要, 避免一个模块几百行. 因为最开始参考soder的五级流水线, 就是数据通路全部放在datapath这个模块中, 但是别人是大师的设计, 很理解每级流水线之间的数据传递, 我一上来也这样用, 经常分不清这个信号是从哪一级流水线的, 对时序理解就很不到位. 在后期完全重构, 拆分成5个模块, 画好了电路图, 把复杂的拆成简单的, 整个思考复杂度就降下来了, 脑容量的Cache压力也减轻了, 这也挺能体现KISS原则的.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5. 前期走了很多弯路吧, 确实一个人探索搭建框架, 有时候一个小问题就能卡很久, 进而怀疑自己的能力,  产生懈怠心理, 不愿意去面对问题, 解决问题, 等熬了很长时间真正解决问题时候, 才发现柳暗花明又一村, 问题其实很好解决. 现在回顾这小半年的工作, 都觉得好像没做什么工作, 看起来似乎很容易就能做好, 但这也是站在过来者的身份, 亲身体验又是另一番滋味了, 也不宜妄自菲薄吧. 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总结感悟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6048" y="792798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1.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收获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16840" y="1501140"/>
            <a:ext cx="11585575" cy="5095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sym typeface="+mn-ea"/>
              </a:rPr>
              <a:t>6. 能尽早开始写代码非常重要, 看代码10天都比不上写代码1天, 真正只有写代码才能检验是否理解了那些代码. 在开学的前一个月左右, 都一直怀着恐惧的心理不敢去搭框架, 觉得没有框架就完全不敢写代码, 就一直彷徨着看nutshell, nemu, am的代码, 试图理解之后再开始写代码, 结果又不太能看懂代码, 就更不敢写代码, 陷入一个死循环   (这一段心路历程很切合9月11日讨论时, 于子濠师兄对我们的分析).</a:t>
            </a:r>
            <a:r>
              <a:rPr lang="zh-CN" altLang="en-US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sym typeface="+mn-ea"/>
              </a:rPr>
              <a:t>开始写代码后</a:t>
            </a:r>
            <a:r>
              <a:rPr lang="en-US" altLang="zh-CN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sym typeface="+mn-ea"/>
              </a:rPr>
              <a:t>, </a:t>
            </a:r>
            <a:r>
              <a:rPr lang="zh-CN" altLang="en-US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sym typeface="+mn-ea"/>
              </a:rPr>
              <a:t>才走出了这个循环</a:t>
            </a:r>
            <a:r>
              <a:rPr lang="en-US" altLang="zh-CN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sym typeface="+mn-ea"/>
              </a:rPr>
              <a:t>, </a:t>
            </a:r>
            <a:r>
              <a:rPr lang="zh-CN" altLang="en-US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sym typeface="+mn-ea"/>
              </a:rPr>
              <a:t>有了信心并开始正反馈</a:t>
            </a:r>
            <a:r>
              <a:rPr lang="en-US" altLang="zh-CN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sym typeface="+mn-ea"/>
              </a:rPr>
              <a:t>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总结感悟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zh-CN" sz="2000"/>
              <a:t>7. </a:t>
            </a:r>
            <a:r>
              <a:rPr lang="zh-CN" altLang="" sz="2000"/>
              <a:t>现在我的毕设课题和</a:t>
            </a:r>
            <a:r>
              <a:rPr lang="en-US" altLang="zh-CN" sz="2000"/>
              <a:t>chisel</a:t>
            </a:r>
            <a:r>
              <a:rPr lang="zh-CN" altLang="en-US" sz="2000"/>
              <a:t>很相关</a:t>
            </a:r>
            <a:r>
              <a:rPr lang="en-US" altLang="zh-CN" sz="2000"/>
              <a:t>, </a:t>
            </a:r>
            <a:r>
              <a:rPr lang="zh-CN" altLang="" sz="2000"/>
              <a:t>在龙芯实验室做基于</a:t>
            </a:r>
            <a:r>
              <a:rPr lang="en-US" altLang="zh-CN" sz="2000"/>
              <a:t>boom</a:t>
            </a:r>
            <a:r>
              <a:rPr lang="zh-CN" altLang="en-US" sz="2000"/>
              <a:t>的异构线程</a:t>
            </a:r>
            <a:r>
              <a:rPr lang="en-US" altLang="zh-CN" sz="2000"/>
              <a:t>CPU, </a:t>
            </a:r>
            <a:r>
              <a:rPr lang="zh-CN" altLang="en-US" sz="2000"/>
              <a:t>做一个向量加速器</a:t>
            </a:r>
            <a:r>
              <a:rPr lang="en-US" altLang="zh-CN" sz="2000"/>
              <a:t>, </a:t>
            </a:r>
            <a:r>
              <a:rPr lang="zh-CN" altLang="en-US" sz="2000"/>
              <a:t>减少</a:t>
            </a:r>
            <a:r>
              <a:rPr lang="en-US" altLang="zh-CN" sz="2000"/>
              <a:t>CPU</a:t>
            </a:r>
            <a:r>
              <a:rPr lang="zh-CN" altLang="en-US" sz="2000"/>
              <a:t>和加速器之间的”交互墙”</a:t>
            </a:r>
            <a:r>
              <a:rPr lang="en-US" altLang="zh-CN" sz="2000"/>
              <a:t>, </a:t>
            </a:r>
            <a:r>
              <a:rPr lang="zh-CN" sz="2000"/>
              <a:t>我做的工作是加速器的前端取指部分</a:t>
            </a:r>
            <a:r>
              <a:rPr lang="en-US" altLang="zh-CN" sz="2000"/>
              <a:t>, </a:t>
            </a:r>
            <a:r>
              <a:rPr lang="zh-CN" altLang="en-US" sz="2000"/>
              <a:t>在</a:t>
            </a:r>
            <a:r>
              <a:rPr lang="en-US" altLang="zh-CN" sz="2000"/>
              <a:t>ICache</a:t>
            </a:r>
            <a:r>
              <a:rPr lang="zh-CN" altLang="en-US" sz="2000"/>
              <a:t>上加上加速器取指接口</a:t>
            </a:r>
            <a:r>
              <a:rPr lang="en-US" altLang="zh-CN" sz="2000"/>
              <a:t>. </a:t>
            </a:r>
            <a:r>
              <a:rPr lang="zh-CN" altLang="en-US" sz="2000"/>
              <a:t>主要难点就是理解</a:t>
            </a:r>
            <a:r>
              <a:rPr lang="en-US" altLang="zh-CN" sz="2000"/>
              <a:t>Boom</a:t>
            </a:r>
            <a:r>
              <a:rPr lang="zh-CN" altLang="en-US" sz="2000"/>
              <a:t>的取指时序关系</a:t>
            </a:r>
            <a:r>
              <a:rPr lang="en-US" altLang="zh-CN" sz="2000"/>
              <a:t>, </a:t>
            </a:r>
            <a:r>
              <a:rPr lang="zh-CN" altLang="en-US" sz="2000"/>
              <a:t>阅读源代码难度还是很大</a:t>
            </a:r>
            <a:r>
              <a:rPr lang="en-US" altLang="zh-CN" sz="2000"/>
              <a:t>. </a:t>
            </a:r>
            <a:r>
              <a:rPr lang="zh-CN" altLang="en-US" sz="2000"/>
              <a:t>不过一生一芯的参与工作还是让我上手更快</a:t>
            </a:r>
            <a:r>
              <a:rPr lang="en-US" altLang="zh-CN" sz="2000"/>
              <a:t>, </a:t>
            </a:r>
            <a:r>
              <a:rPr lang="zh-CN" altLang="en-US" sz="2000"/>
              <a:t>能更有信心去完成这个任务</a:t>
            </a:r>
            <a:r>
              <a:rPr lang="en-US" altLang="zh-CN" sz="2000"/>
              <a:t>, </a:t>
            </a:r>
            <a:r>
              <a:rPr lang="zh-CN" altLang="en-US" sz="2000"/>
              <a:t>并且利用</a:t>
            </a:r>
            <a:r>
              <a:rPr lang="en-US" altLang="zh-CN" sz="2000"/>
              <a:t>verilator</a:t>
            </a:r>
            <a:r>
              <a:rPr lang="zh-CN" altLang="en-US" sz="2000"/>
              <a:t>生成波形来辅助调试</a:t>
            </a:r>
            <a:r>
              <a:rPr lang="en-US" altLang="zh-CN" sz="2000"/>
              <a:t>, </a:t>
            </a:r>
            <a:r>
              <a:rPr lang="zh-CN" altLang="en-US" sz="2000"/>
              <a:t>使用</a:t>
            </a:r>
            <a:r>
              <a:rPr lang="en-US" altLang="zh-CN" sz="2000"/>
              <a:t>IDEA</a:t>
            </a:r>
            <a:r>
              <a:rPr lang="zh-CN" altLang="en-US" sz="2000"/>
              <a:t>来写简单的</a:t>
            </a:r>
            <a:r>
              <a:rPr lang="en-US" altLang="zh-CN" sz="2000"/>
              <a:t>iotester. </a:t>
            </a:r>
            <a:endParaRPr lang="zh-CN" altLang="en-US" sz="200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1E22EC-C055-4E20-B016-F7B8113FF7D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true"/>
          <p:nvPr>
            <p:custDataLst>
              <p:tags r:id="rId1"/>
            </p:custDataLst>
          </p:nvPr>
        </p:nvSpPr>
        <p:spPr>
          <a:xfrm>
            <a:off x="3936048" y="792798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1.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收获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6048" y="792798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2. 对下一期项目的建议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88900" y="1501140"/>
            <a:ext cx="11585575" cy="5095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1. 还是很支持下一期项目, 像我们这一期这样从头开始搭建项目的, 对于我个人来说, 这是第一次自己探索着写一个复杂项目, 从前期非常迷茫, 大量阅读代码, 到中期开始写简单代码慢慢入门, 到后期重构代码, 更加得心应手. 虽然最后我的成果比较一般, 但这段经历十分宝贵. 从心智上, 从能力上, 都让我有很多收获. 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2. 建议能线下集中讨论, 或者线下集中开发. 之前去过一次中关村集中开发环境那里, 待了一天, 当时效率确实很高. 另外在学校这边也找过杨宇恒, 陈熙同学讨论, 能够很快的找准问题并解决. 也能很好的避免一种孤独感, 督促自己进步.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总结感悟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true"/>
          </p:cNvSpPr>
          <p:nvPr>
            <p:ph type="title"/>
            <p:custDataLst>
              <p:tags r:id="rId1"/>
            </p:custDataLst>
          </p:nvPr>
        </p:nvSpPr>
        <p:spPr>
          <a:xfrm>
            <a:off x="2389188" y="2125663"/>
            <a:ext cx="7416800" cy="1741488"/>
          </a:xfrm>
        </p:spPr>
        <p:txBody>
          <a:bodyPr vert="horz" wrap="square" lIns="91440" tIns="45720" rIns="91440" bIns="45720" numCol="1" anchor="ctr" anchorCtr="false" compatLnSpc="true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lt"/>
              </a:rPr>
              <a:t>谢谢您的观看</a:t>
            </a:r>
            <a:endParaRPr kumimoji="0" lang="zh-CN" altLang="en-US" sz="6000" b="1" i="0" u="none" strike="noStrike" kern="1200" cap="none" spc="0" normalizeH="0" baseline="0" noProof="1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lt"/>
            </a:endParaRPr>
          </a:p>
        </p:txBody>
      </p:sp>
      <p:sp>
        <p:nvSpPr>
          <p:cNvPr id="2" name="灯片编号占位符 1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1753E-A448-4810-81E6-73659E2F0D1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true"/>
          <p:nvPr>
            <p:custDataLst>
              <p:tags r:id="rId1"/>
            </p:custDataLst>
          </p:nvPr>
        </p:nvSpPr>
        <p:spPr>
          <a:xfrm>
            <a:off x="5362575" y="312738"/>
            <a:ext cx="1601788" cy="708025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marR="0" algn="ctr" defTabSz="914400" fontAlgn="auto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1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目 录</a:t>
            </a:r>
            <a:endParaRPr kumimoji="0" lang="zh-CN" altLang="en-US" sz="3600" b="1" kern="1200" cap="none" spc="0" normalizeH="0" baseline="0" noProof="1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true"/>
          <p:nvPr>
            <p:custDataLst>
              <p:tags r:id="rId2"/>
            </p:custDataLst>
          </p:nvPr>
        </p:nvSpPr>
        <p:spPr>
          <a:xfrm>
            <a:off x="3605213" y="-25400"/>
            <a:ext cx="1865313" cy="1890713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R="0" algn="r" defTabSz="914400" fontAlgn="auto">
              <a:buClrTx/>
              <a:buSzTx/>
              <a:buFontTx/>
              <a:buNone/>
              <a:defRPr/>
            </a:pPr>
            <a:r>
              <a:rPr kumimoji="0" lang="en-US" altLang="zh-CN" sz="10000" b="1" kern="1200" cap="none" spc="0" normalizeH="0" baseline="0" noProof="1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C</a:t>
            </a:r>
            <a:endParaRPr kumimoji="0" lang="en-US" altLang="zh-CN" sz="10000" b="1" kern="1200" cap="none" spc="0" normalizeH="0" baseline="0" noProof="1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16" name="文本框 15"/>
          <p:cNvSpPr txBox="true"/>
          <p:nvPr>
            <p:custDataLst>
              <p:tags r:id="rId3"/>
            </p:custDataLst>
          </p:nvPr>
        </p:nvSpPr>
        <p:spPr>
          <a:xfrm>
            <a:off x="5362575" y="1028700"/>
            <a:ext cx="16017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 fontAlgn="auto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1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ONTENTS</a:t>
            </a:r>
            <a:endParaRPr kumimoji="0" lang="en-US" altLang="zh-CN" sz="2000" kern="1200" cap="none" spc="0" normalizeH="0" baseline="0" noProof="1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grpSp>
        <p:nvGrpSpPr>
          <p:cNvPr id="16388" name="组合 7"/>
          <p:cNvGrpSpPr/>
          <p:nvPr/>
        </p:nvGrpSpPr>
        <p:grpSpPr>
          <a:xfrm>
            <a:off x="1687195" y="2582545"/>
            <a:ext cx="3344875" cy="705485"/>
            <a:chOff x="1659" y="4009"/>
            <a:chExt cx="5269" cy="1111"/>
          </a:xfrm>
        </p:grpSpPr>
        <p:sp>
          <p:nvSpPr>
            <p:cNvPr id="2" name="矩形: 圆角 23"/>
            <p:cNvSpPr/>
            <p:nvPr>
              <p:custDataLst>
                <p:tags r:id="rId4"/>
              </p:custDataLst>
            </p:nvPr>
          </p:nvSpPr>
          <p:spPr>
            <a:xfrm>
              <a:off x="1659" y="4125"/>
              <a:ext cx="1018" cy="99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+mn-ea"/>
                  <a:cs typeface="+mn-cs"/>
                  <a:sym typeface="+mn-ea"/>
                </a:rPr>
                <a:t>01</a:t>
              </a:r>
              <a:endPara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  <a:sym typeface="+mn-ea"/>
              </a:endParaRPr>
            </a:p>
          </p:txBody>
        </p:sp>
        <p:sp>
          <p:nvSpPr>
            <p:cNvPr id="3" name="文本框 2"/>
            <p:cNvSpPr txBox="true"/>
            <p:nvPr>
              <p:custDataLst>
                <p:tags r:id="rId5"/>
              </p:custDataLst>
            </p:nvPr>
          </p:nvSpPr>
          <p:spPr>
            <a:xfrm>
              <a:off x="2677" y="4009"/>
              <a:ext cx="4251" cy="1053"/>
            </a:xfrm>
            <a:prstGeom prst="rect">
              <a:avLst/>
            </a:prstGeom>
            <a:noFill/>
          </p:spPr>
          <p:txBody>
            <a:bodyPr anchor="b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0" i="0" u="none" strike="noStrike" kern="1200" cap="none" spc="0" normalizeH="0" baseline="0" noProof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j-cs"/>
                  <a:sym typeface="+mn-ea"/>
                </a:rPr>
                <a:t>技术指标</a:t>
              </a:r>
              <a:endParaRPr kumimoji="0" 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endParaRPr>
            </a:p>
          </p:txBody>
        </p:sp>
      </p:grpSp>
      <p:grpSp>
        <p:nvGrpSpPr>
          <p:cNvPr id="16392" name="组合 8"/>
          <p:cNvGrpSpPr/>
          <p:nvPr/>
        </p:nvGrpSpPr>
        <p:grpSpPr>
          <a:xfrm>
            <a:off x="5713095" y="2619375"/>
            <a:ext cx="3345180" cy="668655"/>
            <a:chOff x="7106" y="4067"/>
            <a:chExt cx="5268" cy="1053"/>
          </a:xfrm>
        </p:grpSpPr>
        <p:sp>
          <p:nvSpPr>
            <p:cNvPr id="5" name="矩形: 圆角 23"/>
            <p:cNvSpPr/>
            <p:nvPr>
              <p:custDataLst>
                <p:tags r:id="rId6"/>
              </p:custDataLst>
            </p:nvPr>
          </p:nvSpPr>
          <p:spPr>
            <a:xfrm>
              <a:off x="7106" y="4125"/>
              <a:ext cx="1018" cy="99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+mn-ea"/>
                  <a:cs typeface="+mn-cs"/>
                  <a:sym typeface="+mn-ea"/>
                </a:rPr>
                <a:t>02</a:t>
              </a:r>
              <a:endPara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  <a:sym typeface="+mn-ea"/>
              </a:endParaRPr>
            </a:p>
          </p:txBody>
        </p:sp>
        <p:sp>
          <p:nvSpPr>
            <p:cNvPr id="6" name="文本框 5"/>
            <p:cNvSpPr txBox="true"/>
            <p:nvPr>
              <p:custDataLst>
                <p:tags r:id="rId7"/>
              </p:custDataLst>
            </p:nvPr>
          </p:nvSpPr>
          <p:spPr>
            <a:xfrm>
              <a:off x="8124" y="4067"/>
              <a:ext cx="4250" cy="1053"/>
            </a:xfrm>
            <a:prstGeom prst="rect">
              <a:avLst/>
            </a:prstGeom>
            <a:noFill/>
          </p:spPr>
          <p:txBody>
            <a:bodyPr anchor="b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j-cs"/>
                  <a:sym typeface="+mn-ea"/>
                </a:rPr>
                <a:t>微结构设计</a:t>
              </a: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endParaRPr>
            </a:p>
          </p:txBody>
        </p:sp>
      </p:grpSp>
      <p:grpSp>
        <p:nvGrpSpPr>
          <p:cNvPr id="16396" name="组合 10"/>
          <p:cNvGrpSpPr/>
          <p:nvPr/>
        </p:nvGrpSpPr>
        <p:grpSpPr>
          <a:xfrm>
            <a:off x="6792913" y="4544581"/>
            <a:ext cx="3344545" cy="669807"/>
            <a:chOff x="4382" y="6773"/>
            <a:chExt cx="5267" cy="1054"/>
          </a:xfrm>
        </p:grpSpPr>
        <p:sp>
          <p:nvSpPr>
            <p:cNvPr id="48" name="矩形: 圆角 23"/>
            <p:cNvSpPr/>
            <p:nvPr>
              <p:custDataLst>
                <p:tags r:id="rId8"/>
              </p:custDataLst>
            </p:nvPr>
          </p:nvSpPr>
          <p:spPr>
            <a:xfrm>
              <a:off x="4382" y="6833"/>
              <a:ext cx="1017" cy="994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+mn-ea"/>
                  <a:cs typeface="+mn-cs"/>
                  <a:sym typeface="+mn-ea"/>
                </a:rPr>
                <a:t>04</a:t>
              </a:r>
              <a:endPara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  <a:sym typeface="+mn-ea"/>
              </a:endParaRPr>
            </a:p>
          </p:txBody>
        </p:sp>
        <p:sp>
          <p:nvSpPr>
            <p:cNvPr id="49" name="文本框 48"/>
            <p:cNvSpPr txBox="true"/>
            <p:nvPr>
              <p:custDataLst>
                <p:tags r:id="rId9"/>
              </p:custDataLst>
            </p:nvPr>
          </p:nvSpPr>
          <p:spPr>
            <a:xfrm>
              <a:off x="5399" y="6773"/>
              <a:ext cx="4250" cy="1054"/>
            </a:xfrm>
            <a:prstGeom prst="rect">
              <a:avLst/>
            </a:prstGeom>
            <a:noFill/>
          </p:spPr>
          <p:txBody>
            <a:bodyPr anchor="b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j-cs"/>
                  <a:sym typeface="+mn-ea"/>
                </a:rPr>
                <a:t>总结感悟</a:t>
              </a: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endParaRPr>
            </a:p>
          </p:txBody>
        </p:sp>
      </p:grpSp>
      <p:grpSp>
        <p:nvGrpSpPr>
          <p:cNvPr id="16404" name="组合 9"/>
          <p:cNvGrpSpPr/>
          <p:nvPr/>
        </p:nvGrpSpPr>
        <p:grpSpPr>
          <a:xfrm>
            <a:off x="2712720" y="4545965"/>
            <a:ext cx="3345180" cy="668655"/>
            <a:chOff x="12553" y="4067"/>
            <a:chExt cx="5268" cy="1053"/>
          </a:xfrm>
        </p:grpSpPr>
        <p:sp>
          <p:nvSpPr>
            <p:cNvPr id="20" name="矩形: 圆角 23"/>
            <p:cNvSpPr/>
            <p:nvPr>
              <p:custDataLst>
                <p:tags r:id="rId10"/>
              </p:custDataLst>
            </p:nvPr>
          </p:nvSpPr>
          <p:spPr>
            <a:xfrm>
              <a:off x="12553" y="4125"/>
              <a:ext cx="1018" cy="99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+mn-ea"/>
                  <a:cs typeface="+mn-cs"/>
                  <a:sym typeface="+mn-ea"/>
                </a:rPr>
                <a:t>03</a:t>
              </a:r>
              <a:endPara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1" name="文本框 20"/>
            <p:cNvSpPr txBox="true"/>
            <p:nvPr>
              <p:custDataLst>
                <p:tags r:id="rId11"/>
              </p:custDataLst>
            </p:nvPr>
          </p:nvSpPr>
          <p:spPr>
            <a:xfrm>
              <a:off x="13571" y="4067"/>
              <a:ext cx="4250" cy="1053"/>
            </a:xfrm>
            <a:prstGeom prst="rect">
              <a:avLst/>
            </a:prstGeom>
            <a:noFill/>
          </p:spPr>
          <p:txBody>
            <a:bodyPr anchor="b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j-cs"/>
                  <a:sym typeface="+mn-ea"/>
                </a:rPr>
                <a:t>验证环境</a:t>
              </a: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endParaRPr>
            </a:p>
          </p:txBody>
        </p:sp>
      </p:grp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76035-1C90-4B04-B8B5-7277CA17B4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6048" y="767398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1.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Kisscpu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一览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749300" y="1363980"/>
            <a:ext cx="11002010" cy="499237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阐述处理器的设计指标. 可以包括以下内容: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- 使用何种指令集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- RV64 IM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指令集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, 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仅支持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Machine态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- 支持哪些扩展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- M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乘除法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扩展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技术指标</a:t>
            </a:r>
            <a:endParaRPr 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6048" y="1076008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1.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处理器的整体微架构示意图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20650" y="1604645"/>
            <a:ext cx="11585575" cy="499237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微结构设计</a:t>
            </a:r>
            <a:endParaRPr 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kisscpu流水线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0" y="-224155"/>
            <a:ext cx="9540875" cy="71558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4038918" y="402273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2. </a:t>
            </a: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处理器的流水线设计</a:t>
            </a:r>
            <a:endParaRPr kumimoji="0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206375" y="1050290"/>
            <a:ext cx="11585575" cy="499237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	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参考国科大体系结构实验课课程设计, 每一级流水线有valid信号控制当前流水线缓存信号是否有效, 有 ready_go来控制本级流水线是否阻塞,    fs_to_ds_valid, ds_allowin 握手成功才有流水线之间的传递信号.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397510" y="344488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微结构设计</a:t>
            </a:r>
            <a:endParaRPr 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2116455"/>
            <a:ext cx="9710420" cy="46050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5413" y="751523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3.</a:t>
            </a: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处理器的对外接口</a:t>
            </a:r>
            <a:endParaRPr kumimoji="0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30810" y="1572260"/>
            <a:ext cx="11585575" cy="499237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397510" y="344488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微结构设计</a:t>
            </a:r>
            <a:endParaRPr 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270" y="2032635"/>
            <a:ext cx="6443980" cy="23075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5413" y="751523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4. </a:t>
            </a: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处理器中各个组件的分析</a:t>
            </a:r>
            <a:endParaRPr kumimoji="0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30810" y="1562735"/>
            <a:ext cx="11585575" cy="499237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397510" y="344488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微结构设计</a:t>
            </a:r>
            <a:endParaRPr 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90" y="323850"/>
            <a:ext cx="3267075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345" y="166370"/>
            <a:ext cx="453390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870065" y="166370"/>
            <a:ext cx="5429250" cy="1819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165" y="2384425"/>
            <a:ext cx="6362700" cy="39719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5413" y="751523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 fontScale="90000" lnSpcReduction="10000"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5. 设计的模块在可重用性上有哪些考虑？具体有哪些体现？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623060" y="1572260"/>
            <a:ext cx="8837295" cy="499237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- 由于当前处理器设计的比较简单, 具体的没有实现模块的可重用性.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- 思考: 可以把两级流水线之间的控制传递逻辑给抽象化, 这样5级流水之间就都可以重复调用这一模块.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397510" y="344488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微结构设计</a:t>
            </a:r>
            <a:endParaRPr 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>
            <p:custDataLst>
              <p:tags r:id="rId1"/>
            </p:custDataLst>
          </p:nvPr>
        </p:nvSpPr>
        <p:spPr>
          <a:xfrm>
            <a:off x="3936048" y="792798"/>
            <a:ext cx="4319588" cy="647700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>
            <a:defPPr>
              <a:defRPr lang="zh-CN"/>
            </a:defPPr>
            <a:lvl1pPr algn="r" defTabSz="685800">
              <a:lnSpc>
                <a:spcPct val="12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  <a:sym typeface="+mn-lt"/>
              </a:rPr>
              <a:t>1. 验证环境的搭建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  <a:sym typeface="+mn-lt"/>
            </a:endParaRPr>
          </a:p>
        </p:txBody>
      </p:sp>
      <p:sp>
        <p:nvSpPr>
          <p:cNvPr id="3" name="文本框 2"/>
          <p:cNvSpPr txBox="true"/>
          <p:nvPr>
            <p:custDataLst>
              <p:tags r:id="rId2"/>
            </p:custDataLst>
          </p:nvPr>
        </p:nvSpPr>
        <p:spPr>
          <a:xfrm>
            <a:off x="1844675" y="3706813"/>
            <a:ext cx="8502650" cy="18478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true"/>
          <p:nvPr>
            <p:custDataLst>
              <p:tags r:id="rId3"/>
            </p:custDataLst>
          </p:nvPr>
        </p:nvSpPr>
        <p:spPr>
          <a:xfrm>
            <a:off x="116840" y="1501140"/>
            <a:ext cx="11585575" cy="5095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总体环境: Deepin V20 操作系统, Intellij IDEA 集成开发环境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首先克隆下来chisel-template 项目, 在IDEA安装sbt等组件.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只使用scala进行开发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regfile, alu, memory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等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小模块, 使用peekpoke验证,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使用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--backend-name=verilator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参数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,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可以直接生成波形查看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. 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安装verilator, 生成verilog代码, 参考nutshell搭建测试环境.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chisel模块内打印各个变量值初步调试, 对于较为复杂的bug也可以打开波形调试 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l" defTabSz="685165" rtl="0" eaLnBrk="1" fontAlgn="t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最后使用ssh远程连接到服务器进行验证, 但是由于我操作系统版本问题, 一直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无法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使用ssh -X 图形化界面, 来直接用vcs的看波形调试, 还是使用的打印调试的方法.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5" name="文本框 8"/>
          <p:cNvSpPr txBox="true"/>
          <p:nvPr>
            <p:custDataLst>
              <p:tags r:id="rId4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验证环境</a:t>
            </a:r>
            <a:endParaRPr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101.xml><?xml version="1.0" encoding="utf-8"?>
<p:tagLst xmlns:p="http://schemas.openxmlformats.org/presentationml/2006/main"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0_12*a*1"/>
  <p:tag name="KSO_WM_UNIT_PRESET_TEXT" val="谢谢您的观看"/>
</p:tagLst>
</file>

<file path=ppt/tags/tag102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custom925310_10"/>
  <p:tag name="KSO_WM_TEMPLATE_CATEGORY" val="custom"/>
  <p:tag name="KSO_WM_TEMPLATE_INDEX" val="0"/>
  <p:tag name="KSO_WM_SLIDE_ID" val="custom0_12"/>
  <p:tag name="KSO_WM_SLIDE_INDEX" val="12"/>
  <p:tag name="KSO_WM_TEMPLATE_SUBCATEGORY" val="combine"/>
  <p:tag name="KSO_WM_SLIDE_SUBTYPE" val="pureTxt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0184686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0184686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0"/>
  <p:tag name="KSO_WM_TEMPLATE_SUBCATEGORY" val="combine"/>
  <p:tag name="KSO_WM_TEMPLATE_THUMBS_INDEX" val="1、8、11、15、21、27、28、31、"/>
</p:tagLst>
</file>

<file path=ppt/tags/tag1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ID" val="custom0_1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UNIT_TYPE" val="a"/>
  <p:tag name="KSO_WM_UNIT_INDEX" val="1"/>
  <p:tag name="KSO_WM_UNIT_PRESET_TEXT" val="单击此处添加标题"/>
</p:tagLst>
</file>

<file path=ppt/tags/tag15.xml><?xml version="1.0" encoding="utf-8"?>
<p:tagLst xmlns:p="http://schemas.openxmlformats.org/presentationml/2006/main">
  <p:tag name="KSO_WM_TEMPLATE_CATEGORY" val="custom"/>
  <p:tag name="KSO_WM_TEMPLATE_INDEX" val="0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0_1*b*2"/>
  <p:tag name="KSO_WM_UNIT_TYPE" val="b"/>
  <p:tag name="KSO_WM_UNIT_INDEX" val="2"/>
  <p:tag name="KSO_WM_UNIT_PRESET_TEXT" val="单击此处添加副标题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ID" val="custom0_1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2"/>
  <p:tag name="KSO_WM_SLIDE_TYPE" val="title"/>
  <p:tag name="KSO_WM_BEAUTIFY_FLAG" val="#wm#"/>
  <p:tag name="KSO_WM_COMBINE_RELATE_SLIDE_ID" val="custom925310_1"/>
  <p:tag name="KSO_WM_TEMPLATE_CATEGORY" val="custom"/>
  <p:tag name="KSO_WM_TEMPLATE_INDEX" val="0"/>
  <p:tag name="KSO_WM_SLIDE_ID" val="custom0_1"/>
  <p:tag name="KSO_WM_SLIDE_INDEX" val="1"/>
  <p:tag name="KSO_WM_TEMPLATE_SUBCATEGORY" val="combine"/>
  <p:tag name="KSO_WM_TEMPLATE_THUMBS_INDEX" val="1、8、11、15、21、27、28、31、"/>
  <p:tag name="KSO_WM_SLIDE_SUBTYPE" val="pureTxt"/>
</p:tagLst>
</file>

<file path=ppt/tags/tag18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DIAGRAM_GROUP_CODE" val="m1-1"/>
  <p:tag name="KSO_WM_UNIT_ID" val="custom0_2*a*1"/>
  <p:tag name="KSO_WM_UNIT_PRESET_TEXT" val="目 录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DIAGRAM_GROUP_CODE" val="m1-1"/>
  <p:tag name="KSO_WM_TAG_VERSION" val="1.0"/>
  <p:tag name="KSO_WM_BEAUTIFY_FLAG" val="#wm#"/>
  <p:tag name="KSO_WM_UNIT_TYPE" val="i"/>
  <p:tag name="KSO_WM_UNIT_ID" val="custom0_2*i*1"/>
  <p:tag name="KSO_WM_TEMPLATE_CATEGORY" val="custom"/>
  <p:tag name="KSO_WM_TEMPLATE_INDEX" val="0"/>
  <p:tag name="KSO_WM_UNIT_INDEX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LAYERLEVEL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0.xml><?xml version="1.0" encoding="utf-8"?>
<p:tagLst xmlns:p="http://schemas.openxmlformats.org/presentationml/2006/main">
  <p:tag name="KSO_WM_DIAGRAM_GROUP_CODE" val="m1-1"/>
  <p:tag name="KSO_WM_TAG_VERSION" val="1.0"/>
  <p:tag name="KSO_WM_BEAUTIFY_FLAG" val="#wm#"/>
  <p:tag name="KSO_WM_UNIT_TYPE" val="b"/>
  <p:tag name="KSO_WM_UNIT_ID" val="custom0_2*b*1"/>
  <p:tag name="KSO_WM_TEMPLATE_CATEGORY" val="custom"/>
  <p:tag name="KSO_WM_TEMPLATE_INDEX" val="0"/>
  <p:tag name="KSO_WM_UNIT_INDEX" val="1"/>
  <p:tag name="KSO_WM_UNIT_TEXT_FILL_FORE_SCHEMECOLOR_INDEX" val="13"/>
  <p:tag name="KSO_WM_UNIT_TEXT_FILL_TYPE" val="1"/>
  <p:tag name="KSO_WM_UNIT_USESOURCEFORMAT_APPLY" val="1"/>
  <p:tag name="KSO_WM_UNIT_ISCONTENTSTITLE" val="0"/>
  <p:tag name="KSO_WM_UNIT_VALUE" val="6"/>
  <p:tag name="KSO_WM_UNIT_HIGHLIGHT" val="0"/>
  <p:tag name="KSO_WM_UNIT_COMPATIBLE" val="0"/>
  <p:tag name="KSO_WM_UNIT_LAYERLEVEL" val="1"/>
  <p:tag name="KSO_WM_UNIT_PRESET_TEXT" val="ONTENTS"/>
</p:tagLst>
</file>

<file path=ppt/tags/tag2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1_1"/>
  <p:tag name="KSO_WM_UNIT_LAYERLEVEL" val="1_1_1"/>
  <p:tag name="KSO_WM_DIAGRAM_GROUP_CODE" val="m1-1"/>
  <p:tag name="KSO_WM_UNIT_ID" val="custom0_2*m_h_i*1_1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</p:tagLst>
</file>

<file path=ppt/tags/tag2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1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23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2_1"/>
  <p:tag name="KSO_WM_UNIT_LAYERLEVEL" val="1_1_1"/>
  <p:tag name="KSO_WM_DIAGRAM_GROUP_CODE" val="m1-1"/>
  <p:tag name="KSO_WM_UNIT_ID" val="custom0_2*m_h_i*1_2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</p:tagLst>
</file>

<file path=ppt/tags/tag2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2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2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2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4_1"/>
  <p:tag name="KSO_WM_UNIT_LAYERLEVEL" val="1_1_1"/>
  <p:tag name="KSO_WM_DIAGRAM_GROUP_CODE" val="m1-1"/>
  <p:tag name="KSO_WM_UNIT_ID" val="custom0_2*m_h_i*1_4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</p:tagLst>
</file>

<file path=ppt/tags/tag2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4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4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2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3_1"/>
  <p:tag name="KSO_WM_UNIT_LAYERLEVEL" val="1_1_1"/>
  <p:tag name="KSO_WM_DIAGRAM_GROUP_CODE" val="m1-1"/>
  <p:tag name="KSO_WM_UNIT_ID" val="custom0_2*m_h_i*1_3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</p:tagLst>
</file>

<file path=ppt/tags/tag28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3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3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29.xml><?xml version="1.0" encoding="utf-8"?>
<p:tagLst xmlns:p="http://schemas.openxmlformats.org/presentationml/2006/main">
  <p:tag name="KSO_WM_TAG_VERSION" val="1.0"/>
  <p:tag name="KSO_WM_SLIDE_ITEM_CNT" val="5"/>
  <p:tag name="KSO_WM_SLIDE_LAYOUT" val="a_b_m"/>
  <p:tag name="KSO_WM_SLIDE_LAYOUT_CNT" val="1_1_1"/>
  <p:tag name="KSO_WM_SLIDE_TYPE" val="contents"/>
  <p:tag name="KSO_WM_BEAUTIFY_FLAG" val="#wm#"/>
  <p:tag name="KSO_WM_COMBINE_RELATE_SLIDE_ID" val="diagram20170855_1"/>
  <p:tag name="KSO_WM_TEMPLATE_CATEGORY" val="custom"/>
  <p:tag name="KSO_WM_TEMPLATE_INDEX" val="0"/>
  <p:tag name="KSO_WM_SLIDE_ID" val="custom0_2"/>
  <p:tag name="KSO_WM_SLIDE_INDEX" val="2"/>
  <p:tag name="KSO_WM_DIAGRAM_GROUP_CODE" val="m1-1"/>
  <p:tag name="KSO_WM_TEMPLATE_SUBCATEGORY" val="combine"/>
  <p:tag name="KSO_WM_SLIDE_SUBTYPE" val="diag"/>
  <p:tag name="KSO_WM_SLIDE_DIAGTYPE" val="m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3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3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3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3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3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3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3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4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4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4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4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4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4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4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LAYERLEVEL" val="1_1"/>
  <p:tag name="KSO_WM_UNIT_DIAGRAM_CONTRAST_TITLE_CNT" val="6"/>
  <p:tag name="KSO_WM_UNIT_DIAGRAM_DIMENSION_TITLE_CNT" val="2"/>
  <p:tag name="KSO_WM_UNIT_ID" val="custom0_10*r_i*1_28"/>
  <p:tag name="KSO_WM_UNIT_LINE_FORE_SCHEMECOLOR_INDEX" val="10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DIAGRAM_GROUP_CODE" val="l1r1-1"/>
  <p:tag name="KSO_WM_UNIT_TYPE" val="r_i"/>
  <p:tag name="KSO_WM_UNIT_INDEX" val="1_28"/>
</p:tagLst>
</file>

<file path=ppt/tags/tag5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5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5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5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5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5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5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5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6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6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6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6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6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6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6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LAYERLEVEL" val="1_1"/>
  <p:tag name="KSO_WM_TAG_VERSION" val="1.0"/>
  <p:tag name="KSO_WM_BEAUTIFY_FLAG" val="#wm#"/>
  <p:tag name="KSO_WM_UNIT_ID" val="custom0_9*r_i*1_5"/>
  <p:tag name="KSO_WM_TEMPLATE_CATEGORY" val="custom"/>
  <p:tag name="KSO_WM_TEMPLATE_INDEX" val="0"/>
  <p:tag name="KSO_WM_UNIT_USESOURCEFORMAT_APPLY" val="0"/>
  <p:tag name="KSO_WM_DIAGRAM_GROUP_CODE" val="r1-1"/>
  <p:tag name="KSO_WM_UNIT_TYPE" val="r_i"/>
  <p:tag name="KSO_WM_UNIT_INDEX" val="1_5"/>
</p:tagLst>
</file>

<file path=ppt/tags/tag7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7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7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7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7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7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7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7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8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8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8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8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8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8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8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9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9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9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9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9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a"/>
  <p:tag name="KSO_WM_UNIT_INDEX" val="1_1"/>
  <p:tag name="KSO_WM_UNIT_ID" val="custom0_4*h_a*1_1"/>
  <p:tag name="KSO_WM_UNIT_LAYERLEVEL" val="1_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单击此处添加标题"/>
</p:tagLst>
</file>

<file path=ppt/tags/tag9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1"/>
  <p:tag name="KSO_WM_UNIT_ID" val="custom0_4*h_f*1_1"/>
  <p:tag name="KSO_WM_UNIT_LAYERLEVEL" val="1_1"/>
  <p:tag name="KSO_WM_UNIT_VALUE" val="1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98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heme/theme1.xml><?xml version="1.0" encoding="utf-8"?>
<a:theme xmlns:a="http://schemas.openxmlformats.org/drawingml/2006/main" name="方案介绍">
  <a:themeElements>
    <a:clrScheme name="富察皇后">
      <a:dk1>
        <a:srgbClr val="000000"/>
      </a:dk1>
      <a:lt1>
        <a:srgbClr val="FFFFFF"/>
      </a:lt1>
      <a:dk2>
        <a:srgbClr val="364048"/>
      </a:dk2>
      <a:lt2>
        <a:srgbClr val="F0F0F0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c5odo011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3203</Words>
  <Application>WPS 演示</Application>
  <PresentationFormat/>
  <Paragraphs>173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黑体</vt:lpstr>
      <vt:lpstr>Droid Sans Fallback</vt:lpstr>
      <vt:lpstr>Calibri</vt:lpstr>
      <vt:lpstr>微软雅黑</vt:lpstr>
      <vt:lpstr>宋体</vt:lpstr>
      <vt:lpstr>Arial Unicode MS</vt:lpstr>
      <vt:lpstr>SimHei</vt:lpstr>
      <vt:lpstr>Trebuchet MS</vt:lpstr>
      <vt:lpstr>方案介绍</vt:lpstr>
      <vt:lpstr>kisscpu汇报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yanyue</dc:creator>
  <cp:lastModifiedBy>深海有鱼</cp:lastModifiedBy>
  <cp:revision>120</cp:revision>
  <dcterms:created xsi:type="dcterms:W3CDTF">2021-03-10T11:11:40Z</dcterms:created>
  <dcterms:modified xsi:type="dcterms:W3CDTF">2021-03-10T11:11:40Z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