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8" r:id="rId4"/>
    <p:sldId id="274" r:id="rId5"/>
    <p:sldId id="275" r:id="rId6"/>
    <p:sldId id="277" r:id="rId7"/>
    <p:sldId id="276" r:id="rId8"/>
    <p:sldId id="281" r:id="rId9"/>
    <p:sldId id="283" r:id="rId10"/>
    <p:sldId id="282" r:id="rId11"/>
    <p:sldId id="278" r:id="rId12"/>
    <p:sldId id="279" r:id="rId13"/>
    <p:sldId id="280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EAEAEA"/>
    <a:srgbClr val="FF0000"/>
    <a:srgbClr val="0000CC"/>
    <a:srgbClr val="003300"/>
    <a:srgbClr val="66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2" autoAdjust="0"/>
    <p:restoredTop sz="98157" autoAdjust="0"/>
  </p:normalViewPr>
  <p:slideViewPr>
    <p:cSldViewPr>
      <p:cViewPr>
        <p:scale>
          <a:sx n="75" d="100"/>
          <a:sy n="75" d="100"/>
        </p:scale>
        <p:origin x="1757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0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D8932D5-97FF-4D1C-8F68-20EED956AEA5}" type="datetimeFigureOut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99E97A5-26E0-4979-8ADA-7FBF4835D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1D87E6-5BBB-428A-BF79-557CF195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5"/>
            <a:ext cx="9144000" cy="752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053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3053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D4FFBFCC-3E38-465F-9408-4151F463B3DB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888" y="662940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8ACDD74D-CB71-40E2-A6B2-20C729322B3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657401" y="260350"/>
            <a:ext cx="335024" cy="198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C6AC5D99-D792-462E-A9B0-9631E5ED04A6}" type="slidenum">
              <a:rPr lang="en-GB" sz="90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ct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GB" sz="90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478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</a:t>
            </a:r>
          </a:p>
          <a:p>
            <a:pPr lvl="2"/>
            <a:r>
              <a:rPr lang="en-GB" dirty="0"/>
              <a:t>Third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7B7E6152-7EC7-4613-AF2A-DFDC724E0556}" type="slidenum">
              <a:rPr lang="en-US" sz="1600"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4" r:id="rId1"/>
    <p:sldLayoutId id="2147484013" r:id="rId2"/>
    <p:sldLayoutId id="2147484011" r:id="rId3"/>
    <p:sldLayoutId id="2147484008" r:id="rId4"/>
    <p:sldLayoutId id="2147484005" r:id="rId5"/>
    <p:sldLayoutId id="2147484017" r:id="rId6"/>
  </p:sldLayoutIdLst>
  <p:transition/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Tx/>
        <a:buSzPct val="125000"/>
        <a:buFont typeface="Wingdings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016" r:id="rId1"/>
    <p:sldLayoutId id="2147484018" r:id="rId2"/>
  </p:sldLayoutIdLst>
  <p:transition/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Arial" pitchFamily="34" charset="0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Arial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>
          <a:solidFill>
            <a:srgbClr val="000000"/>
          </a:solidFill>
          <a:latin typeface="Arial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Char char="§"/>
        <a:defRPr sz="1600">
          <a:solidFill>
            <a:srgbClr val="000000"/>
          </a:solidFill>
          <a:latin typeface="Arial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Arial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47800"/>
          </a:xfrm>
        </p:spPr>
        <p:txBody>
          <a:bodyPr/>
          <a:lstStyle/>
          <a:p>
            <a:r>
              <a:rPr lang="en-US" b="0" dirty="0"/>
              <a:t>E6321 – Adv. Digital Electronics</a:t>
            </a:r>
            <a:br>
              <a:rPr lang="en-US" b="0" dirty="0"/>
            </a:br>
            <a:r>
              <a:rPr lang="en-US" b="0" dirty="0"/>
              <a:t>Midterm Project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7086600" cy="3352800"/>
          </a:xfrm>
        </p:spPr>
        <p:txBody>
          <a:bodyPr/>
          <a:lstStyle/>
          <a:p>
            <a:r>
              <a:rPr lang="en-US" sz="4000" dirty="0"/>
              <a:t>32-bit RISC microprocessor with SIMD extensions design</a:t>
            </a:r>
          </a:p>
          <a:p>
            <a:endParaRPr lang="en-US" sz="4000" dirty="0"/>
          </a:p>
          <a:p>
            <a:r>
              <a:rPr lang="en-US" sz="3200" dirty="0"/>
              <a:t>Team: </a:t>
            </a:r>
            <a:r>
              <a:rPr lang="en-US" sz="3200" dirty="0" err="1"/>
              <a:t>PlusOneSecond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Memory Interface: control vectorization</a:t>
            </a:r>
          </a:p>
          <a:p>
            <a:pPr lvl="1"/>
            <a:r>
              <a:rPr lang="en-US" dirty="0"/>
              <a:t>Memory: instructions &amp;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8" y="2971800"/>
            <a:ext cx="7972201" cy="2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17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Accumulator-architecture</a:t>
            </a:r>
          </a:p>
          <a:p>
            <a:pPr lvl="1"/>
            <a:r>
              <a:rPr lang="en-US" dirty="0"/>
              <a:t>Separate Vector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73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Vector Execution Unit</a:t>
            </a:r>
          </a:p>
          <a:p>
            <a:pPr lvl="1"/>
            <a:r>
              <a:rPr lang="en-US" dirty="0"/>
              <a:t>k * Vector Slice</a:t>
            </a:r>
          </a:p>
          <a:p>
            <a:pPr lvl="1"/>
            <a:r>
              <a:rPr lang="en-US" dirty="0"/>
              <a:t>Shuffle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663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Behavioral Description &amp; Verification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  <a:p>
            <a:r>
              <a:rPr lang="en-US" dirty="0"/>
              <a:t>Verified Modules:</a:t>
            </a:r>
          </a:p>
          <a:p>
            <a:pPr marL="40163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228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Behavioral Description &amp; Verification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551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  <a:p>
            <a:r>
              <a:rPr lang="en-US" dirty="0"/>
              <a:t>Week 11-12: Behavioral Model, Module Synthesis, Verification</a:t>
            </a:r>
          </a:p>
          <a:p>
            <a:endParaRPr lang="en-US" dirty="0"/>
          </a:p>
          <a:p>
            <a:r>
              <a:rPr lang="en-US" dirty="0"/>
              <a:t>Week 13-14: Overall Synthesis, P&amp;R, Annotation</a:t>
            </a:r>
          </a:p>
          <a:p>
            <a:endParaRPr lang="en-US" dirty="0"/>
          </a:p>
          <a:p>
            <a:r>
              <a:rPr lang="en-US" dirty="0"/>
              <a:t>Week 15-16: Global Design, Timing Closure, Layout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01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  <a:p>
            <a:r>
              <a:rPr lang="en-US" dirty="0"/>
              <a:t>Lecture Slides of E6322</a:t>
            </a:r>
          </a:p>
          <a:p>
            <a:endParaRPr lang="en-US" dirty="0"/>
          </a:p>
          <a:p>
            <a:r>
              <a:rPr lang="en-US" i="1" dirty="0"/>
              <a:t>Development of a configurable Vector processor, </a:t>
            </a:r>
            <a:r>
              <a:rPr lang="en-US" dirty="0"/>
              <a:t>Harald </a:t>
            </a:r>
            <a:r>
              <a:rPr lang="en-US" dirty="0" err="1"/>
              <a:t>Manske</a:t>
            </a:r>
            <a:r>
              <a:rPr lang="en-US" dirty="0"/>
              <a:t>, </a:t>
            </a:r>
            <a:r>
              <a:rPr lang="en-US" dirty="0" err="1"/>
              <a:t>Fachhochschule</a:t>
            </a:r>
            <a:r>
              <a:rPr lang="en-US" dirty="0"/>
              <a:t> </a:t>
            </a:r>
            <a:r>
              <a:rPr lang="en-US" dirty="0" err="1"/>
              <a:t>Augsbur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OpenCore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979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06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838200"/>
            <a:ext cx="8910638" cy="5715000"/>
          </a:xfrm>
        </p:spPr>
        <p:txBody>
          <a:bodyPr vert="horz"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</a:t>
            </a:r>
          </a:p>
          <a:p>
            <a:r>
              <a:rPr lang="en-US" dirty="0"/>
              <a:t>SIMD implementation of Matrix Computations</a:t>
            </a:r>
          </a:p>
          <a:p>
            <a:r>
              <a:rPr lang="en-US" dirty="0"/>
              <a:t>Block Diagram </a:t>
            </a:r>
          </a:p>
          <a:p>
            <a:r>
              <a:rPr lang="en-US" dirty="0"/>
              <a:t>Behavioral Description &amp; Verification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dirty="0"/>
          </a:p>
          <a:p>
            <a:r>
              <a:rPr lang="en-US" dirty="0"/>
              <a:t>Original RISC (SISD):</a:t>
            </a:r>
          </a:p>
          <a:p>
            <a:pPr lvl="1"/>
            <a:r>
              <a:rPr lang="en-US" dirty="0"/>
              <a:t>Based on loops.</a:t>
            </a:r>
          </a:p>
          <a:p>
            <a:pPr lvl="1"/>
            <a:r>
              <a:rPr lang="en-US" dirty="0"/>
              <a:t>Fetching of array elements from memory based on individual loads and stores.</a:t>
            </a:r>
          </a:p>
          <a:p>
            <a:pPr lvl="1"/>
            <a:r>
              <a:rPr lang="en-US" dirty="0"/>
              <a:t>Single Instruction operates on single data (e.g., a scalar).</a:t>
            </a:r>
          </a:p>
          <a:p>
            <a:pPr lvl="1"/>
            <a:r>
              <a:rPr lang="en-US" dirty="0"/>
              <a:t>Instruction dependences must be identified for each instruction.</a:t>
            </a:r>
          </a:p>
          <a:p>
            <a:pPr marL="40163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71"/>
          <a:stretch/>
        </p:blipFill>
        <p:spPr>
          <a:xfrm>
            <a:off x="1066800" y="3886200"/>
            <a:ext cx="699944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54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SIMD Architecture:</a:t>
            </a:r>
          </a:p>
          <a:p>
            <a:pPr lvl="1"/>
            <a:r>
              <a:rPr lang="en-US" dirty="0"/>
              <a:t>SIMD architectures can exploit significant data-level parallelism for:</a:t>
            </a:r>
          </a:p>
          <a:p>
            <a:pPr lvl="2"/>
            <a:r>
              <a:rPr lang="en-US" dirty="0"/>
              <a:t>Matrix-oriented scientific computing</a:t>
            </a:r>
          </a:p>
          <a:p>
            <a:pPr lvl="2"/>
            <a:r>
              <a:rPr lang="en-US" dirty="0"/>
              <a:t>Media-oriented image and sound processors</a:t>
            </a:r>
          </a:p>
          <a:p>
            <a:pPr lvl="1"/>
            <a:r>
              <a:rPr lang="en-US" dirty="0"/>
              <a:t>SIMD is more energy efficient than MIMD</a:t>
            </a:r>
          </a:p>
          <a:p>
            <a:pPr lvl="2"/>
            <a:r>
              <a:rPr lang="en-US" dirty="0"/>
              <a:t>Only needs to fetch one instruction per data operation</a:t>
            </a:r>
          </a:p>
          <a:p>
            <a:pPr lvl="2"/>
            <a:r>
              <a:rPr lang="en-US" dirty="0"/>
              <a:t>Makes SIMD attractive for personal mobile devices</a:t>
            </a:r>
          </a:p>
          <a:p>
            <a:pPr lvl="1"/>
            <a:r>
              <a:rPr lang="en-US" dirty="0"/>
              <a:t>SIMD allows programmer to continue to think sequentially	(compared to MIMD) and achieve parallel speedups</a:t>
            </a:r>
          </a:p>
          <a:p>
            <a:pPr marL="40163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1637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60751"/>
            <a:ext cx="6858000" cy="24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41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ARM Neon</a:t>
            </a:r>
          </a:p>
          <a:p>
            <a:pPr lvl="1"/>
            <a:r>
              <a:rPr lang="en-US" dirty="0"/>
              <a:t>Separate sequential and SIMD processors</a:t>
            </a:r>
          </a:p>
          <a:p>
            <a:pPr lvl="1"/>
            <a:r>
              <a:rPr lang="en-US" dirty="0"/>
              <a:t>Instructions fetched in ARM processor and sent to NEON coprocessor</a:t>
            </a:r>
          </a:p>
          <a:p>
            <a:pPr lvl="1"/>
            <a:r>
              <a:rPr lang="en-US" dirty="0"/>
              <a:t>Specialized Instructions: VZIP, VMLA, VRSQRTE……</a:t>
            </a:r>
          </a:p>
          <a:p>
            <a:r>
              <a:rPr lang="en-US" dirty="0"/>
              <a:t>Intel SSE </a:t>
            </a:r>
          </a:p>
          <a:p>
            <a:pPr lvl="1"/>
            <a:r>
              <a:rPr lang="en-US" dirty="0"/>
              <a:t>SIMD instructions executed along with sequential instructions</a:t>
            </a:r>
          </a:p>
          <a:p>
            <a:pPr lvl="1"/>
            <a:r>
              <a:rPr lang="en-US" dirty="0"/>
              <a:t>Specialized Instructions: PAVG, DPPS…….</a:t>
            </a:r>
          </a:p>
          <a:p>
            <a:pPr marL="401637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675997"/>
            <a:ext cx="3886200" cy="2888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5997"/>
            <a:ext cx="3120934" cy="28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699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Execute a full VLSI design flow from RTL design to Place and Route with custom standard cell.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Customize a 32-bit RISC embedded microprocessor with SIMD instruction extensions.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efficient SIMD executions of matrix multiplication, matrix transposition and other computations (e.g. FIR filter). </a:t>
            </a:r>
          </a:p>
        </p:txBody>
      </p:sp>
    </p:spTree>
    <p:extLst>
      <p:ext uri="{BB962C8B-B14F-4D97-AF65-F5344CB8AC3E}">
        <p14:creationId xmlns:p14="http://schemas.microsoft.com/office/powerpoint/2010/main" val="20097376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52400"/>
          </a:xfrm>
        </p:spPr>
        <p:txBody>
          <a:bodyPr/>
          <a:lstStyle/>
          <a:p>
            <a:r>
              <a:rPr lang="en-US" sz="2400" dirty="0"/>
              <a:t>SIMD implementation of Matrix Computations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Instruction Set (32-bit instruction word)</a:t>
            </a:r>
          </a:p>
          <a:p>
            <a:pPr lvl="1"/>
            <a:r>
              <a:rPr lang="en-US" dirty="0"/>
              <a:t>ALU Commands: ADD, SUB, INC…</a:t>
            </a:r>
          </a:p>
          <a:p>
            <a:pPr lvl="1"/>
            <a:r>
              <a:rPr lang="en-US" dirty="0"/>
              <a:t>Load/store Commands: LD, ST…</a:t>
            </a:r>
          </a:p>
          <a:p>
            <a:pPr lvl="1"/>
            <a:r>
              <a:rPr lang="en-US" dirty="0"/>
              <a:t>Jump Commands: JMP, JAL, JNC, JC…</a:t>
            </a:r>
          </a:p>
          <a:p>
            <a:pPr lvl="1"/>
            <a:r>
              <a:rPr lang="en-US" dirty="0"/>
              <a:t>VALU Commands: VADD, VSUB, VAND…</a:t>
            </a:r>
          </a:p>
          <a:p>
            <a:pPr lvl="1"/>
            <a:r>
              <a:rPr lang="en-US" dirty="0"/>
              <a:t>Transfer Commands: VLD, VST, MOV…</a:t>
            </a:r>
          </a:p>
          <a:p>
            <a:pPr lvl="1"/>
            <a:r>
              <a:rPr lang="en-US" dirty="0"/>
              <a:t>Shuffle Commands: VSHUF…</a:t>
            </a:r>
          </a:p>
          <a:p>
            <a:pPr lvl="1"/>
            <a:r>
              <a:rPr lang="en-US" dirty="0"/>
              <a:t>Other: VNOP, VMOL, VMOR…</a:t>
            </a:r>
          </a:p>
          <a:p>
            <a:pPr lvl="1"/>
            <a:endParaRPr lang="en-US" dirty="0"/>
          </a:p>
          <a:p>
            <a:r>
              <a:rPr lang="en-US" dirty="0"/>
              <a:t>Shuffle: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800600"/>
            <a:ext cx="71247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717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SIMD implementation of Matrix Computations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Matrix Transpose</a:t>
            </a:r>
          </a:p>
          <a:p>
            <a:pPr lvl="1"/>
            <a:r>
              <a:rPr lang="en-US" dirty="0"/>
              <a:t>Assuming 4*4 matrix:</a:t>
            </a:r>
          </a:p>
          <a:p>
            <a:pPr lvl="1"/>
            <a:r>
              <a:rPr lang="en-US" dirty="0"/>
              <a:t>Non-SIMD Implementation:</a:t>
            </a:r>
          </a:p>
          <a:p>
            <a:pPr lvl="2"/>
            <a:r>
              <a:rPr lang="en-US" dirty="0"/>
              <a:t>16 Loads (LD) </a:t>
            </a:r>
          </a:p>
          <a:p>
            <a:pPr lvl="2"/>
            <a:r>
              <a:rPr lang="en-US" dirty="0"/>
              <a:t>16 Stores (ST)</a:t>
            </a:r>
          </a:p>
          <a:p>
            <a:pPr lvl="2"/>
            <a:r>
              <a:rPr lang="en-US" dirty="0"/>
              <a:t>Total 32 Instructions</a:t>
            </a:r>
          </a:p>
          <a:p>
            <a:pPr lvl="1"/>
            <a:r>
              <a:rPr lang="en-US" dirty="0"/>
              <a:t>SIMD Implementation:</a:t>
            </a:r>
          </a:p>
          <a:p>
            <a:pPr lvl="2"/>
            <a:r>
              <a:rPr lang="en-US" dirty="0"/>
              <a:t>4 Loads (VLD)</a:t>
            </a:r>
          </a:p>
          <a:p>
            <a:pPr lvl="2"/>
            <a:r>
              <a:rPr lang="en-US" dirty="0"/>
              <a:t>8 Shuffles (VSHUF)</a:t>
            </a:r>
          </a:p>
          <a:p>
            <a:pPr lvl="2"/>
            <a:r>
              <a:rPr lang="en-US" dirty="0"/>
              <a:t>4 Stores (VST)</a:t>
            </a:r>
          </a:p>
          <a:p>
            <a:pPr lvl="2"/>
            <a:r>
              <a:rPr lang="en-US" dirty="0"/>
              <a:t>Total 16 Instructions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20" y="2895600"/>
            <a:ext cx="3124200" cy="3456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60" y="995519"/>
            <a:ext cx="3134360" cy="1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2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SIMD implementation of Matrix Computations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Matrix Multiplication</a:t>
            </a:r>
          </a:p>
          <a:p>
            <a:pPr lvl="1"/>
            <a:r>
              <a:rPr lang="en-US" dirty="0"/>
              <a:t>Assuming 4*4 matrix:</a:t>
            </a:r>
          </a:p>
          <a:p>
            <a:pPr lvl="1"/>
            <a:r>
              <a:rPr lang="en-US" dirty="0"/>
              <a:t>Non-SIMD Implementation:</a:t>
            </a:r>
          </a:p>
          <a:p>
            <a:pPr lvl="2"/>
            <a:r>
              <a:rPr lang="en-US" dirty="0"/>
              <a:t>32 Loads</a:t>
            </a:r>
          </a:p>
          <a:p>
            <a:pPr lvl="2"/>
            <a:r>
              <a:rPr lang="en-US" dirty="0"/>
              <a:t>For one element:</a:t>
            </a:r>
          </a:p>
          <a:p>
            <a:pPr lvl="3"/>
            <a:r>
              <a:rPr lang="en-US" dirty="0"/>
              <a:t>4 Multiplications</a:t>
            </a:r>
          </a:p>
          <a:p>
            <a:pPr lvl="3"/>
            <a:r>
              <a:rPr lang="en-US" dirty="0"/>
              <a:t>3 Adds </a:t>
            </a:r>
          </a:p>
          <a:p>
            <a:pPr lvl="2"/>
            <a:r>
              <a:rPr lang="en-US" dirty="0"/>
              <a:t>16 Stores </a:t>
            </a:r>
          </a:p>
          <a:p>
            <a:pPr lvl="2"/>
            <a:r>
              <a:rPr lang="en-US" dirty="0"/>
              <a:t>Total 160 Instructions</a:t>
            </a:r>
          </a:p>
          <a:p>
            <a:pPr lvl="1"/>
            <a:r>
              <a:rPr lang="en-US" dirty="0"/>
              <a:t>SIMD Implementation:</a:t>
            </a:r>
          </a:p>
          <a:p>
            <a:pPr lvl="2"/>
            <a:r>
              <a:rPr lang="en-US" dirty="0"/>
              <a:t>8 Loads</a:t>
            </a:r>
          </a:p>
          <a:p>
            <a:pPr lvl="2"/>
            <a:r>
              <a:rPr lang="en-US" dirty="0"/>
              <a:t>For one row vector:</a:t>
            </a:r>
          </a:p>
          <a:p>
            <a:pPr lvl="3"/>
            <a:r>
              <a:rPr lang="en-US" dirty="0"/>
              <a:t>4 Multiplications</a:t>
            </a:r>
          </a:p>
          <a:p>
            <a:pPr lvl="3"/>
            <a:r>
              <a:rPr lang="en-US" dirty="0"/>
              <a:t>8 Shuffles</a:t>
            </a:r>
          </a:p>
          <a:p>
            <a:pPr lvl="3"/>
            <a:r>
              <a:rPr lang="en-US" dirty="0"/>
              <a:t>3 Adds</a:t>
            </a:r>
          </a:p>
          <a:p>
            <a:pPr lvl="2"/>
            <a:r>
              <a:rPr lang="en-US" dirty="0"/>
              <a:t>4 Stores</a:t>
            </a:r>
          </a:p>
          <a:p>
            <a:pPr lvl="2"/>
            <a:r>
              <a:rPr lang="en-US" dirty="0"/>
              <a:t>Total 72 Instructions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01837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3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revSlide">
  <a:themeElements>
    <a:clrScheme name="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3_trevSlid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slideFormatARM</Template>
  <TotalTime>29952</TotalTime>
  <Words>496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Tahoma</vt:lpstr>
      <vt:lpstr>Wingdings</vt:lpstr>
      <vt:lpstr>1_trevSlide</vt:lpstr>
      <vt:lpstr>3_trevSlide</vt:lpstr>
      <vt:lpstr>E6321 – Adv. Digital Electronics Midterm Project Review</vt:lpstr>
      <vt:lpstr>Outline</vt:lpstr>
      <vt:lpstr>Background</vt:lpstr>
      <vt:lpstr>Background</vt:lpstr>
      <vt:lpstr>Background</vt:lpstr>
      <vt:lpstr>Project Goal</vt:lpstr>
      <vt:lpstr>SIMD implementation of Matrix Computations </vt:lpstr>
      <vt:lpstr>SIMD implementation of Matrix Computations</vt:lpstr>
      <vt:lpstr>SIMD implementation of Matrix Computations</vt:lpstr>
      <vt:lpstr>Block Diagram</vt:lpstr>
      <vt:lpstr>Block Diagram</vt:lpstr>
      <vt:lpstr>Block Diagram</vt:lpstr>
      <vt:lpstr>Behavioral Description &amp; Verification</vt:lpstr>
      <vt:lpstr>Behavioral Description &amp; Verification</vt:lpstr>
      <vt:lpstr>Timeline</vt:lpstr>
      <vt:lpstr>Reference</vt:lpstr>
      <vt:lpstr>Q &amp; A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sen Jen</cp:lastModifiedBy>
  <cp:revision>3034</cp:revision>
  <dcterms:created xsi:type="dcterms:W3CDTF">2007-05-18T18:14:34Z</dcterms:created>
  <dcterms:modified xsi:type="dcterms:W3CDTF">2017-03-24T12:33:29Z</dcterms:modified>
</cp:coreProperties>
</file>