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e4c9157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ae4c9157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e4c9157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e4c9157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ae4c9157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ae4c9157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ae4c9157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ae4c9157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ae4c9157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ae4c9157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437a2e3e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a437a2e3e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a437a2e3e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a437a2e3e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e4c9157a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e4c9157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ae4c9157a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ae4c9157a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437a2e3e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a437a2e3e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437a2e3e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437a2e3e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ae4c9157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ae4c9157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ae4c9157a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ae4c9157a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e4c9157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e4c9157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e4c915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ae4c915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e4c915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e4c915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e4c9157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e4c9157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e4c9157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e4c9157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e4c9157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ae4c9157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437a2e3e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437a2e3e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150.statcan.gc.ca/t1/tbl1/en/tv.action?pid=1710000901&amp;cubeTimeFrame.startMonth=07&amp;cubeTimeFrame.startYear=2022&amp;cubeTimeFrame.endMonth=07&amp;cubeTimeFrame.endYear=2022&amp;referencePeriods=20220701%2C20220701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ources-covid19canada.hub.arcgis.com/datasets/covid19canada::provincial-daily-totals/explore" TargetMode="External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420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Jensen Khemchandani &amp; Kevin Quach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869675" y="1597875"/>
            <a:ext cx="311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Firstly, we investigated the first reported vaccination for each province, additionally grouped by the type of ‘dose’.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00" y="1360375"/>
            <a:ext cx="4076125" cy="36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00" y="3091446"/>
            <a:ext cx="1631125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967" y="3091450"/>
            <a:ext cx="1532709" cy="14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945325" y="1597875"/>
            <a:ext cx="311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Proportion of the population of each province that, on average, was getting vaccinated each day during the pandemic.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Population data was retrieved from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this  source.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1625"/>
            <a:ext cx="3807376" cy="3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009625" y="2099388"/>
            <a:ext cx="31170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Boxplot showing the daily vaccination counts for each Province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00" y="1167600"/>
            <a:ext cx="4269425" cy="3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82400" y="1671175"/>
            <a:ext cx="3016200" cy="19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/>
              <a:t>Line graphs for the proportion of the population of each province/territories that had at least one vaccination over the course of the pandemic.</a:t>
            </a:r>
            <a:endParaRPr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900" y="1750275"/>
            <a:ext cx="3169276" cy="283353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/>
        </p:nvSpPr>
        <p:spPr>
          <a:xfrm>
            <a:off x="3395550" y="1437700"/>
            <a:ext cx="22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Provinces isolated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6555600" y="1437700"/>
            <a:ext cx="19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Territories isolated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867" y="1837900"/>
            <a:ext cx="3071258" cy="27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25" y="3243275"/>
            <a:ext cx="2500750" cy="1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0" y="2292650"/>
            <a:ext cx="25164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Same plot as before (both provinces and territories this time), but split by time frame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99" y="1869688"/>
            <a:ext cx="3227850" cy="28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3193825" y="1404100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Jan 2021 - July 2021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750" y="1869700"/>
            <a:ext cx="3227850" cy="288589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6320275" y="150495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July 2021 - Apr. 2022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866775" y="1321525"/>
            <a:ext cx="7554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predict the Province </a:t>
            </a:r>
            <a:r>
              <a:rPr lang="en"/>
              <a:t>with</a:t>
            </a:r>
            <a:r>
              <a:rPr lang="en"/>
              <a:t> a given set of daily and total columns from the data set via classification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</a:t>
            </a:r>
            <a:r>
              <a:rPr lang="en"/>
              <a:t>following columns (and subsets of) were used during model building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DailyTotals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DailyTested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DailyRecovered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DailyActive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DailyDeaths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DailyHospitalized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TotalDeaths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TotalCases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TotalRecovered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TotalTested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TotalHospitalized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Territories were not included in the models due to lack of data points and overall inconsistencies in the data.</a:t>
            </a:r>
            <a:endParaRPr/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75" y="322225"/>
            <a:ext cx="9993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275725" y="1439550"/>
            <a:ext cx="37317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Trained a sample of the dataset using the KNN model (80% of data used during training) and tested for values of ‘k’ from 1-100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Optimal value of K would be 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Error rate sat at around 24.6% at K=1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Accurate, but very complicated model</a:t>
            </a:r>
            <a:endParaRPr sz="900"/>
          </a:p>
        </p:txBody>
      </p:sp>
      <p:sp>
        <p:nvSpPr>
          <p:cNvPr id="394" name="Google Shape;394;p28"/>
          <p:cNvSpPr txBox="1"/>
          <p:nvPr/>
        </p:nvSpPr>
        <p:spPr>
          <a:xfrm>
            <a:off x="2957950" y="3972700"/>
            <a:ext cx="2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Minimum error rate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18650" y="2748575"/>
            <a:ext cx="22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Test/training error rate for each k value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5769800" y="3839200"/>
            <a:ext cx="1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Blue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line = Test Error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5769800" y="4126575"/>
            <a:ext cx="2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line = Training Error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4332775" y="44225"/>
            <a:ext cx="47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*All 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columns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from the Objective slide were used to create the following plot(s)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9" name="Google Shape;3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75" y="407288"/>
            <a:ext cx="4202700" cy="35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50" y="3015775"/>
            <a:ext cx="1769284" cy="1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609" y="4443375"/>
            <a:ext cx="2733931" cy="3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-195875" y="1373250"/>
            <a:ext cx="37404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Trained a sample of the dataset using the Binary classification tree model (80% of data used during training) using a ‘k’ value of 10 for k-folds cross validation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" y="2571750"/>
            <a:ext cx="2854974" cy="23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162" y="178575"/>
            <a:ext cx="4829425" cy="40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/>
        </p:nvSpPr>
        <p:spPr>
          <a:xfrm>
            <a:off x="396900" y="2240125"/>
            <a:ext cx="24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Size of tree vs misclassifications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800" y="3497325"/>
            <a:ext cx="1702225" cy="15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/>
        </p:nvSpPr>
        <p:spPr>
          <a:xfrm>
            <a:off x="4848713" y="0"/>
            <a:ext cx="47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*All columns from the Objective slide were used to create the following plot(s)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5229713" y="4347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tree found via k-folds CV (k=19)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5327725" y="3947500"/>
            <a:ext cx="35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Test Misclassification (Error) Rate for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 above tree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425" y="4389575"/>
            <a:ext cx="1277025" cy="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275725" y="1410925"/>
            <a:ext cx="43371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Trained a sample of the dataset using Multinomial Logistic Regression (80% of data used during training).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We noticed that many of the predictors were influencing each other (collinearity), so after removing such variables from the model, our predictor list became the following: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DailyTotals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DailyTested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DailyActive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DailyDeaths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DailyHospitalized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TotalDeaths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8100"/>
            <a:ext cx="3639024" cy="13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 txBox="1"/>
          <p:nvPr/>
        </p:nvSpPr>
        <p:spPr>
          <a:xfrm>
            <a:off x="1193775" y="3316000"/>
            <a:ext cx="2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515850" y="3316000"/>
            <a:ext cx="20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4686550"/>
            <a:ext cx="1981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0"/>
          <p:cNvSpPr txBox="1"/>
          <p:nvPr/>
        </p:nvSpPr>
        <p:spPr>
          <a:xfrm>
            <a:off x="3820150" y="4247975"/>
            <a:ext cx="1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Error rates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025" y="1320588"/>
            <a:ext cx="3839175" cy="32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/>
        </p:nvSpPr>
        <p:spPr>
          <a:xfrm>
            <a:off x="5880413" y="898125"/>
            <a:ext cx="2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F1 Score for each Class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 Time: Best Model</a:t>
            </a:r>
            <a:endParaRPr/>
          </a:p>
        </p:txBody>
      </p:sp>
      <p:sp>
        <p:nvSpPr>
          <p:cNvPr id="434" name="Google Shape;43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error rates from the 3 models we used above: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KNN with k=1 - </a:t>
            </a:r>
            <a:r>
              <a:rPr b="1" lang="en"/>
              <a:t>0.246988 </a:t>
            </a:r>
            <a:r>
              <a:rPr lang="en"/>
              <a:t>(Non-parametric)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Classification Tree with k=19 - </a:t>
            </a:r>
            <a:r>
              <a:rPr b="1" lang="en"/>
              <a:t>0.2597892 </a:t>
            </a:r>
            <a:r>
              <a:rPr lang="en"/>
              <a:t>(Non-parametric)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Multinomial Logistic Regression - </a:t>
            </a:r>
            <a:r>
              <a:rPr b="1" lang="en"/>
              <a:t>0.6009 </a:t>
            </a:r>
            <a:r>
              <a:rPr lang="en"/>
              <a:t>(Parametric)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the above results, we can see that the KNN and Classification tree models performed the best when applied to the ‘test’ (held-out) data. However, both of these models were very high in complexity, (high variance).</a:t>
            </a:r>
            <a:endParaRPr/>
          </a:p>
        </p:txBody>
      </p:sp>
      <p:pic>
        <p:nvPicPr>
          <p:cNvPr id="435" name="Google Shape;4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325" y="555088"/>
            <a:ext cx="1086275" cy="10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36575" y="1553025"/>
            <a:ext cx="70305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5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 and Total statistics for COVID19 for each Province in Canada by date.</a:t>
            </a:r>
            <a:endParaRPr sz="2181"/>
          </a:p>
          <a:p>
            <a:pPr indent="-315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Date range (Jan. 2020 - Apr. 2022)</a:t>
            </a:r>
            <a:endParaRPr sz="2181"/>
          </a:p>
          <a:p>
            <a:pPr indent="-315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Notable Columns: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cases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tests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recovered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active cases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deaths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hospitalizations</a:t>
            </a:r>
            <a:endParaRPr sz="2181"/>
          </a:p>
          <a:p>
            <a:pPr indent="-3151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81"/>
              <a:t>Daily/total vaccinations</a:t>
            </a:r>
            <a:endParaRPr sz="21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81"/>
              <a:t>Link to the dataset: </a:t>
            </a:r>
            <a:r>
              <a:rPr lang="en" sz="218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Provincial Daily Totals | Provincial Daily Totals | COVID-19 Canada (arcgis.com)</a:t>
            </a:r>
            <a:endParaRPr sz="218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450" y="339225"/>
            <a:ext cx="1078400" cy="10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441" name="Google Shape;441;p3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Additional</a:t>
            </a:r>
            <a:r>
              <a:rPr lang="en" sz="1800"/>
              <a:t> information that would have helped us: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Less inconsistencies in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accurate information for the territories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Difficulties: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Figuring out how to clean up the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Determine what data is and not relevant for our model(s)</a:t>
            </a:r>
            <a:endParaRPr sz="1800"/>
          </a:p>
        </p:txBody>
      </p:sp>
      <p:pic>
        <p:nvPicPr>
          <p:cNvPr id="442" name="Google Shape;4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925" y="63217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50" y="3851800"/>
            <a:ext cx="9993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900"/>
            <a:ext cx="8839200" cy="144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056750" y="1597875"/>
            <a:ext cx="70305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40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Cleaning the data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Remove/filter out</a:t>
            </a:r>
            <a:r>
              <a:rPr lang="en" sz="1625"/>
              <a:t> uninformative rows</a:t>
            </a:r>
            <a:endParaRPr sz="1625"/>
          </a:p>
          <a:p>
            <a:pPr indent="-32409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Date ranges</a:t>
            </a:r>
            <a:endParaRPr sz="1625"/>
          </a:p>
          <a:p>
            <a:pPr indent="-32409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Rows where data was unavailable or inaccurate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Remove/separate outliers</a:t>
            </a:r>
            <a:endParaRPr sz="1625"/>
          </a:p>
          <a:p>
            <a:pPr indent="-32409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Territories vs Provinces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Converted column types for data processing</a:t>
            </a:r>
            <a:endParaRPr sz="1625"/>
          </a:p>
          <a:p>
            <a:pPr indent="-3240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Investigated the data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Discover inconsistencies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Discover overall trends in the data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Find interesting things about the data</a:t>
            </a:r>
            <a:endParaRPr sz="1625"/>
          </a:p>
          <a:p>
            <a:pPr indent="-32409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25"/>
              <a:t>Create prediction models for the data</a:t>
            </a:r>
            <a:endParaRPr sz="162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25" y="296625"/>
            <a:ext cx="1301250" cy="13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#1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Investigated overall trends in the data during the holiday months </a:t>
            </a:r>
            <a:r>
              <a:rPr lang="en" sz="1700"/>
              <a:t>(Dec - Feb)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Noticed that: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Daily totals seemed to be much higher during these months than during the rest of the year for both 2021 and 2022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Compared our findings during these months with the average daily totals for the entire 2021 year.</a:t>
            </a:r>
            <a:endParaRPr sz="17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450" y="36237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#1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943850" y="1597875"/>
            <a:ext cx="277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Total new cases in the country grouped by week for the 2021 </a:t>
            </a:r>
            <a:r>
              <a:rPr lang="en" sz="1500"/>
              <a:t>holiday months (Dec-Feb)</a:t>
            </a:r>
            <a:endParaRPr sz="15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825" y="1455000"/>
            <a:ext cx="3860750" cy="3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#1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52675" y="1635275"/>
            <a:ext cx="2192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 comparison of monthly COVID cases for each province between January 2022 and the full 2021-2022 year</a:t>
            </a:r>
            <a:endParaRPr sz="15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29" y="1652275"/>
            <a:ext cx="3244146" cy="29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936" y="1635275"/>
            <a:ext cx="3263165" cy="29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2948476" y="1282975"/>
            <a:ext cx="23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2021-2022 Monthly Average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6657300" y="1235075"/>
            <a:ext cx="14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January 2022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#1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569375" y="1597875"/>
            <a:ext cx="227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 visualization of the proportion of the increase in cases for each province recorded during January 2022, vs the average of the 2021-2022 </a:t>
            </a:r>
            <a:r>
              <a:rPr lang="en" sz="1500"/>
              <a:t>calendar</a:t>
            </a:r>
            <a:r>
              <a:rPr lang="en" sz="1500"/>
              <a:t> year.</a:t>
            </a:r>
            <a:endParaRPr sz="1500"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76" y="1202875"/>
            <a:ext cx="4116775" cy="3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#2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960675" y="1597875"/>
            <a:ext cx="70305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Investigated overall differences between provinces with regards to recorded vaccination related data during the periods that vaccinations were available.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Noticed that: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Certain provinces seemed to record higher vaccination rates than others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Territories data was much more inconsistent than provinces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Different provinces vaccinated at different rates throughout the pandemic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Compared our findings using ‘per-capita’ metrics, since each province/territory has wildly different populations.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300" y="3536100"/>
            <a:ext cx="1279050" cy="1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