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098"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6850374" y="0"/>
            <a:ext cx="2293626" cy="6858000"/>
          </a:xfrm>
          <a:prstGeom prst="rect">
            <a:avLst/>
          </a:prstGeom>
        </p:spPr>
      </p:pic>
      <p:sp>
        <p:nvSpPr>
          <p:cNvPr id="3" name="Subtitle 2"/>
          <p:cNvSpPr>
            <a:spLocks noGrp="1"/>
          </p:cNvSpPr>
          <p:nvPr>
            <p:ph type="subTitle" idx="1"/>
          </p:nvPr>
        </p:nvSpPr>
        <p:spPr>
          <a:xfrm>
            <a:off x="2438400" y="3581400"/>
            <a:ext cx="39624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Title 15"/>
          <p:cNvSpPr>
            <a:spLocks noGrp="1"/>
          </p:cNvSpPr>
          <p:nvPr>
            <p:ph type="title"/>
          </p:nvPr>
        </p:nvSpPr>
        <p:spPr>
          <a:xfrm>
            <a:off x="2438400" y="1447800"/>
            <a:ext cx="3962400" cy="2133600"/>
          </a:xfrm>
        </p:spPr>
        <p:txBody>
          <a:bodyPr anchor="b"/>
          <a:lstStyle/>
          <a:p>
            <a:r>
              <a:rPr lang="en-US" smtClean="0"/>
              <a:t>Click to edit Master title style</a:t>
            </a:r>
            <a:endParaRPr lang="en-US" dirty="0"/>
          </a:p>
        </p:txBody>
      </p:sp>
      <p:sp>
        <p:nvSpPr>
          <p:cNvPr id="13" name="Date Placeholder 12"/>
          <p:cNvSpPr>
            <a:spLocks noGrp="1"/>
          </p:cNvSpPr>
          <p:nvPr>
            <p:ph type="dt" sz="half" idx="10"/>
          </p:nvPr>
        </p:nvSpPr>
        <p:spPr>
          <a:xfrm>
            <a:off x="3582988" y="6426201"/>
            <a:ext cx="2819399" cy="126999"/>
          </a:xfrm>
        </p:spPr>
        <p:txBody>
          <a:bodyPr/>
          <a:lstStyle/>
          <a:p>
            <a:fld id="{33E306B0-CA2C-4A35-B399-B91D6102DF99}" type="datetimeFigureOut">
              <a:rPr lang="en-US" smtClean="0"/>
              <a:t>12/4/2013</a:t>
            </a:fld>
            <a:endParaRPr lang="en-US"/>
          </a:p>
        </p:txBody>
      </p:sp>
      <p:sp>
        <p:nvSpPr>
          <p:cNvPr id="14" name="Slide Number Placeholder 13"/>
          <p:cNvSpPr>
            <a:spLocks noGrp="1"/>
          </p:cNvSpPr>
          <p:nvPr>
            <p:ph type="sldNum" sz="quarter" idx="11"/>
          </p:nvPr>
        </p:nvSpPr>
        <p:spPr>
          <a:xfrm>
            <a:off x="6414976" y="6400800"/>
            <a:ext cx="457200" cy="152400"/>
          </a:xfrm>
        </p:spPr>
        <p:txBody>
          <a:bodyPr/>
          <a:lstStyle>
            <a:lvl1pPr algn="r">
              <a:defRPr/>
            </a:lvl1pPr>
          </a:lstStyle>
          <a:p>
            <a:fld id="{035FA77C-F991-424B-9072-D18EE4EB90CD}" type="slidenum">
              <a:rPr lang="en-US" smtClean="0"/>
              <a:t>‹#›</a:t>
            </a:fld>
            <a:endParaRPr lang="en-US"/>
          </a:p>
        </p:txBody>
      </p:sp>
      <p:sp>
        <p:nvSpPr>
          <p:cNvPr id="15" name="Footer Placeholder 14"/>
          <p:cNvSpPr>
            <a:spLocks noGrp="1"/>
          </p:cNvSpPr>
          <p:nvPr>
            <p:ph type="ftr" sz="quarter" idx="12"/>
          </p:nvPr>
        </p:nvSpPr>
        <p:spPr>
          <a:xfrm>
            <a:off x="3581400" y="6296248"/>
            <a:ext cx="2820987" cy="152400"/>
          </a:xfrm>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33E306B0-CA2C-4A35-B399-B91D6102DF99}" type="datetimeFigureOut">
              <a:rPr lang="en-US" smtClean="0"/>
              <a:t>12/4/2013</a:t>
            </a:fld>
            <a:endParaRPr lang="en-US"/>
          </a:p>
        </p:txBody>
      </p:sp>
      <p:sp>
        <p:nvSpPr>
          <p:cNvPr id="14" name="Slide Number Placeholder 13"/>
          <p:cNvSpPr>
            <a:spLocks noGrp="1"/>
          </p:cNvSpPr>
          <p:nvPr>
            <p:ph type="sldNum" sz="quarter" idx="11"/>
          </p:nvPr>
        </p:nvSpPr>
        <p:spPr/>
        <p:txBody>
          <a:bodyPr/>
          <a:lstStyle/>
          <a:p>
            <a:fld id="{035FA77C-F991-424B-9072-D18EE4EB90CD}"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33E306B0-CA2C-4A35-B399-B91D6102DF99}" type="datetimeFigureOut">
              <a:rPr lang="en-US" smtClean="0"/>
              <a:t>12/4/2013</a:t>
            </a:fld>
            <a:endParaRPr lang="en-US"/>
          </a:p>
        </p:txBody>
      </p:sp>
      <p:sp>
        <p:nvSpPr>
          <p:cNvPr id="14" name="Slide Number Placeholder 13"/>
          <p:cNvSpPr>
            <a:spLocks noGrp="1"/>
          </p:cNvSpPr>
          <p:nvPr>
            <p:ph type="sldNum" sz="quarter" idx="11"/>
          </p:nvPr>
        </p:nvSpPr>
        <p:spPr/>
        <p:txBody>
          <a:bodyPr/>
          <a:lstStyle/>
          <a:p>
            <a:fld id="{035FA77C-F991-424B-9072-D18EE4EB90CD}"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3657600" cy="5714999"/>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itle 15"/>
          <p:cNvSpPr>
            <a:spLocks noGrp="1"/>
          </p:cNvSpPr>
          <p:nvPr>
            <p:ph type="title"/>
          </p:nvPr>
        </p:nvSpPr>
        <p:spPr/>
        <p:txBody>
          <a:bodyPr/>
          <a:lstStyle/>
          <a:p>
            <a:r>
              <a:rPr lang="en-US" smtClean="0"/>
              <a:t>Click to edit Master title style</a:t>
            </a:r>
            <a:endParaRPr lang="en-US"/>
          </a:p>
        </p:txBody>
      </p:sp>
      <p:sp>
        <p:nvSpPr>
          <p:cNvPr id="10" name="Date Placeholder 9"/>
          <p:cNvSpPr>
            <a:spLocks noGrp="1"/>
          </p:cNvSpPr>
          <p:nvPr>
            <p:ph type="dt" sz="half" idx="10"/>
          </p:nvPr>
        </p:nvSpPr>
        <p:spPr/>
        <p:txBody>
          <a:bodyPr/>
          <a:lstStyle/>
          <a:p>
            <a:fld id="{33E306B0-CA2C-4A35-B399-B91D6102DF99}" type="datetimeFigureOut">
              <a:rPr lang="en-US" smtClean="0"/>
              <a:t>12/4/2013</a:t>
            </a:fld>
            <a:endParaRPr lang="en-US"/>
          </a:p>
        </p:txBody>
      </p:sp>
      <p:sp>
        <p:nvSpPr>
          <p:cNvPr id="11" name="Slide Number Placeholder 10"/>
          <p:cNvSpPr>
            <a:spLocks noGrp="1"/>
          </p:cNvSpPr>
          <p:nvPr>
            <p:ph type="sldNum" sz="quarter" idx="11"/>
          </p:nvPr>
        </p:nvSpPr>
        <p:spPr/>
        <p:txBody>
          <a:bodyPr/>
          <a:lstStyle/>
          <a:p>
            <a:fld id="{035FA77C-F991-424B-9072-D18EE4EB90CD}" type="slidenum">
              <a:rPr lang="en-US" smtClean="0"/>
              <a:t>‹#›</a:t>
            </a:fld>
            <a:endParaRPr lang="en-US"/>
          </a:p>
        </p:txBody>
      </p:sp>
      <p:sp>
        <p:nvSpPr>
          <p:cNvPr id="12" name="Footer Placeholder 11"/>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6858000" y="0"/>
            <a:ext cx="2293626" cy="6858000"/>
          </a:xfrm>
          <a:prstGeom prst="rect">
            <a:avLst/>
          </a:prstGeom>
        </p:spPr>
      </p:pic>
      <p:sp>
        <p:nvSpPr>
          <p:cNvPr id="12" name="Date Placeholder 11"/>
          <p:cNvSpPr>
            <a:spLocks noGrp="1"/>
          </p:cNvSpPr>
          <p:nvPr>
            <p:ph type="dt" sz="half" idx="10"/>
          </p:nvPr>
        </p:nvSpPr>
        <p:spPr>
          <a:xfrm>
            <a:off x="839788" y="6426201"/>
            <a:ext cx="2819399" cy="126999"/>
          </a:xfrm>
        </p:spPr>
        <p:txBody>
          <a:bodyPr/>
          <a:lstStyle/>
          <a:p>
            <a:fld id="{33E306B0-CA2C-4A35-B399-B91D6102DF99}" type="datetimeFigureOut">
              <a:rPr lang="en-US" smtClean="0"/>
              <a:t>12/4/2013</a:t>
            </a:fld>
            <a:endParaRPr lang="en-US"/>
          </a:p>
        </p:txBody>
      </p:sp>
      <p:sp>
        <p:nvSpPr>
          <p:cNvPr id="13" name="Slide Number Placeholder 12"/>
          <p:cNvSpPr>
            <a:spLocks noGrp="1"/>
          </p:cNvSpPr>
          <p:nvPr>
            <p:ph type="sldNum" sz="quarter" idx="11"/>
          </p:nvPr>
        </p:nvSpPr>
        <p:spPr>
          <a:xfrm>
            <a:off x="4116388" y="6400800"/>
            <a:ext cx="533400" cy="152400"/>
          </a:xfrm>
        </p:spPr>
        <p:txBody>
          <a:bodyPr/>
          <a:lstStyle/>
          <a:p>
            <a:fld id="{035FA77C-F991-424B-9072-D18EE4EB90CD}" type="slidenum">
              <a:rPr lang="en-US" smtClean="0"/>
              <a:t>‹#›</a:t>
            </a:fld>
            <a:endParaRPr lang="en-US"/>
          </a:p>
        </p:txBody>
      </p:sp>
      <p:sp>
        <p:nvSpPr>
          <p:cNvPr id="14" name="Footer Placeholder 13"/>
          <p:cNvSpPr>
            <a:spLocks noGrp="1"/>
          </p:cNvSpPr>
          <p:nvPr>
            <p:ph type="ftr" sz="quarter" idx="12"/>
          </p:nvPr>
        </p:nvSpPr>
        <p:spPr>
          <a:xfrm>
            <a:off x="838200" y="6296248"/>
            <a:ext cx="2820987" cy="152400"/>
          </a:xfrm>
        </p:spPr>
        <p:txBody>
          <a:bodyPr/>
          <a:lstStyle/>
          <a:p>
            <a:endParaRPr lang="en-US"/>
          </a:p>
        </p:txBody>
      </p:sp>
      <p:sp>
        <p:nvSpPr>
          <p:cNvPr id="15" name="Title 14"/>
          <p:cNvSpPr>
            <a:spLocks noGrp="1"/>
          </p:cNvSpPr>
          <p:nvPr>
            <p:ph type="title"/>
          </p:nvPr>
        </p:nvSpPr>
        <p:spPr>
          <a:xfrm>
            <a:off x="457200" y="1828800"/>
            <a:ext cx="3200400" cy="1752600"/>
          </a:xfrm>
        </p:spPr>
        <p:txBody>
          <a:bodyPr anchor="b"/>
          <a:lstStyle/>
          <a:p>
            <a:r>
              <a:rPr lang="en-US" smtClean="0"/>
              <a:t>Click to edit Master title style</a:t>
            </a:r>
            <a:endParaRPr lang="en-US"/>
          </a:p>
        </p:txBody>
      </p:sp>
      <p:sp>
        <p:nvSpPr>
          <p:cNvPr id="3" name="Text Placeholder 2"/>
          <p:cNvSpPr>
            <a:spLocks noGrp="1"/>
          </p:cNvSpPr>
          <p:nvPr>
            <p:ph type="body" sz="quarter" idx="13"/>
          </p:nvPr>
        </p:nvSpPr>
        <p:spPr>
          <a:xfrm>
            <a:off x="457200" y="3578224"/>
            <a:ext cx="3200645"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4290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 y="4572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9" name="Date Placeholder 8"/>
          <p:cNvSpPr>
            <a:spLocks noGrp="1"/>
          </p:cNvSpPr>
          <p:nvPr>
            <p:ph type="dt" sz="half" idx="10"/>
          </p:nvPr>
        </p:nvSpPr>
        <p:spPr/>
        <p:txBody>
          <a:bodyPr/>
          <a:lstStyle/>
          <a:p>
            <a:fld id="{33E306B0-CA2C-4A35-B399-B91D6102DF99}" type="datetimeFigureOut">
              <a:rPr lang="en-US" smtClean="0"/>
              <a:t>12/4/2013</a:t>
            </a:fld>
            <a:endParaRPr lang="en-US"/>
          </a:p>
        </p:txBody>
      </p:sp>
      <p:sp>
        <p:nvSpPr>
          <p:cNvPr id="13" name="Slide Number Placeholder 12"/>
          <p:cNvSpPr>
            <a:spLocks noGrp="1"/>
          </p:cNvSpPr>
          <p:nvPr>
            <p:ph type="sldNum" sz="quarter" idx="11"/>
          </p:nvPr>
        </p:nvSpPr>
        <p:spPr/>
        <p:txBody>
          <a:bodyPr/>
          <a:lstStyle/>
          <a:p>
            <a:fld id="{035FA77C-F991-424B-9072-D18EE4EB90CD}"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75238"/>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675288"/>
            <a:ext cx="35814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457199" y="3429000"/>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199" y="3840162"/>
            <a:ext cx="35814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12" name="Date Placeholder 11"/>
          <p:cNvSpPr>
            <a:spLocks noGrp="1"/>
          </p:cNvSpPr>
          <p:nvPr>
            <p:ph type="dt" sz="half" idx="10"/>
          </p:nvPr>
        </p:nvSpPr>
        <p:spPr/>
        <p:txBody>
          <a:bodyPr/>
          <a:lstStyle/>
          <a:p>
            <a:fld id="{33E306B0-CA2C-4A35-B399-B91D6102DF99}" type="datetimeFigureOut">
              <a:rPr lang="en-US" smtClean="0"/>
              <a:t>12/4/2013</a:t>
            </a:fld>
            <a:endParaRPr lang="en-US"/>
          </a:p>
        </p:txBody>
      </p:sp>
      <p:sp>
        <p:nvSpPr>
          <p:cNvPr id="14" name="Slide Number Placeholder 13"/>
          <p:cNvSpPr>
            <a:spLocks noGrp="1"/>
          </p:cNvSpPr>
          <p:nvPr>
            <p:ph type="sldNum" sz="quarter" idx="11"/>
          </p:nvPr>
        </p:nvSpPr>
        <p:spPr/>
        <p:txBody>
          <a:bodyPr/>
          <a:lstStyle/>
          <a:p>
            <a:fld id="{035FA77C-F991-424B-9072-D18EE4EB90CD}"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733800" y="457200"/>
            <a:ext cx="3962400" cy="5715000"/>
          </a:xfrm>
        </p:spPr>
        <p:txBody>
          <a:bodyPr/>
          <a:lstStyle/>
          <a:p>
            <a:r>
              <a:rPr lang="en-US" smtClean="0"/>
              <a:t>Click to edit Master title style</a:t>
            </a:r>
            <a:endParaRPr lang="en-US" dirty="0"/>
          </a:p>
        </p:txBody>
      </p:sp>
      <p:sp>
        <p:nvSpPr>
          <p:cNvPr id="9" name="Date Placeholder 8"/>
          <p:cNvSpPr>
            <a:spLocks noGrp="1"/>
          </p:cNvSpPr>
          <p:nvPr>
            <p:ph type="dt" sz="half" idx="10"/>
          </p:nvPr>
        </p:nvSpPr>
        <p:spPr/>
        <p:txBody>
          <a:bodyPr/>
          <a:lstStyle/>
          <a:p>
            <a:fld id="{33E306B0-CA2C-4A35-B399-B91D6102DF99}" type="datetimeFigureOut">
              <a:rPr lang="en-US" smtClean="0"/>
              <a:t>12/4/2013</a:t>
            </a:fld>
            <a:endParaRPr lang="en-US"/>
          </a:p>
        </p:txBody>
      </p:sp>
      <p:sp>
        <p:nvSpPr>
          <p:cNvPr id="10" name="Slide Number Placeholder 9"/>
          <p:cNvSpPr>
            <a:spLocks noGrp="1"/>
          </p:cNvSpPr>
          <p:nvPr>
            <p:ph type="sldNum" sz="quarter" idx="11"/>
          </p:nvPr>
        </p:nvSpPr>
        <p:spPr/>
        <p:txBody>
          <a:bodyPr/>
          <a:lstStyle/>
          <a:p>
            <a:fld id="{035FA77C-F991-424B-9072-D18EE4EB90CD}" type="slidenum">
              <a:rPr lang="en-US" smtClean="0"/>
              <a:t>‹#›</a:t>
            </a:fld>
            <a:endParaRPr lang="en-US"/>
          </a:p>
        </p:txBody>
      </p:sp>
      <p:sp>
        <p:nvSpPr>
          <p:cNvPr id="11" name="Footer Placeholder 10"/>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33E306B0-CA2C-4A35-B399-B91D6102DF99}" type="datetimeFigureOut">
              <a:rPr lang="en-US" smtClean="0"/>
              <a:t>12/4/2013</a:t>
            </a:fld>
            <a:endParaRPr lang="en-US"/>
          </a:p>
        </p:txBody>
      </p:sp>
      <p:sp>
        <p:nvSpPr>
          <p:cNvPr id="9" name="Slide Number Placeholder 8"/>
          <p:cNvSpPr>
            <a:spLocks noGrp="1"/>
          </p:cNvSpPr>
          <p:nvPr>
            <p:ph type="sldNum" sz="quarter" idx="11"/>
          </p:nvPr>
        </p:nvSpPr>
        <p:spPr/>
        <p:txBody>
          <a:bodyPr/>
          <a:lstStyle/>
          <a:p>
            <a:fld id="{035FA77C-F991-424B-9072-D18EE4EB90CD}"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600" y="1676400"/>
            <a:ext cx="2514600" cy="1874837"/>
          </a:xfrm>
        </p:spPr>
        <p:txBody>
          <a:bodyPr anchor="b">
            <a:normAutofit/>
          </a:bodyPr>
          <a:lstStyle>
            <a:lvl1pPr algn="r">
              <a:defRPr sz="2000" b="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676400"/>
            <a:ext cx="4700016"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33E306B0-CA2C-4A35-B399-B91D6102DF99}" type="datetimeFigureOut">
              <a:rPr lang="en-US" smtClean="0"/>
              <a:t>12/4/2013</a:t>
            </a:fld>
            <a:endParaRPr lang="en-US"/>
          </a:p>
        </p:txBody>
      </p:sp>
      <p:sp>
        <p:nvSpPr>
          <p:cNvPr id="16" name="Slide Number Placeholder 15"/>
          <p:cNvSpPr>
            <a:spLocks noGrp="1"/>
          </p:cNvSpPr>
          <p:nvPr>
            <p:ph type="sldNum" sz="quarter" idx="11"/>
          </p:nvPr>
        </p:nvSpPr>
        <p:spPr/>
        <p:txBody>
          <a:bodyPr/>
          <a:lstStyle/>
          <a:p>
            <a:fld id="{035FA77C-F991-424B-9072-D18EE4EB90CD}"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04800" y="1676400"/>
            <a:ext cx="4696967"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1" name="Title 1"/>
          <p:cNvSpPr>
            <a:spLocks noGrp="1"/>
          </p:cNvSpPr>
          <p:nvPr>
            <p:ph type="title"/>
          </p:nvPr>
        </p:nvSpPr>
        <p:spPr>
          <a:xfrm>
            <a:off x="5181600" y="1676400"/>
            <a:ext cx="2514600" cy="1875972"/>
          </a:xfrm>
        </p:spPr>
        <p:txBody>
          <a:bodyPr anchor="b">
            <a:normAutofit/>
          </a:bodyPr>
          <a:lstStyle>
            <a:lvl1pPr algn="r">
              <a:defRPr sz="2000" b="0">
                <a:effectLst/>
              </a:defRPr>
            </a:lvl1pPr>
          </a:lstStyle>
          <a:p>
            <a:r>
              <a:rPr lang="en-US" smtClean="0"/>
              <a:t>Click to edit Master title style</a:t>
            </a:r>
            <a:endParaRPr lang="en-US" dirty="0"/>
          </a:p>
        </p:txBody>
      </p:sp>
      <p:sp>
        <p:nvSpPr>
          <p:cNvPr id="12"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Date Placeholder 15"/>
          <p:cNvSpPr>
            <a:spLocks noGrp="1"/>
          </p:cNvSpPr>
          <p:nvPr>
            <p:ph type="dt" sz="half" idx="10"/>
          </p:nvPr>
        </p:nvSpPr>
        <p:spPr/>
        <p:txBody>
          <a:bodyPr/>
          <a:lstStyle/>
          <a:p>
            <a:fld id="{33E306B0-CA2C-4A35-B399-B91D6102DF99}" type="datetimeFigureOut">
              <a:rPr lang="en-US" smtClean="0"/>
              <a:t>12/4/2013</a:t>
            </a:fld>
            <a:endParaRPr lang="en-US"/>
          </a:p>
        </p:txBody>
      </p:sp>
      <p:sp>
        <p:nvSpPr>
          <p:cNvPr id="17" name="Slide Number Placeholder 16"/>
          <p:cNvSpPr>
            <a:spLocks noGrp="1"/>
          </p:cNvSpPr>
          <p:nvPr>
            <p:ph type="sldNum" sz="quarter" idx="11"/>
          </p:nvPr>
        </p:nvSpPr>
        <p:spPr/>
        <p:txBody>
          <a:bodyPr/>
          <a:lstStyle/>
          <a:p>
            <a:fld id="{035FA77C-F991-424B-9072-D18EE4EB90CD}" type="slidenum">
              <a:rPr lang="en-US" smtClean="0"/>
              <a:t>‹#›</a:t>
            </a:fld>
            <a:endParaRPr lang="en-US"/>
          </a:p>
        </p:txBody>
      </p:sp>
      <p:sp>
        <p:nvSpPr>
          <p:cNvPr id="18" name="Footer Placeholder 17"/>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13" cstate="print"/>
          <a:stretch>
            <a:fillRect/>
          </a:stretch>
        </p:blipFill>
        <p:spPr>
          <a:xfrm>
            <a:off x="8823693" y="0"/>
            <a:ext cx="320307" cy="6858000"/>
          </a:xfrm>
          <a:prstGeom prst="rect">
            <a:avLst/>
          </a:prstGeom>
        </p:spPr>
      </p:pic>
      <p:sp>
        <p:nvSpPr>
          <p:cNvPr id="2" name="Title Placeholder 1"/>
          <p:cNvSpPr>
            <a:spLocks noGrp="1"/>
          </p:cNvSpPr>
          <p:nvPr>
            <p:ph type="title"/>
          </p:nvPr>
        </p:nvSpPr>
        <p:spPr>
          <a:xfrm>
            <a:off x="4876800" y="457200"/>
            <a:ext cx="2819400" cy="571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457200"/>
            <a:ext cx="3657600" cy="57149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7"/>
          <p:cNvSpPr>
            <a:spLocks noGrp="1"/>
          </p:cNvSpPr>
          <p:nvPr>
            <p:ph type="sldNum" sz="quarter" idx="4"/>
          </p:nvPr>
        </p:nvSpPr>
        <p:spPr>
          <a:xfrm>
            <a:off x="7772400" y="6400800"/>
            <a:ext cx="5334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fld id="{035FA77C-F991-424B-9072-D18EE4EB90CD}" type="slidenum">
              <a:rPr lang="en-US" smtClean="0"/>
              <a:t>‹#›</a:t>
            </a:fld>
            <a:endParaRPr lang="en-US"/>
          </a:p>
        </p:txBody>
      </p:sp>
      <p:sp>
        <p:nvSpPr>
          <p:cNvPr id="9" name="Date Placeholder 8"/>
          <p:cNvSpPr>
            <a:spLocks noGrp="1"/>
          </p:cNvSpPr>
          <p:nvPr>
            <p:ph type="dt" sz="half" idx="2"/>
          </p:nvPr>
        </p:nvSpPr>
        <p:spPr>
          <a:xfrm>
            <a:off x="4876801" y="6426201"/>
            <a:ext cx="28193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33E306B0-CA2C-4A35-B399-B91D6102DF99}" type="datetimeFigureOut">
              <a:rPr lang="en-US" smtClean="0"/>
              <a:t>12/4/2013</a:t>
            </a:fld>
            <a:endParaRPr lang="en-US"/>
          </a:p>
        </p:txBody>
      </p:sp>
      <p:sp>
        <p:nvSpPr>
          <p:cNvPr id="10" name="Footer Placeholder 9"/>
          <p:cNvSpPr>
            <a:spLocks noGrp="1"/>
          </p:cNvSpPr>
          <p:nvPr>
            <p:ph type="ftr" sz="quarter" idx="3"/>
          </p:nvPr>
        </p:nvSpPr>
        <p:spPr>
          <a:xfrm>
            <a:off x="4875213" y="6296248"/>
            <a:ext cx="2820987" cy="152400"/>
          </a:xfrm>
          <a:prstGeom prst="rect">
            <a:avLst/>
          </a:prstGeom>
        </p:spPr>
        <p:txBody>
          <a:bodyPr vert="horz" lIns="91440" tIns="45720" rIns="91440" bIns="45720" rtlCol="0" anchor="b"/>
          <a:lstStyle>
            <a:lvl1pPr algn="r">
              <a:defRPr sz="1050">
                <a:solidFill>
                  <a:schemeClr val="tx1"/>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yan.jensen-2@mnsu.edu"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Team Members:</a:t>
            </a:r>
          </a:p>
          <a:p>
            <a:r>
              <a:rPr lang="en-US" dirty="0"/>
              <a:t>Ryan Jensen – </a:t>
            </a:r>
            <a:r>
              <a:rPr lang="en-US" dirty="0">
                <a:hlinkClick r:id="rId2"/>
              </a:rPr>
              <a:t>ryan.jensen-2@mnsu.edu</a:t>
            </a:r>
            <a:endParaRPr lang="en-US" dirty="0"/>
          </a:p>
          <a:p>
            <a:r>
              <a:rPr lang="en-US" dirty="0"/>
              <a:t>Josh </a:t>
            </a:r>
            <a:r>
              <a:rPr lang="en-US" dirty="0" err="1"/>
              <a:t>Roal</a:t>
            </a:r>
            <a:r>
              <a:rPr lang="en-US" dirty="0"/>
              <a:t> – joshua.roal@gmail.com</a:t>
            </a:r>
          </a:p>
          <a:p>
            <a:r>
              <a:rPr lang="en-US" dirty="0"/>
              <a:t/>
            </a:r>
            <a:br>
              <a:rPr lang="en-US" dirty="0"/>
            </a:br>
            <a:endParaRPr lang="en-US" dirty="0"/>
          </a:p>
          <a:p>
            <a:endParaRPr lang="en-US" dirty="0"/>
          </a:p>
        </p:txBody>
      </p:sp>
      <p:sp>
        <p:nvSpPr>
          <p:cNvPr id="2" name="Title 1"/>
          <p:cNvSpPr>
            <a:spLocks noGrp="1"/>
          </p:cNvSpPr>
          <p:nvPr>
            <p:ph type="title"/>
          </p:nvPr>
        </p:nvSpPr>
        <p:spPr/>
        <p:txBody>
          <a:bodyPr/>
          <a:lstStyle/>
          <a:p>
            <a:r>
              <a:rPr lang="en-US" dirty="0"/>
              <a:t>Microcontroller Based Eight-Channel Sequencer</a:t>
            </a:r>
            <a:br>
              <a:rPr lang="en-US" dirty="0"/>
            </a:br>
            <a:endParaRPr lang="en-US" dirty="0"/>
          </a:p>
        </p:txBody>
      </p:sp>
    </p:spTree>
    <p:extLst>
      <p:ext uri="{BB962C8B-B14F-4D97-AF65-F5344CB8AC3E}">
        <p14:creationId xmlns:p14="http://schemas.microsoft.com/office/powerpoint/2010/main" val="1604808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28800"/>
            <a:ext cx="7772400" cy="4343399"/>
          </a:xfrm>
        </p:spPr>
        <p:txBody>
          <a:bodyPr/>
          <a:lstStyle/>
          <a:p>
            <a:r>
              <a:rPr lang="en-US" dirty="0" smtClean="0"/>
              <a:t>The Sequencer was designed to create tones according to a programmed sequence in order to create basic music.</a:t>
            </a:r>
          </a:p>
          <a:p>
            <a:r>
              <a:rPr lang="en-US" dirty="0" smtClean="0"/>
              <a:t>The sound signals will be generated by microcontroller. </a:t>
            </a:r>
          </a:p>
          <a:p>
            <a:r>
              <a:rPr lang="en-US" dirty="0" smtClean="0"/>
              <a:t>The user will be able to create and edit the song data by changing the code for the microcontroller.</a:t>
            </a:r>
          </a:p>
          <a:p>
            <a:r>
              <a:rPr lang="en-US" dirty="0" smtClean="0"/>
              <a:t>The channels and sequence will be displayed in a 8x8 LED matrix.</a:t>
            </a:r>
          </a:p>
          <a:p>
            <a:r>
              <a:rPr lang="en-US" dirty="0" smtClean="0"/>
              <a:t>The LED matrix will </a:t>
            </a:r>
            <a:r>
              <a:rPr lang="en-US" dirty="0" err="1" smtClean="0"/>
              <a:t>scroller</a:t>
            </a:r>
            <a:r>
              <a:rPr lang="en-US" dirty="0" smtClean="0"/>
              <a:t> the sequence across the matrix with the last column being the output.</a:t>
            </a:r>
            <a:endParaRPr lang="en-US" dirty="0"/>
          </a:p>
        </p:txBody>
      </p:sp>
      <p:sp>
        <p:nvSpPr>
          <p:cNvPr id="3" name="Title 2"/>
          <p:cNvSpPr>
            <a:spLocks noGrp="1"/>
          </p:cNvSpPr>
          <p:nvPr>
            <p:ph type="title"/>
          </p:nvPr>
        </p:nvSpPr>
        <p:spPr>
          <a:xfrm>
            <a:off x="457200" y="457200"/>
            <a:ext cx="7772400" cy="1143000"/>
          </a:xfrm>
        </p:spPr>
        <p:txBody>
          <a:bodyPr/>
          <a:lstStyle/>
          <a:p>
            <a:pPr algn="l"/>
            <a:r>
              <a:rPr lang="en-US" dirty="0" smtClean="0"/>
              <a:t>Project Introduction</a:t>
            </a:r>
            <a:endParaRPr lang="en-US" dirty="0"/>
          </a:p>
        </p:txBody>
      </p:sp>
    </p:spTree>
    <p:extLst>
      <p:ext uri="{BB962C8B-B14F-4D97-AF65-F5344CB8AC3E}">
        <p14:creationId xmlns:p14="http://schemas.microsoft.com/office/powerpoint/2010/main" val="453215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57200"/>
            <a:ext cx="7239000" cy="1371600"/>
          </a:xfrm>
        </p:spPr>
        <p:txBody>
          <a:bodyPr/>
          <a:lstStyle/>
          <a:p>
            <a:pPr algn="l"/>
            <a:r>
              <a:rPr lang="en-US" dirty="0" smtClean="0"/>
              <a:t>Project </a:t>
            </a:r>
            <a:r>
              <a:rPr lang="en-US" dirty="0" smtClean="0"/>
              <a:t>Details: Frequency Calculation Table.</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447800"/>
            <a:ext cx="6858000" cy="5321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0576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7772400" cy="4876799"/>
          </a:xfrm>
        </p:spPr>
        <p:txBody>
          <a:bodyPr>
            <a:normAutofit lnSpcReduction="10000"/>
          </a:bodyPr>
          <a:lstStyle/>
          <a:p>
            <a:r>
              <a:rPr lang="en-US" dirty="0"/>
              <a:t>The MBS (Microcontroller Based Sequencer) will have eight output channels. Each channel may be either on/off (high/low) output signals, or audio signals.</a:t>
            </a:r>
          </a:p>
          <a:p>
            <a:r>
              <a:rPr lang="en-US" dirty="0"/>
              <a:t>Of the eight output channels, the channels that are digital outputs will be fed into circuits/devices that will produce sounds/tones.</a:t>
            </a:r>
          </a:p>
          <a:p>
            <a:r>
              <a:rPr lang="en-US" dirty="0"/>
              <a:t>All of the sounds generated by the microcontroller or generated by the peripheral circuits that the microprocessor controls will be mixed together before reaching the output.</a:t>
            </a:r>
          </a:p>
          <a:p>
            <a:r>
              <a:rPr lang="en-US" dirty="0"/>
              <a:t>The device must be able to output the synthesized audio to a 1/8” audio jack.</a:t>
            </a:r>
          </a:p>
          <a:p>
            <a:r>
              <a:rPr lang="en-US" dirty="0"/>
              <a:t>The MBS will have an 8x8 LED matrix that will display the song data to the user.</a:t>
            </a:r>
          </a:p>
          <a:p>
            <a:r>
              <a:rPr lang="en-US" dirty="0"/>
              <a:t>Each column of the 8x8 LED matrix (MBS-01) will represent an eighth note in each measure. Each row of the matrix will be associated with one of the eight channels.</a:t>
            </a:r>
          </a:p>
          <a:p>
            <a:r>
              <a:rPr lang="en-US" dirty="0"/>
              <a:t>The song data will be stored in measures. Each measure will be comprised of eight beats. For each beat in the song, there will be a byte of data stored. Each of the eight bits in the byte will correspond to one of the eight sound channels. If a bit it set (1), the sound on that channel will be played. If the bit is unset (0), the sound on that channel will not be played</a:t>
            </a:r>
            <a:r>
              <a:rPr lang="en-US" dirty="0" smtClean="0"/>
              <a:t>.</a:t>
            </a:r>
            <a:endParaRPr lang="en-US" dirty="0"/>
          </a:p>
        </p:txBody>
      </p:sp>
      <p:sp>
        <p:nvSpPr>
          <p:cNvPr id="3" name="Title 2"/>
          <p:cNvSpPr>
            <a:spLocks noGrp="1"/>
          </p:cNvSpPr>
          <p:nvPr>
            <p:ph type="title"/>
          </p:nvPr>
        </p:nvSpPr>
        <p:spPr>
          <a:xfrm>
            <a:off x="685800" y="457200"/>
            <a:ext cx="7010400" cy="1066800"/>
          </a:xfrm>
        </p:spPr>
        <p:txBody>
          <a:bodyPr/>
          <a:lstStyle/>
          <a:p>
            <a:pPr algn="l"/>
            <a:r>
              <a:rPr lang="en-US" dirty="0" smtClean="0"/>
              <a:t>Project Specification</a:t>
            </a:r>
            <a:endParaRPr lang="en-US" dirty="0"/>
          </a:p>
        </p:txBody>
      </p:sp>
    </p:spTree>
    <p:extLst>
      <p:ext uri="{BB962C8B-B14F-4D97-AF65-F5344CB8AC3E}">
        <p14:creationId xmlns:p14="http://schemas.microsoft.com/office/powerpoint/2010/main" val="2289199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001000" cy="4876799"/>
          </a:xfrm>
        </p:spPr>
        <p:txBody>
          <a:bodyPr/>
          <a:lstStyle/>
          <a:p>
            <a:r>
              <a:rPr lang="en-US" dirty="0"/>
              <a:t>The user must be able to manually navigate the song data while visually seeing the song data displayed on the 8x8 LED matrix.</a:t>
            </a:r>
          </a:p>
          <a:p>
            <a:r>
              <a:rPr lang="en-US" dirty="0"/>
              <a:t>The user must be able to copy and paste entire measures of song data with simple user input.</a:t>
            </a:r>
          </a:p>
          <a:p>
            <a:r>
              <a:rPr lang="en-US" dirty="0"/>
              <a:t>The user must be able to erase entire measures of song data with simple user input.</a:t>
            </a:r>
          </a:p>
          <a:p>
            <a:r>
              <a:rPr lang="en-US" dirty="0"/>
              <a:t>The device will be in an enclosure that will be no larger than 18cm long, 22cm wide, and 8cm deep.</a:t>
            </a:r>
          </a:p>
          <a:p>
            <a:r>
              <a:rPr lang="en-US" dirty="0"/>
              <a:t>The device should weigh no more than 1.5 kg</a:t>
            </a:r>
          </a:p>
          <a:p>
            <a:r>
              <a:rPr lang="en-US" dirty="0"/>
              <a:t>The device will operate in the temperature range of 0°C to 40°C</a:t>
            </a:r>
          </a:p>
          <a:p>
            <a:r>
              <a:rPr lang="en-US" dirty="0"/>
              <a:t>The device will be able to produce an assortment of different waveforms at different frequencies. Sine waves, triangle waves, square waves, and ramp waves are all signals that should be able to be produced at a myriad of different frequencies inside human hearing.</a:t>
            </a:r>
          </a:p>
          <a:p>
            <a:endParaRPr lang="en-US" dirty="0"/>
          </a:p>
        </p:txBody>
      </p:sp>
      <p:sp>
        <p:nvSpPr>
          <p:cNvPr id="3" name="Title 2"/>
          <p:cNvSpPr>
            <a:spLocks noGrp="1"/>
          </p:cNvSpPr>
          <p:nvPr>
            <p:ph type="title"/>
          </p:nvPr>
        </p:nvSpPr>
        <p:spPr>
          <a:xfrm>
            <a:off x="457200" y="457200"/>
            <a:ext cx="7239000" cy="1066800"/>
          </a:xfrm>
        </p:spPr>
        <p:txBody>
          <a:bodyPr/>
          <a:lstStyle/>
          <a:p>
            <a:pPr algn="l"/>
            <a:r>
              <a:rPr lang="en-US" dirty="0" smtClean="0"/>
              <a:t>Project Specification Continued</a:t>
            </a:r>
            <a:endParaRPr lang="en-US" dirty="0"/>
          </a:p>
        </p:txBody>
      </p:sp>
    </p:spTree>
    <p:extLst>
      <p:ext uri="{BB962C8B-B14F-4D97-AF65-F5344CB8AC3E}">
        <p14:creationId xmlns:p14="http://schemas.microsoft.com/office/powerpoint/2010/main" val="2722160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36739713"/>
              </p:ext>
            </p:extLst>
          </p:nvPr>
        </p:nvGraphicFramePr>
        <p:xfrm>
          <a:off x="533401" y="1269380"/>
          <a:ext cx="7619998" cy="4369419"/>
        </p:xfrm>
        <a:graphic>
          <a:graphicData uri="http://schemas.openxmlformats.org/drawingml/2006/table">
            <a:tbl>
              <a:tblPr/>
              <a:tblGrid>
                <a:gridCol w="1898407"/>
                <a:gridCol w="1911592"/>
                <a:gridCol w="1911592"/>
                <a:gridCol w="1898407"/>
              </a:tblGrid>
              <a:tr h="340647">
                <a:tc>
                  <a:txBody>
                    <a:bodyPr/>
                    <a:lstStyle/>
                    <a:p>
                      <a:pPr algn="ctr" rtl="0">
                        <a:spcAft>
                          <a:spcPts val="576"/>
                        </a:spcAft>
                      </a:pPr>
                      <a:r>
                        <a:rPr lang="en-US" sz="1000" b="1" dirty="0">
                          <a:effectLst/>
                          <a:latin typeface="Verdana, sans-serif"/>
                        </a:rPr>
                        <a:t>Item</a:t>
                      </a:r>
                      <a:endParaRPr lang="en-US" sz="1000" dirty="0">
                        <a:effectLst/>
                      </a:endParaRPr>
                    </a:p>
                  </a:txBody>
                  <a:tcPr marL="36590" marR="36590" marT="36590" marB="36590" anchor="ctr">
                    <a:lnL>
                      <a:noFill/>
                    </a:lnL>
                    <a:lnR>
                      <a:noFill/>
                    </a:lnR>
                    <a:lnT>
                      <a:noFill/>
                    </a:lnT>
                    <a:lnB>
                      <a:noFill/>
                    </a:lnB>
                  </a:tcPr>
                </a:tc>
                <a:tc>
                  <a:txBody>
                    <a:bodyPr/>
                    <a:lstStyle/>
                    <a:p>
                      <a:pPr algn="ctr" rtl="0">
                        <a:spcAft>
                          <a:spcPts val="576"/>
                        </a:spcAft>
                      </a:pPr>
                      <a:r>
                        <a:rPr lang="en-US" sz="1000" b="1">
                          <a:effectLst/>
                          <a:latin typeface="Verdana, sans-serif"/>
                        </a:rPr>
                        <a:t>Cost of Item ($)</a:t>
                      </a:r>
                      <a:endParaRPr lang="en-US" sz="1000">
                        <a:effectLst/>
                      </a:endParaRPr>
                    </a:p>
                  </a:txBody>
                  <a:tcPr marL="36590" marR="36590" marT="36590" marB="36590" anchor="ctr">
                    <a:lnL>
                      <a:noFill/>
                    </a:lnL>
                    <a:lnR>
                      <a:noFill/>
                    </a:lnR>
                    <a:lnT>
                      <a:noFill/>
                    </a:lnT>
                    <a:lnB>
                      <a:noFill/>
                    </a:lnB>
                  </a:tcPr>
                </a:tc>
                <a:tc>
                  <a:txBody>
                    <a:bodyPr/>
                    <a:lstStyle/>
                    <a:p>
                      <a:pPr algn="ctr" rtl="0">
                        <a:spcAft>
                          <a:spcPts val="576"/>
                        </a:spcAft>
                      </a:pPr>
                      <a:r>
                        <a:rPr lang="en-US" sz="1000" b="1">
                          <a:effectLst/>
                          <a:latin typeface="Verdana, sans-serif"/>
                        </a:rPr>
                        <a:t>Quantity</a:t>
                      </a:r>
                      <a:endParaRPr lang="en-US" sz="1000">
                        <a:effectLst/>
                      </a:endParaRPr>
                    </a:p>
                  </a:txBody>
                  <a:tcPr marL="36590" marR="36590" marT="36590" marB="36590" anchor="ctr">
                    <a:lnL>
                      <a:noFill/>
                    </a:lnL>
                    <a:lnR>
                      <a:noFill/>
                    </a:lnR>
                    <a:lnT>
                      <a:noFill/>
                    </a:lnT>
                    <a:lnB>
                      <a:noFill/>
                    </a:lnB>
                  </a:tcPr>
                </a:tc>
                <a:tc>
                  <a:txBody>
                    <a:bodyPr/>
                    <a:lstStyle/>
                    <a:p>
                      <a:pPr algn="ctr" rtl="0">
                        <a:spcAft>
                          <a:spcPts val="576"/>
                        </a:spcAft>
                      </a:pPr>
                      <a:r>
                        <a:rPr lang="en-US" sz="1000" b="1">
                          <a:effectLst/>
                          <a:latin typeface="Verdana, sans-serif"/>
                        </a:rPr>
                        <a:t>Total Cost Of Items ($)</a:t>
                      </a:r>
                      <a:endParaRPr lang="en-US" sz="1000">
                        <a:effectLst/>
                      </a:endParaRPr>
                    </a:p>
                  </a:txBody>
                  <a:tcPr marL="36590" marR="36590" marT="36590" marB="36590" anchor="ctr">
                    <a:lnL>
                      <a:noFill/>
                    </a:lnL>
                    <a:lnR>
                      <a:noFill/>
                    </a:lnR>
                    <a:lnT>
                      <a:noFill/>
                    </a:lnT>
                    <a:lnB>
                      <a:noFill/>
                    </a:lnB>
                  </a:tcPr>
                </a:tc>
              </a:tr>
              <a:tr h="614688">
                <a:tc>
                  <a:txBody>
                    <a:bodyPr/>
                    <a:lstStyle/>
                    <a:p>
                      <a:pPr rtl="0">
                        <a:spcAft>
                          <a:spcPts val="576"/>
                        </a:spcAft>
                      </a:pPr>
                      <a:r>
                        <a:rPr lang="en-US" sz="1000">
                          <a:effectLst/>
                          <a:latin typeface="Verdana, sans-serif"/>
                        </a:rPr>
                        <a:t>Atmel ATmega328P microcontroller</a:t>
                      </a:r>
                      <a:endParaRPr lang="en-US" sz="1000">
                        <a:effectLst/>
                      </a:endParaRPr>
                    </a:p>
                  </a:txBody>
                  <a:tcPr marL="36590" marR="36590" marT="36590" marB="36590">
                    <a:lnL>
                      <a:noFill/>
                    </a:lnL>
                    <a:lnR>
                      <a:noFill/>
                    </a:lnR>
                    <a:lnT>
                      <a:noFill/>
                    </a:lnT>
                    <a:lnB>
                      <a:noFill/>
                    </a:lnB>
                  </a:tcPr>
                </a:tc>
                <a:tc>
                  <a:txBody>
                    <a:bodyPr/>
                    <a:lstStyle/>
                    <a:p>
                      <a:pPr algn="ctr" rtl="0">
                        <a:spcAft>
                          <a:spcPts val="576"/>
                        </a:spcAft>
                      </a:pPr>
                      <a:r>
                        <a:rPr lang="en-US" sz="1000">
                          <a:effectLst/>
                          <a:latin typeface="Verdana, sans-serif"/>
                        </a:rPr>
                        <a:t>2.24</a:t>
                      </a:r>
                      <a:endParaRPr lang="en-US" sz="1000">
                        <a:effectLst/>
                      </a:endParaRPr>
                    </a:p>
                  </a:txBody>
                  <a:tcPr marL="36590" marR="36590" marT="36590" marB="36590" anchor="ctr">
                    <a:lnL>
                      <a:noFill/>
                    </a:lnL>
                    <a:lnR>
                      <a:noFill/>
                    </a:lnR>
                    <a:lnT>
                      <a:noFill/>
                    </a:lnT>
                    <a:lnB>
                      <a:noFill/>
                    </a:lnB>
                  </a:tcPr>
                </a:tc>
                <a:tc>
                  <a:txBody>
                    <a:bodyPr/>
                    <a:lstStyle/>
                    <a:p>
                      <a:pPr algn="ctr" rtl="0">
                        <a:spcAft>
                          <a:spcPts val="576"/>
                        </a:spcAft>
                      </a:pPr>
                      <a:r>
                        <a:rPr lang="en-US" sz="1000">
                          <a:effectLst/>
                          <a:latin typeface="Verdana, sans-serif"/>
                        </a:rPr>
                        <a:t>1</a:t>
                      </a:r>
                      <a:endParaRPr lang="en-US" sz="1000">
                        <a:effectLst/>
                      </a:endParaRPr>
                    </a:p>
                  </a:txBody>
                  <a:tcPr marL="36590" marR="36590" marT="36590" marB="36590" anchor="ctr">
                    <a:lnL>
                      <a:noFill/>
                    </a:lnL>
                    <a:lnR>
                      <a:noFill/>
                    </a:lnR>
                    <a:lnT>
                      <a:noFill/>
                    </a:lnT>
                    <a:lnB>
                      <a:noFill/>
                    </a:lnB>
                  </a:tcPr>
                </a:tc>
                <a:tc>
                  <a:txBody>
                    <a:bodyPr/>
                    <a:lstStyle/>
                    <a:p>
                      <a:pPr algn="ctr" rtl="0">
                        <a:spcAft>
                          <a:spcPts val="576"/>
                        </a:spcAft>
                      </a:pPr>
                      <a:r>
                        <a:rPr lang="en-US" sz="1000">
                          <a:effectLst/>
                          <a:latin typeface="Verdana, sans-serif"/>
                        </a:rPr>
                        <a:t>2.24</a:t>
                      </a:r>
                      <a:endParaRPr lang="en-US" sz="1000">
                        <a:effectLst/>
                      </a:endParaRPr>
                    </a:p>
                  </a:txBody>
                  <a:tcPr marL="36590" marR="36590" marT="36590" marB="36590" anchor="ctr">
                    <a:lnL>
                      <a:noFill/>
                    </a:lnL>
                    <a:lnR>
                      <a:noFill/>
                    </a:lnR>
                    <a:lnT>
                      <a:noFill/>
                    </a:lnT>
                    <a:lnB>
                      <a:noFill/>
                    </a:lnB>
                  </a:tcPr>
                </a:tc>
              </a:tr>
              <a:tr h="614688">
                <a:tc>
                  <a:txBody>
                    <a:bodyPr/>
                    <a:lstStyle/>
                    <a:p>
                      <a:pPr rtl="0">
                        <a:spcAft>
                          <a:spcPts val="576"/>
                        </a:spcAft>
                      </a:pPr>
                      <a:r>
                        <a:rPr lang="en-US" sz="1000">
                          <a:effectLst/>
                          <a:latin typeface="Verdana, sans-serif"/>
                        </a:rPr>
                        <a:t>Atmel ATtiny24A microcontroller</a:t>
                      </a:r>
                      <a:endParaRPr lang="en-US" sz="1000">
                        <a:effectLst/>
                      </a:endParaRPr>
                    </a:p>
                  </a:txBody>
                  <a:tcPr marL="36590" marR="36590" marT="36590" marB="36590">
                    <a:lnL>
                      <a:noFill/>
                    </a:lnL>
                    <a:lnR>
                      <a:noFill/>
                    </a:lnR>
                    <a:lnT>
                      <a:noFill/>
                    </a:lnT>
                    <a:lnB>
                      <a:noFill/>
                    </a:lnB>
                  </a:tcPr>
                </a:tc>
                <a:tc>
                  <a:txBody>
                    <a:bodyPr/>
                    <a:lstStyle/>
                    <a:p>
                      <a:pPr algn="ctr" rtl="0">
                        <a:spcAft>
                          <a:spcPts val="576"/>
                        </a:spcAft>
                      </a:pPr>
                      <a:r>
                        <a:rPr lang="en-US" sz="1000">
                          <a:effectLst/>
                          <a:latin typeface="Verdana, sans-serif"/>
                        </a:rPr>
                        <a:t>0.70</a:t>
                      </a:r>
                      <a:endParaRPr lang="en-US" sz="1000">
                        <a:effectLst/>
                      </a:endParaRPr>
                    </a:p>
                  </a:txBody>
                  <a:tcPr marL="36590" marR="36590" marT="36590" marB="36590" anchor="ctr">
                    <a:lnL>
                      <a:noFill/>
                    </a:lnL>
                    <a:lnR>
                      <a:noFill/>
                    </a:lnR>
                    <a:lnT>
                      <a:noFill/>
                    </a:lnT>
                    <a:lnB>
                      <a:noFill/>
                    </a:lnB>
                  </a:tcPr>
                </a:tc>
                <a:tc>
                  <a:txBody>
                    <a:bodyPr/>
                    <a:lstStyle/>
                    <a:p>
                      <a:pPr algn="ctr" rtl="0">
                        <a:spcAft>
                          <a:spcPts val="576"/>
                        </a:spcAft>
                      </a:pPr>
                      <a:r>
                        <a:rPr lang="en-US" sz="1000">
                          <a:effectLst/>
                          <a:latin typeface="Verdana, sans-serif"/>
                        </a:rPr>
                        <a:t>~4</a:t>
                      </a:r>
                      <a:endParaRPr lang="en-US" sz="1000">
                        <a:effectLst/>
                      </a:endParaRPr>
                    </a:p>
                  </a:txBody>
                  <a:tcPr marL="36590" marR="36590" marT="36590" marB="36590" anchor="ctr">
                    <a:lnL>
                      <a:noFill/>
                    </a:lnL>
                    <a:lnR>
                      <a:noFill/>
                    </a:lnR>
                    <a:lnT>
                      <a:noFill/>
                    </a:lnT>
                    <a:lnB>
                      <a:noFill/>
                    </a:lnB>
                  </a:tcPr>
                </a:tc>
                <a:tc>
                  <a:txBody>
                    <a:bodyPr/>
                    <a:lstStyle/>
                    <a:p>
                      <a:pPr algn="ctr" rtl="0">
                        <a:spcAft>
                          <a:spcPts val="576"/>
                        </a:spcAft>
                      </a:pPr>
                      <a:r>
                        <a:rPr lang="en-US" sz="1000">
                          <a:effectLst/>
                          <a:latin typeface="Verdana, sans-serif"/>
                        </a:rPr>
                        <a:t>2.80</a:t>
                      </a:r>
                      <a:endParaRPr lang="en-US" sz="1000">
                        <a:effectLst/>
                      </a:endParaRPr>
                    </a:p>
                  </a:txBody>
                  <a:tcPr marL="36590" marR="36590" marT="36590" marB="36590" anchor="ctr">
                    <a:lnL>
                      <a:noFill/>
                    </a:lnL>
                    <a:lnR>
                      <a:noFill/>
                    </a:lnR>
                    <a:lnT>
                      <a:noFill/>
                    </a:lnT>
                    <a:lnB>
                      <a:noFill/>
                    </a:lnB>
                  </a:tcPr>
                </a:tc>
              </a:tr>
              <a:tr h="340647">
                <a:tc>
                  <a:txBody>
                    <a:bodyPr/>
                    <a:lstStyle/>
                    <a:p>
                      <a:pPr rtl="0">
                        <a:spcAft>
                          <a:spcPts val="576"/>
                        </a:spcAft>
                      </a:pPr>
                      <a:r>
                        <a:rPr lang="en-US" sz="1000">
                          <a:effectLst/>
                          <a:latin typeface="Verdana, sans-serif"/>
                        </a:rPr>
                        <a:t>Atmel AVR Dragon</a:t>
                      </a:r>
                      <a:endParaRPr lang="en-US" sz="1000">
                        <a:effectLst/>
                      </a:endParaRPr>
                    </a:p>
                  </a:txBody>
                  <a:tcPr marL="36590" marR="36590" marT="36590" marB="36590">
                    <a:lnL>
                      <a:noFill/>
                    </a:lnL>
                    <a:lnR>
                      <a:noFill/>
                    </a:lnR>
                    <a:lnT>
                      <a:noFill/>
                    </a:lnT>
                    <a:lnB>
                      <a:noFill/>
                    </a:lnB>
                  </a:tcPr>
                </a:tc>
                <a:tc>
                  <a:txBody>
                    <a:bodyPr/>
                    <a:lstStyle/>
                    <a:p>
                      <a:pPr algn="ctr" rtl="0">
                        <a:spcAft>
                          <a:spcPts val="576"/>
                        </a:spcAft>
                      </a:pPr>
                      <a:r>
                        <a:rPr lang="en-US" sz="1000">
                          <a:effectLst/>
                          <a:latin typeface="Verdana, sans-serif"/>
                        </a:rPr>
                        <a:t>52.44</a:t>
                      </a:r>
                      <a:endParaRPr lang="en-US" sz="1000">
                        <a:effectLst/>
                      </a:endParaRPr>
                    </a:p>
                  </a:txBody>
                  <a:tcPr marL="36590" marR="36590" marT="36590" marB="36590" anchor="ctr">
                    <a:lnL>
                      <a:noFill/>
                    </a:lnL>
                    <a:lnR>
                      <a:noFill/>
                    </a:lnR>
                    <a:lnT>
                      <a:noFill/>
                    </a:lnT>
                    <a:lnB>
                      <a:noFill/>
                    </a:lnB>
                  </a:tcPr>
                </a:tc>
                <a:tc>
                  <a:txBody>
                    <a:bodyPr/>
                    <a:lstStyle/>
                    <a:p>
                      <a:pPr algn="ctr" rtl="0">
                        <a:spcAft>
                          <a:spcPts val="576"/>
                        </a:spcAft>
                      </a:pPr>
                      <a:r>
                        <a:rPr lang="en-US" sz="1000">
                          <a:effectLst/>
                          <a:latin typeface="Verdana, sans-serif"/>
                        </a:rPr>
                        <a:t>1</a:t>
                      </a:r>
                      <a:endParaRPr lang="en-US" sz="1000">
                        <a:effectLst/>
                      </a:endParaRPr>
                    </a:p>
                  </a:txBody>
                  <a:tcPr marL="36590" marR="36590" marT="36590" marB="36590" anchor="ctr">
                    <a:lnL>
                      <a:noFill/>
                    </a:lnL>
                    <a:lnR>
                      <a:noFill/>
                    </a:lnR>
                    <a:lnT>
                      <a:noFill/>
                    </a:lnT>
                    <a:lnB>
                      <a:noFill/>
                    </a:lnB>
                  </a:tcPr>
                </a:tc>
                <a:tc>
                  <a:txBody>
                    <a:bodyPr/>
                    <a:lstStyle/>
                    <a:p>
                      <a:pPr algn="ctr" rtl="0">
                        <a:spcAft>
                          <a:spcPts val="576"/>
                        </a:spcAft>
                      </a:pPr>
                      <a:r>
                        <a:rPr lang="en-US" sz="1000" dirty="0">
                          <a:effectLst/>
                          <a:latin typeface="Verdana, sans-serif"/>
                        </a:rPr>
                        <a:t>52.44*</a:t>
                      </a:r>
                      <a:endParaRPr lang="en-US" sz="1000" dirty="0">
                        <a:effectLst/>
                      </a:endParaRPr>
                    </a:p>
                  </a:txBody>
                  <a:tcPr marL="36590" marR="36590" marT="36590" marB="36590" anchor="ctr">
                    <a:lnL>
                      <a:noFill/>
                    </a:lnL>
                    <a:lnR>
                      <a:noFill/>
                    </a:lnR>
                    <a:lnT>
                      <a:noFill/>
                    </a:lnT>
                    <a:lnB>
                      <a:noFill/>
                    </a:lnB>
                  </a:tcPr>
                </a:tc>
              </a:tr>
              <a:tr h="477667">
                <a:tc>
                  <a:txBody>
                    <a:bodyPr/>
                    <a:lstStyle/>
                    <a:p>
                      <a:pPr rtl="0">
                        <a:spcAft>
                          <a:spcPts val="576"/>
                        </a:spcAft>
                      </a:pPr>
                      <a:r>
                        <a:rPr lang="en-US" sz="1000">
                          <a:effectLst/>
                          <a:latin typeface="Verdana, sans-serif"/>
                        </a:rPr>
                        <a:t>LEDs for the 8x8 LED matrix</a:t>
                      </a:r>
                      <a:endParaRPr lang="en-US" sz="1000">
                        <a:effectLst/>
                      </a:endParaRPr>
                    </a:p>
                  </a:txBody>
                  <a:tcPr marL="36590" marR="36590" marT="36590" marB="36590">
                    <a:lnL>
                      <a:noFill/>
                    </a:lnL>
                    <a:lnR>
                      <a:noFill/>
                    </a:lnR>
                    <a:lnT>
                      <a:noFill/>
                    </a:lnT>
                    <a:lnB>
                      <a:noFill/>
                    </a:lnB>
                  </a:tcPr>
                </a:tc>
                <a:tc>
                  <a:txBody>
                    <a:bodyPr/>
                    <a:lstStyle/>
                    <a:p>
                      <a:pPr algn="ctr" rtl="0">
                        <a:spcAft>
                          <a:spcPts val="576"/>
                        </a:spcAft>
                      </a:pPr>
                      <a:r>
                        <a:rPr lang="en-US" sz="1000">
                          <a:effectLst/>
                          <a:latin typeface="Verdana, sans-serif"/>
                        </a:rPr>
                        <a:t>0.04</a:t>
                      </a:r>
                      <a:endParaRPr lang="en-US" sz="1000">
                        <a:effectLst/>
                      </a:endParaRPr>
                    </a:p>
                  </a:txBody>
                  <a:tcPr marL="36590" marR="36590" marT="36590" marB="36590" anchor="ctr">
                    <a:lnL>
                      <a:noFill/>
                    </a:lnL>
                    <a:lnR>
                      <a:noFill/>
                    </a:lnR>
                    <a:lnT>
                      <a:noFill/>
                    </a:lnT>
                    <a:lnB>
                      <a:noFill/>
                    </a:lnB>
                  </a:tcPr>
                </a:tc>
                <a:tc>
                  <a:txBody>
                    <a:bodyPr/>
                    <a:lstStyle/>
                    <a:p>
                      <a:pPr algn="ctr" rtl="0">
                        <a:spcAft>
                          <a:spcPts val="576"/>
                        </a:spcAft>
                      </a:pPr>
                      <a:r>
                        <a:rPr lang="en-US" sz="1000">
                          <a:effectLst/>
                          <a:latin typeface="Verdana, sans-serif"/>
                        </a:rPr>
                        <a:t>64</a:t>
                      </a:r>
                      <a:endParaRPr lang="en-US" sz="1000">
                        <a:effectLst/>
                      </a:endParaRPr>
                    </a:p>
                  </a:txBody>
                  <a:tcPr marL="36590" marR="36590" marT="36590" marB="36590" anchor="ctr">
                    <a:lnL>
                      <a:noFill/>
                    </a:lnL>
                    <a:lnR>
                      <a:noFill/>
                    </a:lnR>
                    <a:lnT>
                      <a:noFill/>
                    </a:lnT>
                    <a:lnB>
                      <a:noFill/>
                    </a:lnB>
                  </a:tcPr>
                </a:tc>
                <a:tc>
                  <a:txBody>
                    <a:bodyPr/>
                    <a:lstStyle/>
                    <a:p>
                      <a:pPr algn="ctr" rtl="0">
                        <a:spcAft>
                          <a:spcPts val="576"/>
                        </a:spcAft>
                      </a:pPr>
                      <a:r>
                        <a:rPr lang="en-US" sz="1000" dirty="0">
                          <a:effectLst/>
                          <a:latin typeface="Verdana, sans-serif"/>
                        </a:rPr>
                        <a:t>2.56</a:t>
                      </a:r>
                      <a:endParaRPr lang="en-US" sz="1000" dirty="0">
                        <a:effectLst/>
                      </a:endParaRPr>
                    </a:p>
                  </a:txBody>
                  <a:tcPr marL="36590" marR="36590" marT="36590" marB="36590" anchor="ctr">
                    <a:lnL>
                      <a:noFill/>
                    </a:lnL>
                    <a:lnR>
                      <a:noFill/>
                    </a:lnR>
                    <a:lnT>
                      <a:noFill/>
                    </a:lnT>
                    <a:lnB>
                      <a:noFill/>
                    </a:lnB>
                  </a:tcPr>
                </a:tc>
              </a:tr>
              <a:tr h="1025748">
                <a:tc>
                  <a:txBody>
                    <a:bodyPr/>
                    <a:lstStyle/>
                    <a:p>
                      <a:pPr rtl="0">
                        <a:spcAft>
                          <a:spcPts val="576"/>
                        </a:spcAft>
                      </a:pPr>
                      <a:r>
                        <a:rPr lang="en-US" sz="1000">
                          <a:effectLst/>
                          <a:latin typeface="Verdana, sans-serif"/>
                        </a:rPr>
                        <a:t>User interface hardware: buttons, potentiometers, misc LEDs, etc…</a:t>
                      </a:r>
                      <a:endParaRPr lang="en-US" sz="1000">
                        <a:effectLst/>
                      </a:endParaRPr>
                    </a:p>
                  </a:txBody>
                  <a:tcPr marL="36590" marR="36590" marT="36590" marB="36590">
                    <a:lnL>
                      <a:noFill/>
                    </a:lnL>
                    <a:lnR>
                      <a:noFill/>
                    </a:lnR>
                    <a:lnT>
                      <a:noFill/>
                    </a:lnT>
                    <a:lnB>
                      <a:noFill/>
                    </a:lnB>
                  </a:tcPr>
                </a:tc>
                <a:tc>
                  <a:txBody>
                    <a:bodyPr/>
                    <a:lstStyle/>
                    <a:p>
                      <a:pPr algn="ctr" rtl="0">
                        <a:spcAft>
                          <a:spcPts val="576"/>
                        </a:spcAft>
                      </a:pPr>
                      <a:r>
                        <a:rPr lang="en-US" sz="1000">
                          <a:effectLst/>
                          <a:latin typeface="Verdana, sans-serif"/>
                        </a:rPr>
                        <a:t>--</a:t>
                      </a:r>
                      <a:endParaRPr lang="en-US" sz="1000">
                        <a:effectLst/>
                      </a:endParaRPr>
                    </a:p>
                  </a:txBody>
                  <a:tcPr marL="36590" marR="36590" marT="36590" marB="36590" anchor="ctr">
                    <a:lnL>
                      <a:noFill/>
                    </a:lnL>
                    <a:lnR>
                      <a:noFill/>
                    </a:lnR>
                    <a:lnT>
                      <a:noFill/>
                    </a:lnT>
                    <a:lnB>
                      <a:noFill/>
                    </a:lnB>
                  </a:tcPr>
                </a:tc>
                <a:tc>
                  <a:txBody>
                    <a:bodyPr/>
                    <a:lstStyle/>
                    <a:p>
                      <a:pPr algn="ctr" rtl="0">
                        <a:spcAft>
                          <a:spcPts val="576"/>
                        </a:spcAft>
                      </a:pPr>
                      <a:r>
                        <a:rPr lang="en-US" sz="1000">
                          <a:effectLst/>
                          <a:latin typeface="Verdana, sans-serif"/>
                        </a:rPr>
                        <a:t>--</a:t>
                      </a:r>
                      <a:endParaRPr lang="en-US" sz="1000">
                        <a:effectLst/>
                      </a:endParaRPr>
                    </a:p>
                  </a:txBody>
                  <a:tcPr marL="36590" marR="36590" marT="36590" marB="36590" anchor="ctr">
                    <a:lnL>
                      <a:noFill/>
                    </a:lnL>
                    <a:lnR>
                      <a:noFill/>
                    </a:lnR>
                    <a:lnT>
                      <a:noFill/>
                    </a:lnT>
                    <a:lnB>
                      <a:noFill/>
                    </a:lnB>
                  </a:tcPr>
                </a:tc>
                <a:tc>
                  <a:txBody>
                    <a:bodyPr/>
                    <a:lstStyle/>
                    <a:p>
                      <a:pPr algn="ctr" rtl="0">
                        <a:spcAft>
                          <a:spcPts val="576"/>
                        </a:spcAft>
                      </a:pPr>
                      <a:r>
                        <a:rPr lang="en-US" sz="1000">
                          <a:effectLst/>
                          <a:latin typeface="Verdana, sans-serif"/>
                        </a:rPr>
                        <a:t>7.50</a:t>
                      </a:r>
                      <a:endParaRPr lang="en-US" sz="1000">
                        <a:effectLst/>
                      </a:endParaRPr>
                    </a:p>
                  </a:txBody>
                  <a:tcPr marL="36590" marR="36590" marT="36590" marB="36590" anchor="ctr">
                    <a:lnL>
                      <a:noFill/>
                    </a:lnL>
                    <a:lnR>
                      <a:noFill/>
                    </a:lnR>
                    <a:lnT>
                      <a:noFill/>
                    </a:lnT>
                    <a:lnB>
                      <a:noFill/>
                    </a:lnB>
                  </a:tcPr>
                </a:tc>
              </a:tr>
              <a:tr h="477667">
                <a:tc>
                  <a:txBody>
                    <a:bodyPr/>
                    <a:lstStyle/>
                    <a:p>
                      <a:pPr rtl="0">
                        <a:spcAft>
                          <a:spcPts val="576"/>
                        </a:spcAft>
                      </a:pPr>
                      <a:r>
                        <a:rPr lang="en-US" sz="1000">
                          <a:effectLst/>
                          <a:latin typeface="Verdana, sans-serif"/>
                        </a:rPr>
                        <a:t>Audio synth circuit hardware</a:t>
                      </a:r>
                      <a:endParaRPr lang="en-US" sz="1000">
                        <a:effectLst/>
                      </a:endParaRPr>
                    </a:p>
                  </a:txBody>
                  <a:tcPr marL="36590" marR="36590" marT="36590" marB="36590">
                    <a:lnL>
                      <a:noFill/>
                    </a:lnL>
                    <a:lnR>
                      <a:noFill/>
                    </a:lnR>
                    <a:lnT>
                      <a:noFill/>
                    </a:lnT>
                    <a:lnB>
                      <a:noFill/>
                    </a:lnB>
                  </a:tcPr>
                </a:tc>
                <a:tc>
                  <a:txBody>
                    <a:bodyPr/>
                    <a:lstStyle/>
                    <a:p>
                      <a:pPr algn="ctr" rtl="0">
                        <a:spcAft>
                          <a:spcPts val="576"/>
                        </a:spcAft>
                      </a:pPr>
                      <a:r>
                        <a:rPr lang="en-US" sz="1000">
                          <a:effectLst/>
                          <a:latin typeface="Verdana, sans-serif"/>
                        </a:rPr>
                        <a:t>--</a:t>
                      </a:r>
                      <a:endParaRPr lang="en-US" sz="1000">
                        <a:effectLst/>
                      </a:endParaRPr>
                    </a:p>
                  </a:txBody>
                  <a:tcPr marL="36590" marR="36590" marT="36590" marB="36590" anchor="ctr">
                    <a:lnL>
                      <a:noFill/>
                    </a:lnL>
                    <a:lnR>
                      <a:noFill/>
                    </a:lnR>
                    <a:lnT>
                      <a:noFill/>
                    </a:lnT>
                    <a:lnB>
                      <a:noFill/>
                    </a:lnB>
                  </a:tcPr>
                </a:tc>
                <a:tc>
                  <a:txBody>
                    <a:bodyPr/>
                    <a:lstStyle/>
                    <a:p>
                      <a:pPr algn="ctr" rtl="0">
                        <a:spcAft>
                          <a:spcPts val="576"/>
                        </a:spcAft>
                      </a:pPr>
                      <a:r>
                        <a:rPr lang="en-US" sz="1000" dirty="0">
                          <a:effectLst/>
                          <a:latin typeface="Verdana, sans-serif"/>
                        </a:rPr>
                        <a:t>--</a:t>
                      </a:r>
                      <a:endParaRPr lang="en-US" sz="1000" dirty="0">
                        <a:effectLst/>
                      </a:endParaRPr>
                    </a:p>
                  </a:txBody>
                  <a:tcPr marL="36590" marR="36590" marT="36590" marB="36590" anchor="ctr">
                    <a:lnL>
                      <a:noFill/>
                    </a:lnL>
                    <a:lnR>
                      <a:noFill/>
                    </a:lnR>
                    <a:lnT>
                      <a:noFill/>
                    </a:lnT>
                    <a:lnB>
                      <a:noFill/>
                    </a:lnB>
                  </a:tcPr>
                </a:tc>
                <a:tc>
                  <a:txBody>
                    <a:bodyPr/>
                    <a:lstStyle/>
                    <a:p>
                      <a:pPr algn="ctr" rtl="0">
                        <a:spcAft>
                          <a:spcPts val="576"/>
                        </a:spcAft>
                      </a:pPr>
                      <a:r>
                        <a:rPr lang="en-US" sz="1000">
                          <a:effectLst/>
                          <a:latin typeface="Verdana, sans-serif"/>
                        </a:rPr>
                        <a:t>7.50</a:t>
                      </a:r>
                      <a:endParaRPr lang="en-US" sz="1000">
                        <a:effectLst/>
                      </a:endParaRPr>
                    </a:p>
                  </a:txBody>
                  <a:tcPr marL="36590" marR="36590" marT="36590" marB="36590" anchor="ctr">
                    <a:lnL>
                      <a:noFill/>
                    </a:lnL>
                    <a:lnR>
                      <a:noFill/>
                    </a:lnR>
                    <a:lnT>
                      <a:noFill/>
                    </a:lnT>
                    <a:lnB>
                      <a:noFill/>
                    </a:lnB>
                  </a:tcPr>
                </a:tc>
              </a:tr>
              <a:tr h="477667">
                <a:tc>
                  <a:txBody>
                    <a:bodyPr/>
                    <a:lstStyle/>
                    <a:p>
                      <a:pPr rtl="0">
                        <a:spcAft>
                          <a:spcPts val="576"/>
                        </a:spcAft>
                      </a:pPr>
                      <a:r>
                        <a:rPr lang="en-US" sz="1000">
                          <a:effectLst/>
                          <a:latin typeface="Verdana, sans-serif"/>
                        </a:rPr>
                        <a:t>Audio processing hardware</a:t>
                      </a:r>
                      <a:endParaRPr lang="en-US" sz="1000">
                        <a:effectLst/>
                      </a:endParaRPr>
                    </a:p>
                  </a:txBody>
                  <a:tcPr marL="36590" marR="36590" marT="36590" marB="36590">
                    <a:lnL>
                      <a:noFill/>
                    </a:lnL>
                    <a:lnR>
                      <a:noFill/>
                    </a:lnR>
                    <a:lnT>
                      <a:noFill/>
                    </a:lnT>
                    <a:lnB>
                      <a:noFill/>
                    </a:lnB>
                  </a:tcPr>
                </a:tc>
                <a:tc>
                  <a:txBody>
                    <a:bodyPr/>
                    <a:lstStyle/>
                    <a:p>
                      <a:pPr algn="ctr" rtl="0">
                        <a:spcAft>
                          <a:spcPts val="576"/>
                        </a:spcAft>
                      </a:pPr>
                      <a:r>
                        <a:rPr lang="en-US" sz="1000">
                          <a:effectLst/>
                          <a:latin typeface="Verdana, sans-serif"/>
                        </a:rPr>
                        <a:t>--</a:t>
                      </a:r>
                      <a:endParaRPr lang="en-US" sz="1000">
                        <a:effectLst/>
                      </a:endParaRPr>
                    </a:p>
                  </a:txBody>
                  <a:tcPr marL="36590" marR="36590" marT="36590" marB="36590" anchor="ctr">
                    <a:lnL>
                      <a:noFill/>
                    </a:lnL>
                    <a:lnR>
                      <a:noFill/>
                    </a:lnR>
                    <a:lnT>
                      <a:noFill/>
                    </a:lnT>
                    <a:lnB>
                      <a:noFill/>
                    </a:lnB>
                  </a:tcPr>
                </a:tc>
                <a:tc>
                  <a:txBody>
                    <a:bodyPr/>
                    <a:lstStyle/>
                    <a:p>
                      <a:pPr algn="ctr" rtl="0">
                        <a:spcAft>
                          <a:spcPts val="576"/>
                        </a:spcAft>
                      </a:pPr>
                      <a:r>
                        <a:rPr lang="en-US" sz="1000">
                          <a:effectLst/>
                          <a:latin typeface="Verdana, sans-serif"/>
                        </a:rPr>
                        <a:t>--</a:t>
                      </a:r>
                      <a:endParaRPr lang="en-US" sz="1000">
                        <a:effectLst/>
                      </a:endParaRPr>
                    </a:p>
                  </a:txBody>
                  <a:tcPr marL="36590" marR="36590" marT="36590" marB="36590" anchor="ctr">
                    <a:lnL>
                      <a:noFill/>
                    </a:lnL>
                    <a:lnR>
                      <a:noFill/>
                    </a:lnR>
                    <a:lnT>
                      <a:noFill/>
                    </a:lnT>
                    <a:lnB>
                      <a:noFill/>
                    </a:lnB>
                  </a:tcPr>
                </a:tc>
                <a:tc>
                  <a:txBody>
                    <a:bodyPr/>
                    <a:lstStyle/>
                    <a:p>
                      <a:pPr algn="ctr" rtl="0">
                        <a:spcAft>
                          <a:spcPts val="576"/>
                        </a:spcAft>
                      </a:pPr>
                      <a:r>
                        <a:rPr lang="en-US" sz="1000" dirty="0">
                          <a:effectLst/>
                          <a:latin typeface="Verdana, sans-serif"/>
                        </a:rPr>
                        <a:t>5.00</a:t>
                      </a:r>
                      <a:endParaRPr lang="en-US" sz="1000" dirty="0">
                        <a:effectLst/>
                      </a:endParaRPr>
                    </a:p>
                  </a:txBody>
                  <a:tcPr marL="36590" marR="36590" marT="36590" marB="36590" anchor="ctr">
                    <a:lnL>
                      <a:noFill/>
                    </a:lnL>
                    <a:lnR>
                      <a:noFill/>
                    </a:lnR>
                    <a:lnT>
                      <a:noFill/>
                    </a:lnT>
                    <a:lnB>
                      <a:noFill/>
                    </a:lnB>
                  </a:tcPr>
                </a:tc>
              </a:tr>
            </a:tbl>
          </a:graphicData>
        </a:graphic>
      </p:graphicFrame>
      <p:sp>
        <p:nvSpPr>
          <p:cNvPr id="3" name="Title 2"/>
          <p:cNvSpPr>
            <a:spLocks noGrp="1"/>
          </p:cNvSpPr>
          <p:nvPr>
            <p:ph type="title"/>
          </p:nvPr>
        </p:nvSpPr>
        <p:spPr>
          <a:xfrm>
            <a:off x="457200" y="457200"/>
            <a:ext cx="7239000" cy="990600"/>
          </a:xfrm>
        </p:spPr>
        <p:txBody>
          <a:bodyPr/>
          <a:lstStyle/>
          <a:p>
            <a:pPr algn="l"/>
            <a:r>
              <a:rPr lang="en-US" dirty="0" smtClean="0"/>
              <a:t>Project Budget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628904179"/>
              </p:ext>
            </p:extLst>
          </p:nvPr>
        </p:nvGraphicFramePr>
        <p:xfrm>
          <a:off x="76200" y="5638800"/>
          <a:ext cx="7772400" cy="815340"/>
        </p:xfrm>
        <a:graphic>
          <a:graphicData uri="http://schemas.openxmlformats.org/drawingml/2006/table">
            <a:tbl>
              <a:tblPr/>
              <a:tblGrid>
                <a:gridCol w="7772400"/>
              </a:tblGrid>
              <a:tr h="0">
                <a:tc>
                  <a:txBody>
                    <a:bodyPr/>
                    <a:lstStyle/>
                    <a:p>
                      <a:pPr algn="r" rtl="0">
                        <a:spcAft>
                          <a:spcPts val="576"/>
                        </a:spcAft>
                      </a:pPr>
                      <a:r>
                        <a:rPr lang="en-US" b="1" dirty="0">
                          <a:effectLst/>
                          <a:latin typeface="Verdana, sans-serif"/>
                        </a:rPr>
                        <a:t>COST (minus AVR Dragon programmer): $27.60</a:t>
                      </a:r>
                      <a:endParaRPr lang="en-US" dirty="0">
                        <a:effectLst/>
                      </a:endParaRPr>
                    </a:p>
                  </a:txBody>
                  <a:tcPr marL="66675" marR="66675" marT="66675" marB="66675">
                    <a:lnL>
                      <a:noFill/>
                    </a:lnL>
                    <a:lnR>
                      <a:noFill/>
                    </a:lnR>
                    <a:lnT>
                      <a:noFill/>
                    </a:lnT>
                    <a:lnB>
                      <a:noFill/>
                    </a:lnB>
                  </a:tcPr>
                </a:tc>
              </a:tr>
              <a:tr h="0">
                <a:tc>
                  <a:txBody>
                    <a:bodyPr/>
                    <a:lstStyle/>
                    <a:p>
                      <a:pPr algn="r" rtl="0">
                        <a:spcAft>
                          <a:spcPts val="576"/>
                        </a:spcAft>
                      </a:pPr>
                      <a:r>
                        <a:rPr lang="en-US" b="1" dirty="0">
                          <a:effectLst/>
                          <a:latin typeface="Verdana, sans-serif"/>
                        </a:rPr>
                        <a:t>COST: $80.04</a:t>
                      </a:r>
                      <a:endParaRPr lang="en-US" dirty="0">
                        <a:effectLst/>
                      </a:endParaRPr>
                    </a:p>
                  </a:txBody>
                  <a:tcPr marL="66675" marR="66675" marT="66675" marB="66675">
                    <a:lnL>
                      <a:noFill/>
                    </a:lnL>
                    <a:lnR>
                      <a:noFill/>
                    </a:lnR>
                    <a:lnT>
                      <a:noFill/>
                    </a:lnT>
                    <a:lnB>
                      <a:noFill/>
                    </a:lnB>
                  </a:tcPr>
                </a:tc>
              </a:tr>
            </a:tbl>
          </a:graphicData>
        </a:graphic>
      </p:graphicFrame>
    </p:spTree>
    <p:extLst>
      <p:ext uri="{BB962C8B-B14F-4D97-AF65-F5344CB8AC3E}">
        <p14:creationId xmlns:p14="http://schemas.microsoft.com/office/powerpoint/2010/main" val="1016764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153400" cy="4800599"/>
          </a:xfrm>
        </p:spPr>
        <p:txBody>
          <a:bodyPr/>
          <a:lstStyle/>
          <a:p>
            <a:pPr marL="0" indent="0">
              <a:buNone/>
            </a:pPr>
            <a:r>
              <a:rPr lang="en-US" dirty="0" smtClean="0"/>
              <a:t>	Timer0 </a:t>
            </a:r>
            <a:r>
              <a:rPr lang="en-US" dirty="0"/>
              <a:t>is used to precisely time the beats of the song. The timer starts at 0 and counts up to the value stored in the output-compare register. Once this happens, timer0 resets itself and the song is advanced one beat. So each time timer0 makes a full cycle, the song will advance to the next set of notes</a:t>
            </a:r>
            <a:r>
              <a:rPr lang="en-US" dirty="0" smtClean="0"/>
              <a:t>.</a:t>
            </a:r>
            <a:endParaRPr lang="en-US" dirty="0" smtClean="0"/>
          </a:p>
          <a:p>
            <a:pPr marL="0" indent="0">
              <a:buNone/>
            </a:pPr>
            <a:r>
              <a:rPr lang="en-US" dirty="0" smtClean="0"/>
              <a:t>	Most of the project requirements were satisfied through the semester. The device has a proper data architecture, displays song data correctly, and outputs song data as well. The noise generator works as intended and the tone generation is working well. The one thing that was not completed was the user interface. This feature will be a future task for the project.</a:t>
            </a:r>
          </a:p>
          <a:p>
            <a:pPr marL="0" indent="0">
              <a:buNone/>
            </a:pPr>
            <a:r>
              <a:rPr lang="en-US"/>
              <a:t>	</a:t>
            </a:r>
            <a:endParaRPr lang="en-US" dirty="0"/>
          </a:p>
        </p:txBody>
      </p:sp>
      <p:sp>
        <p:nvSpPr>
          <p:cNvPr id="3" name="Title 2"/>
          <p:cNvSpPr>
            <a:spLocks noGrp="1"/>
          </p:cNvSpPr>
          <p:nvPr>
            <p:ph type="title"/>
          </p:nvPr>
        </p:nvSpPr>
        <p:spPr>
          <a:xfrm>
            <a:off x="457200" y="457200"/>
            <a:ext cx="7239000" cy="1066800"/>
          </a:xfrm>
        </p:spPr>
        <p:txBody>
          <a:bodyPr/>
          <a:lstStyle/>
          <a:p>
            <a:pPr algn="l"/>
            <a:r>
              <a:rPr lang="en-US" dirty="0" smtClean="0"/>
              <a:t>Conclusion</a:t>
            </a:r>
            <a:endParaRPr lang="en-US" dirty="0"/>
          </a:p>
        </p:txBody>
      </p:sp>
    </p:spTree>
    <p:extLst>
      <p:ext uri="{BB962C8B-B14F-4D97-AF65-F5344CB8AC3E}">
        <p14:creationId xmlns:p14="http://schemas.microsoft.com/office/powerpoint/2010/main" val="3393111146"/>
      </p:ext>
    </p:extLst>
  </p:cSld>
  <p:clrMapOvr>
    <a:masterClrMapping/>
  </p:clrMapOvr>
</p:sld>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52</TotalTime>
  <Words>579</Words>
  <Application>Microsoft Office PowerPoint</Application>
  <PresentationFormat>On-screen Show (4:3)</PresentationFormat>
  <Paragraphs>67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Composite</vt:lpstr>
      <vt:lpstr>Microcontroller Based Eight-Channel Sequencer </vt:lpstr>
      <vt:lpstr>Project Introduction</vt:lpstr>
      <vt:lpstr>Project Details: Frequency Calculation Table.</vt:lpstr>
      <vt:lpstr>Project Specification</vt:lpstr>
      <vt:lpstr>Project Specification Continued</vt:lpstr>
      <vt:lpstr>Project Budget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 Based Eight-Channel Sequencer</dc:title>
  <dc:creator>jroal</dc:creator>
  <cp:lastModifiedBy>admin</cp:lastModifiedBy>
  <cp:revision>7</cp:revision>
  <dcterms:created xsi:type="dcterms:W3CDTF">2013-12-04T00:24:04Z</dcterms:created>
  <dcterms:modified xsi:type="dcterms:W3CDTF">2013-12-04T18:12:24Z</dcterms:modified>
</cp:coreProperties>
</file>