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4"/>
  </p:notesMasterIdLst>
  <p:handoutMasterIdLst>
    <p:handoutMasterId r:id="rId5"/>
  </p:handoutMasterIdLst>
  <p:sldIdLst>
    <p:sldId id="1143" r:id="rId2"/>
    <p:sldId id="1142" r:id="rId3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84922" autoAdjust="0"/>
  </p:normalViewPr>
  <p:slideViewPr>
    <p:cSldViewPr>
      <p:cViewPr varScale="1">
        <p:scale>
          <a:sx n="72" d="100"/>
          <a:sy n="72" d="100"/>
        </p:scale>
        <p:origin x="3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3133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841" cy="497683"/>
          </a:xfrm>
          <a:prstGeom prst="rect">
            <a:avLst/>
          </a:prstGeom>
        </p:spPr>
        <p:txBody>
          <a:bodyPr vert="horz" lIns="93097" tIns="46549" rIns="93097" bIns="4654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Links til Mars-projekter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183" y="0"/>
            <a:ext cx="2949841" cy="497683"/>
          </a:xfrm>
          <a:prstGeom prst="rect">
            <a:avLst/>
          </a:prstGeom>
        </p:spPr>
        <p:txBody>
          <a:bodyPr vert="horz" lIns="93097" tIns="46549" rIns="93097" bIns="4654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828"/>
            <a:ext cx="2949841" cy="497683"/>
          </a:xfrm>
          <a:prstGeom prst="rect">
            <a:avLst/>
          </a:prstGeom>
        </p:spPr>
        <p:txBody>
          <a:bodyPr vert="horz" lIns="93097" tIns="46549" rIns="93097" bIns="4654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183" y="9444828"/>
            <a:ext cx="2949841" cy="497683"/>
          </a:xfrm>
          <a:prstGeom prst="rect">
            <a:avLst/>
          </a:prstGeom>
        </p:spPr>
        <p:txBody>
          <a:bodyPr vert="horz" lIns="93097" tIns="46549" rIns="93097" bIns="4654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6EBD7F-9B8C-49B4-B60F-31DDFA69742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1891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841" cy="497683"/>
          </a:xfrm>
          <a:prstGeom prst="rect">
            <a:avLst/>
          </a:prstGeom>
        </p:spPr>
        <p:txBody>
          <a:bodyPr vert="horz" lIns="93097" tIns="46549" rIns="93097" bIns="4654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Links til Mars-projekter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183" y="0"/>
            <a:ext cx="2949841" cy="497683"/>
          </a:xfrm>
          <a:prstGeom prst="rect">
            <a:avLst/>
          </a:prstGeom>
        </p:spPr>
        <p:txBody>
          <a:bodyPr vert="horz" lIns="93097" tIns="46549" rIns="93097" bIns="4654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7713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97" tIns="46549" rIns="93097" bIns="46549" rtlCol="0" anchor="ctr"/>
          <a:lstStyle/>
          <a:p>
            <a:pPr lvl="0"/>
            <a:endParaRPr lang="da-DK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24006"/>
            <a:ext cx="5445126" cy="4472777"/>
          </a:xfrm>
          <a:prstGeom prst="rect">
            <a:avLst/>
          </a:prstGeom>
        </p:spPr>
        <p:txBody>
          <a:bodyPr vert="horz" lIns="93097" tIns="46549" rIns="93097" bIns="4654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828"/>
            <a:ext cx="2949841" cy="497683"/>
          </a:xfrm>
          <a:prstGeom prst="rect">
            <a:avLst/>
          </a:prstGeom>
        </p:spPr>
        <p:txBody>
          <a:bodyPr vert="horz" lIns="93097" tIns="46549" rIns="93097" bIns="4654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183" y="9444828"/>
            <a:ext cx="2949841" cy="497683"/>
          </a:xfrm>
          <a:prstGeom prst="rect">
            <a:avLst/>
          </a:prstGeom>
        </p:spPr>
        <p:txBody>
          <a:bodyPr vert="horz" lIns="93097" tIns="46549" rIns="93097" bIns="4654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EB98B9-85F1-4FE0-9091-3E086A29D12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707671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Pladsholder til no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Pladsholder til dias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C4453A1-0129-4ADC-8C01-220B15175700}" type="slidenum">
              <a:rPr lang="da-DK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a-D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7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Pladsholder til no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Pladsholder til dias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C4453A1-0129-4ADC-8C01-220B15175700}" type="slidenum">
              <a:rPr lang="da-DK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a-D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7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5" y="6356352"/>
            <a:ext cx="3571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75C0-2C54-44E5-B07E-A6B9D9D659A8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2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2007-10-25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Folkeuniversitetet, Myrthuegård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7F4C1-2EE9-4BE9-A5ED-7EE75F872EA8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3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2007-10-25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Folkeuniversitetet, Myrthuegård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D6B94-EFCF-49EB-A39E-7F48878A9C3E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F439A-CF72-4B84-B02E-516A9CFE574D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1EA5B-4134-46C4-91F6-7A53461B4172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3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2007-10-25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Folkeuniversitetet, Myrthuegård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ECBB7-BB99-4784-AE03-B8913A9DF4AA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0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2007-10-25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Folkeuniversitetet, Myrthuegård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C7EB1-0EBE-4218-93E4-DBE986A4C332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4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2007-10-25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Folkeuniversitetet, Myrthuegård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4D4C-0C00-4A5A-BE52-B756DB9C505F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1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white">
                    <a:tint val="75000"/>
                  </a:prstClr>
                </a:solidFill>
              </a:rPr>
              <a:t>2007-10-25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white">
                    <a:tint val="75000"/>
                  </a:prstClr>
                </a:solidFill>
              </a:rPr>
              <a:t>Folkeuniversitetet, Myrthuegård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D8637-A4F4-401F-B799-0FEDF76B2528}" type="slidenum">
              <a:rPr lang="da-DK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2007-10-25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Folkeuniversitetet, Myrthuegård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7B336-535B-4350-8C14-0054822E0B4A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7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2007-10-25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Folkeuniversitetet, Myrthuegård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2EFA-5250-4E07-B020-F3B1B9F4FAF5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a-DK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CA2358F-FF20-47D3-BD97-35FA338419BD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thena.cornell.edu/" TargetMode="External"/><Relationship Id="rId13" Type="http://schemas.openxmlformats.org/officeDocument/2006/relationships/hyperlink" Target="http://exploration.esa.int/mars/46124-mission-overview/" TargetMode="External"/><Relationship Id="rId18" Type="http://schemas.openxmlformats.org/officeDocument/2006/relationships/hyperlink" Target="http://www.copenhagensuborbitals.com/" TargetMode="External"/><Relationship Id="rId3" Type="http://schemas.openxmlformats.org/officeDocument/2006/relationships/hyperlink" Target="http://mars.nbi.ku.dk/" TargetMode="External"/><Relationship Id="rId7" Type="http://schemas.openxmlformats.org/officeDocument/2006/relationships/hyperlink" Target="http://marsrovers.jpl.nasa.gov/" TargetMode="External"/><Relationship Id="rId12" Type="http://schemas.openxmlformats.org/officeDocument/2006/relationships/hyperlink" Target="http://www.giss.nasa.gov/tools/mars24/" TargetMode="External"/><Relationship Id="rId17" Type="http://schemas.openxmlformats.org/officeDocument/2006/relationships/hyperlink" Target="http://rosetta.esa.int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esa.int/SPECIALS/Mars_Expres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s.jpl.nasa.gov/mars3d/" TargetMode="External"/><Relationship Id="rId11" Type="http://schemas.openxmlformats.org/officeDocument/2006/relationships/hyperlink" Target="http://www.marslab.dk/" TargetMode="External"/><Relationship Id="rId5" Type="http://schemas.openxmlformats.org/officeDocument/2006/relationships/hyperlink" Target="http://mars.jpl.nasa.gov/msl/multimedia/videoarchive/" TargetMode="External"/><Relationship Id="rId15" Type="http://schemas.openxmlformats.org/officeDocument/2006/relationships/hyperlink" Target="http://exploration.esa.int/mars/" TargetMode="External"/><Relationship Id="rId10" Type="http://schemas.openxmlformats.org/officeDocument/2006/relationships/hyperlink" Target="http://www.nbi.ku.dk/mars" TargetMode="External"/><Relationship Id="rId4" Type="http://schemas.openxmlformats.org/officeDocument/2006/relationships/hyperlink" Target="http://mars.jpl.nasa.gov/msl/multimedia/raw/?s" TargetMode="External"/><Relationship Id="rId9" Type="http://schemas.openxmlformats.org/officeDocument/2006/relationships/hyperlink" Target="http://www.nasa.gov/mars" TargetMode="External"/><Relationship Id="rId14" Type="http://schemas.openxmlformats.org/officeDocument/2006/relationships/hyperlink" Target="http://exploration.esa.int/mars/48088-mission-overview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ars.nasa.gov/participate/marsforeducators/" TargetMode="External"/><Relationship Id="rId3" Type="http://schemas.openxmlformats.org/officeDocument/2006/relationships/hyperlink" Target="http://mars.nbi.ku.dk/" TargetMode="External"/><Relationship Id="rId7" Type="http://schemas.openxmlformats.org/officeDocument/2006/relationships/hyperlink" Target="http://mars.nasa.gov/mars20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sight.jpl.nasa.gov/spacemath.cfm" TargetMode="External"/><Relationship Id="rId11" Type="http://schemas.openxmlformats.org/officeDocument/2006/relationships/hyperlink" Target="http://www.esa.int/Our_Activities/Space_Science/Rosetta" TargetMode="External"/><Relationship Id="rId5" Type="http://schemas.openxmlformats.org/officeDocument/2006/relationships/hyperlink" Target="http://spacemath.gsfc.nasa.gov/" TargetMode="External"/><Relationship Id="rId10" Type="http://schemas.openxmlformats.org/officeDocument/2006/relationships/hyperlink" Target="http://rosetta.esa.int/" TargetMode="External"/><Relationship Id="rId4" Type="http://schemas.openxmlformats.org/officeDocument/2006/relationships/hyperlink" Target="http://www.boernafgalileo.dk/skriv.htm" TargetMode="External"/><Relationship Id="rId9" Type="http://schemas.openxmlformats.org/officeDocument/2006/relationships/hyperlink" Target="http://mars.nasa.gov/mer/classro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2C32-92BE-4808-8C1C-198DDD526DC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301546" y="163608"/>
            <a:ext cx="8353425" cy="61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sz="1400" dirty="0" smtClean="0">
                <a:solidFill>
                  <a:srgbClr val="000000"/>
                </a:solidFill>
              </a:rPr>
              <a:t>Kontakt-information og links:</a:t>
            </a:r>
          </a:p>
          <a:p>
            <a:pPr eaLnBrk="1" hangingPunct="1"/>
            <a:r>
              <a:rPr lang="da-DK" sz="1400" dirty="0" smtClean="0">
                <a:solidFill>
                  <a:srgbClr val="000000"/>
                </a:solidFill>
              </a:rPr>
              <a:t>Morten Bo Madsen, mbmadsen @ nbi.ku.dk, </a:t>
            </a:r>
            <a:r>
              <a:rPr lang="en-US" sz="1400" u="sng" dirty="0">
                <a:solidFill>
                  <a:srgbClr val="000000"/>
                </a:solidFill>
                <a:hlinkClick r:id="rId3"/>
              </a:rPr>
              <a:t>http://mars.nbi.ku.dk/</a:t>
            </a:r>
            <a:r>
              <a:rPr lang="en-US" sz="1400" u="sng" dirty="0">
                <a:solidFill>
                  <a:srgbClr val="000000"/>
                </a:solidFill>
              </a:rPr>
              <a:t> </a:t>
            </a:r>
            <a:endParaRPr lang="en-US" sz="1400" u="sng" dirty="0" smtClean="0">
              <a:solidFill>
                <a:srgbClr val="000000"/>
              </a:solidFill>
            </a:endParaRPr>
          </a:p>
          <a:p>
            <a:pPr eaLnBrk="1" hangingPunct="1"/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da-DK" sz="1400" u="sng" dirty="0">
                <a:solidFill>
                  <a:srgbClr val="0070C0"/>
                </a:solidFill>
                <a:latin typeface="Arial" panose="020B0604020202020204" pitchFamily="34" charset="0"/>
              </a:rPr>
              <a:t>http://mars.nasa.gov/mars2020/</a:t>
            </a:r>
            <a:r>
              <a:rPr lang="en-US" altLang="da-DK" sz="1400" dirty="0">
                <a:solidFill>
                  <a:srgbClr val="000000"/>
                </a:solidFill>
                <a:latin typeface="Arial" panose="020B0604020202020204" pitchFamily="34" charset="0"/>
              </a:rPr>
              <a:t>	Everything available on NASA’s 2020 Mars rover</a:t>
            </a:r>
            <a:endParaRPr lang="en-US" altLang="da-DK" sz="1400" u="sng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sz="1400" u="sng" dirty="0" smtClean="0">
                <a:solidFill>
                  <a:srgbClr val="0070C0"/>
                </a:solidFill>
              </a:rPr>
              <a:t>http</a:t>
            </a:r>
            <a:r>
              <a:rPr lang="en-US" sz="1400" u="sng" dirty="0">
                <a:solidFill>
                  <a:srgbClr val="0070C0"/>
                </a:solidFill>
              </a:rPr>
              <a:t>://mars.jpl.nasa.gov/msl/news/whatsnew</a:t>
            </a:r>
            <a:r>
              <a:rPr lang="en-US" sz="1400" u="sng" dirty="0" smtClean="0">
                <a:solidFill>
                  <a:srgbClr val="0070C0"/>
                </a:solidFill>
              </a:rPr>
              <a:t>/</a:t>
            </a:r>
            <a:r>
              <a:rPr lang="en-US" sz="1400" dirty="0" smtClean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Curiosity </a:t>
            </a:r>
            <a:r>
              <a:rPr lang="en-US" sz="1400" dirty="0" err="1" smtClean="0">
                <a:solidFill>
                  <a:srgbClr val="000000"/>
                </a:solidFill>
              </a:rPr>
              <a:t>nyheder</a:t>
            </a: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da-DK" sz="1400" dirty="0">
                <a:solidFill>
                  <a:srgbClr val="000000"/>
                </a:solidFill>
                <a:hlinkClick r:id="rId4"/>
              </a:rPr>
              <a:t>http://mars.jpl.nasa.gov/msl/multimedia/raw/?s</a:t>
            </a:r>
            <a:r>
              <a:rPr lang="da-DK" sz="1400" dirty="0" smtClean="0">
                <a:solidFill>
                  <a:srgbClr val="000000"/>
                </a:solidFill>
              </a:rPr>
              <a:t>= 	Rå (”friske”) billeder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hlinkClick r:id="rId5"/>
              </a:rPr>
              <a:t>http://mars.jpl.nasa.gov/msl/multimedia/videoarchive</a:t>
            </a:r>
            <a:r>
              <a:rPr lang="en-US" sz="1400" dirty="0" smtClean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400" dirty="0" smtClean="0">
                <a:solidFill>
                  <a:srgbClr val="000000"/>
                </a:solidFill>
              </a:rPr>
              <a:t>  	</a:t>
            </a:r>
            <a:r>
              <a:rPr lang="en-US" sz="1400" dirty="0" err="1" smtClean="0">
                <a:solidFill>
                  <a:srgbClr val="000000"/>
                </a:solidFill>
              </a:rPr>
              <a:t>Videoer</a:t>
            </a: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hlinkClick r:id="rId6"/>
              </a:rPr>
              <a:t>http://mars.jpl.nasa.gov/mars3d</a:t>
            </a:r>
            <a:r>
              <a:rPr lang="en-US" sz="1400" dirty="0" smtClean="0">
                <a:solidFill>
                  <a:srgbClr val="000000"/>
                </a:solidFill>
                <a:hlinkClick r:id="rId6"/>
              </a:rPr>
              <a:t>/</a:t>
            </a:r>
            <a:r>
              <a:rPr lang="en-US" sz="1400" dirty="0" smtClean="0">
                <a:solidFill>
                  <a:srgbClr val="000000"/>
                </a:solidFill>
              </a:rPr>
              <a:t>		(</a:t>
            </a:r>
            <a:r>
              <a:rPr lang="en-US" sz="1400" dirty="0" err="1" smtClean="0">
                <a:solidFill>
                  <a:srgbClr val="000000"/>
                </a:solidFill>
              </a:rPr>
              <a:t>ikke</a:t>
            </a:r>
            <a:r>
              <a:rPr lang="en-US" sz="1400" dirty="0" smtClean="0">
                <a:solidFill>
                  <a:srgbClr val="000000"/>
                </a:solidFill>
              </a:rPr>
              <a:t> kun MSL)  Mars 3D-billeder</a:t>
            </a:r>
          </a:p>
          <a:p>
            <a:pPr eaLnBrk="1" hangingPunct="1"/>
            <a:r>
              <a:rPr lang="en-US" sz="1400" u="sng" dirty="0" smtClean="0">
                <a:solidFill>
                  <a:srgbClr val="000000"/>
                </a:solidFill>
                <a:hlinkClick r:id=""/>
              </a:rPr>
              <a:t>phoenix.lpl.arizona.edu</a:t>
            </a:r>
            <a:r>
              <a:rPr lang="en-US" sz="1400" dirty="0" smtClean="0">
                <a:solidFill>
                  <a:srgbClr val="000000"/>
                </a:solidFill>
              </a:rPr>
              <a:t> 		NASA’s Phoenix Mars Lander</a:t>
            </a:r>
          </a:p>
          <a:p>
            <a:pPr eaLnBrk="1" hangingPunct="1"/>
            <a:r>
              <a:rPr lang="en-US" sz="1400" u="sng" dirty="0" smtClean="0">
                <a:solidFill>
                  <a:srgbClr val="000000"/>
                </a:solidFill>
                <a:hlinkClick r:id="rId7"/>
              </a:rPr>
              <a:t>marsrovers.jpl.nasa.gov</a:t>
            </a:r>
            <a:r>
              <a:rPr lang="en-US" sz="1400" dirty="0" smtClean="0">
                <a:solidFill>
                  <a:srgbClr val="000000"/>
                </a:solidFill>
              </a:rPr>
              <a:t> 	Mars Exploration Rovers (Spirit and Opportunity)</a:t>
            </a:r>
            <a:endParaRPr lang="da-DK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1400" u="sng" dirty="0" smtClean="0">
                <a:solidFill>
                  <a:srgbClr val="000000"/>
                </a:solidFill>
                <a:hlinkClick r:id="rId8"/>
              </a:rPr>
              <a:t>www.athena.cornell.edu/</a:t>
            </a:r>
            <a:r>
              <a:rPr lang="da-DK" sz="1400" dirty="0" smtClean="0">
                <a:solidFill>
                  <a:srgbClr val="000000"/>
                </a:solidFill>
              </a:rPr>
              <a:t> 	</a:t>
            </a:r>
            <a:r>
              <a:rPr lang="en-US" sz="1400" dirty="0" smtClean="0">
                <a:solidFill>
                  <a:srgbClr val="000000"/>
                </a:solidFill>
              </a:rPr>
              <a:t>Science team web-side for Mars Exploration Rovers</a:t>
            </a:r>
            <a:endParaRPr lang="da-DK" sz="1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</a:rPr>
              <a:t>Andre </a:t>
            </a:r>
            <a:r>
              <a:rPr lang="en-US" sz="1400" dirty="0" err="1" smtClean="0">
                <a:solidFill>
                  <a:srgbClr val="000000"/>
                </a:solidFill>
              </a:rPr>
              <a:t>nyttige</a:t>
            </a:r>
            <a:r>
              <a:rPr lang="en-US" sz="1400" dirty="0" smtClean="0">
                <a:solidFill>
                  <a:srgbClr val="000000"/>
                </a:solidFill>
              </a:rPr>
              <a:t> links:</a:t>
            </a:r>
            <a:endParaRPr lang="da-DK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1400" u="sng" dirty="0" smtClean="0">
                <a:solidFill>
                  <a:srgbClr val="000000"/>
                </a:solidFill>
                <a:hlinkClick r:id="rId9"/>
              </a:rPr>
              <a:t>www.nasa.gov/mars</a:t>
            </a:r>
            <a:r>
              <a:rPr lang="da-DK" sz="1400" dirty="0" smtClean="0">
                <a:solidFill>
                  <a:srgbClr val="000000"/>
                </a:solidFill>
              </a:rPr>
              <a:t> 	</a:t>
            </a:r>
            <a:r>
              <a:rPr lang="en-US" sz="1400" dirty="0" err="1" smtClean="0">
                <a:solidFill>
                  <a:srgbClr val="000000"/>
                </a:solidFill>
              </a:rPr>
              <a:t>Generel</a:t>
            </a:r>
            <a:r>
              <a:rPr lang="en-US" sz="1400" dirty="0" smtClean="0">
                <a:solidFill>
                  <a:srgbClr val="000000"/>
                </a:solidFill>
              </a:rPr>
              <a:t> link </a:t>
            </a:r>
            <a:r>
              <a:rPr lang="en-US" sz="1400" dirty="0" err="1" smtClean="0">
                <a:solidFill>
                  <a:srgbClr val="000000"/>
                </a:solidFill>
              </a:rPr>
              <a:t>til</a:t>
            </a:r>
            <a:r>
              <a:rPr lang="en-US" sz="1400" dirty="0" smtClean="0">
                <a:solidFill>
                  <a:srgbClr val="000000"/>
                </a:solidFill>
              </a:rPr>
              <a:t> NASA’s Mars-missioner</a:t>
            </a:r>
            <a:endParaRPr lang="da-DK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1400" u="sng" dirty="0" smtClean="0">
                <a:solidFill>
                  <a:srgbClr val="000000"/>
                </a:solidFill>
                <a:hlinkClick r:id="rId10"/>
              </a:rPr>
              <a:t>www.nbi.ku.dk/mars</a:t>
            </a:r>
            <a:r>
              <a:rPr lang="en-US" sz="1400" dirty="0" smtClean="0">
                <a:solidFill>
                  <a:srgbClr val="000000"/>
                </a:solidFill>
              </a:rPr>
              <a:t> 	Mars-</a:t>
            </a:r>
            <a:r>
              <a:rPr lang="en-US" sz="1400" dirty="0" err="1" smtClean="0">
                <a:solidFill>
                  <a:srgbClr val="000000"/>
                </a:solidFill>
              </a:rPr>
              <a:t>gruppen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ved</a:t>
            </a:r>
            <a:r>
              <a:rPr lang="en-US" sz="1400" dirty="0" smtClean="0">
                <a:solidFill>
                  <a:srgbClr val="000000"/>
                </a:solidFill>
              </a:rPr>
              <a:t> NBI</a:t>
            </a:r>
          </a:p>
          <a:p>
            <a:pPr eaLnBrk="1" hangingPunct="1"/>
            <a:r>
              <a:rPr lang="en-US" sz="1400" u="sng" dirty="0" smtClean="0">
                <a:solidFill>
                  <a:srgbClr val="000000"/>
                </a:solidFill>
                <a:hlinkClick r:id="rId11"/>
              </a:rPr>
              <a:t>www.marslab.dk</a:t>
            </a:r>
            <a:r>
              <a:rPr lang="da-DK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	Mars </a:t>
            </a:r>
            <a:r>
              <a:rPr lang="en-US" sz="1400" dirty="0" err="1" smtClean="0">
                <a:solidFill>
                  <a:srgbClr val="000000"/>
                </a:solidFill>
              </a:rPr>
              <a:t>Simulerings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Laboratoriet</a:t>
            </a:r>
            <a:r>
              <a:rPr lang="en-US" sz="1400" dirty="0" smtClean="0">
                <a:solidFill>
                  <a:srgbClr val="000000"/>
                </a:solidFill>
              </a:rPr>
              <a:t>, Aarhus </a:t>
            </a:r>
            <a:r>
              <a:rPr lang="en-US" sz="1400" dirty="0" err="1" smtClean="0">
                <a:solidFill>
                  <a:srgbClr val="000000"/>
                </a:solidFill>
              </a:rPr>
              <a:t>Universitet</a:t>
            </a: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da-DK" sz="1400" dirty="0">
                <a:solidFill>
                  <a:srgbClr val="000000"/>
                </a:solidFill>
                <a:hlinkClick r:id="rId12"/>
              </a:rPr>
              <a:t>http://www.giss.nasa.gov/tools/mars24</a:t>
            </a:r>
            <a:r>
              <a:rPr lang="da-DK" sz="1400" dirty="0" smtClean="0">
                <a:solidFill>
                  <a:srgbClr val="000000"/>
                </a:solidFill>
                <a:hlinkClick r:id="rId12"/>
              </a:rPr>
              <a:t>/</a:t>
            </a:r>
            <a:r>
              <a:rPr lang="da-DK" sz="1400" dirty="0" smtClean="0">
                <a:solidFill>
                  <a:srgbClr val="000000"/>
                </a:solidFill>
              </a:rPr>
              <a:t> Mars-24 Mars-</a:t>
            </a:r>
            <a:r>
              <a:rPr lang="da-DK" sz="1400" dirty="0" err="1" smtClean="0">
                <a:solidFill>
                  <a:srgbClr val="000000"/>
                </a:solidFill>
              </a:rPr>
              <a:t>clock</a:t>
            </a:r>
            <a:endParaRPr lang="da-DK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</a:rPr>
              <a:t>  </a:t>
            </a:r>
            <a:endParaRPr lang="da-DK" sz="1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400" u="sng" dirty="0">
                <a:solidFill>
                  <a:srgbClr val="000000"/>
                </a:solidFill>
                <a:hlinkClick r:id="rId13"/>
              </a:rPr>
              <a:t>http://exploration.esa.int/mars/56933-exomars-2018-surface-platform/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ExoMars</a:t>
            </a:r>
            <a:r>
              <a:rPr lang="en-US" sz="1400" dirty="0">
                <a:solidFill>
                  <a:srgbClr val="000000"/>
                </a:solidFill>
              </a:rPr>
              <a:t> 2018 Surface Platform</a:t>
            </a:r>
          </a:p>
          <a:p>
            <a:pPr eaLnBrk="1" hangingPunct="1"/>
            <a:r>
              <a:rPr lang="en-US" sz="1400" u="sng" dirty="0">
                <a:solidFill>
                  <a:srgbClr val="000000"/>
                </a:solidFill>
                <a:hlinkClick r:id="rId13"/>
              </a:rPr>
              <a:t>https://atmospheres.research.ltu.se/index.php/habit/</a:t>
            </a:r>
            <a:r>
              <a:rPr lang="en-US" sz="1400" dirty="0">
                <a:solidFill>
                  <a:srgbClr val="000000"/>
                </a:solidFill>
              </a:rPr>
              <a:t> HABIT </a:t>
            </a:r>
            <a:r>
              <a:rPr lang="en-US" sz="1400" dirty="0" err="1">
                <a:solidFill>
                  <a:srgbClr val="000000"/>
                </a:solidFill>
              </a:rPr>
              <a:t>ExoMars</a:t>
            </a:r>
            <a:r>
              <a:rPr lang="en-US" sz="1400" dirty="0">
                <a:solidFill>
                  <a:srgbClr val="000000"/>
                </a:solidFill>
              </a:rPr>
              <a:t> 2018 Platform Science Experiment</a:t>
            </a:r>
          </a:p>
          <a:p>
            <a:pPr eaLnBrk="1" hangingPunct="1"/>
            <a:r>
              <a:rPr lang="en-US" sz="1400" u="sng" dirty="0" smtClean="0">
                <a:solidFill>
                  <a:srgbClr val="000000"/>
                </a:solidFill>
                <a:hlinkClick r:id="rId13"/>
              </a:rPr>
              <a:t>http</a:t>
            </a:r>
            <a:r>
              <a:rPr lang="en-US" sz="1400" u="sng" dirty="0">
                <a:solidFill>
                  <a:srgbClr val="000000"/>
                </a:solidFill>
                <a:hlinkClick r:id="rId13"/>
              </a:rPr>
              <a:t>://exploration.esa.int/mars/46124-mission-overview/</a:t>
            </a:r>
            <a:r>
              <a:rPr lang="da-DK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ExoMars</a:t>
            </a:r>
            <a:r>
              <a:rPr lang="en-US" sz="1400" dirty="0">
                <a:solidFill>
                  <a:srgbClr val="000000"/>
                </a:solidFill>
              </a:rPr>
              <a:t> 2016 Trace Gas Orbiter </a:t>
            </a:r>
            <a:r>
              <a:rPr lang="en-US" sz="1400" dirty="0" err="1">
                <a:solidFill>
                  <a:srgbClr val="000000"/>
                </a:solidFill>
              </a:rPr>
              <a:t>og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Sciaparelli</a:t>
            </a:r>
            <a:endParaRPr lang="en-US" sz="1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hlinkClick r:id="rId14"/>
              </a:rPr>
              <a:t>http://exploration.esa.int/mars/48088-mission-overview/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ExoMars</a:t>
            </a:r>
            <a:r>
              <a:rPr lang="en-US" sz="1400" dirty="0">
                <a:solidFill>
                  <a:srgbClr val="000000"/>
                </a:solidFill>
              </a:rPr>
              <a:t> 2018 Rover &amp; Surface Platform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hlinkClick r:id="rId15"/>
              </a:rPr>
              <a:t>http://exploration.esa.int/mars/</a:t>
            </a:r>
            <a:r>
              <a:rPr lang="en-US" sz="1400" dirty="0">
                <a:solidFill>
                  <a:srgbClr val="000000"/>
                </a:solidFill>
              </a:rPr>
              <a:t> ESA’s Robotic Exploration of Mars</a:t>
            </a:r>
          </a:p>
          <a:p>
            <a:pPr eaLnBrk="1" hangingPunct="1"/>
            <a:r>
              <a:rPr lang="en-US" sz="1400" u="sng" dirty="0" smtClean="0">
                <a:solidFill>
                  <a:srgbClr val="000000"/>
                </a:solidFill>
                <a:hlinkClick r:id="rId16"/>
              </a:rPr>
              <a:t>http</a:t>
            </a:r>
            <a:r>
              <a:rPr lang="en-US" sz="1400" u="sng" dirty="0">
                <a:solidFill>
                  <a:srgbClr val="000000"/>
                </a:solidFill>
                <a:hlinkClick r:id="rId16"/>
              </a:rPr>
              <a:t>://www.esa.int/SPECIALS/Mars_Express/index.html</a:t>
            </a:r>
            <a:r>
              <a:rPr lang="en-US" sz="1400" dirty="0">
                <a:solidFill>
                  <a:srgbClr val="000000"/>
                </a:solidFill>
              </a:rPr>
              <a:t> ESA’s Mars mission Mars Express</a:t>
            </a:r>
          </a:p>
          <a:p>
            <a:pPr eaLnBrk="1" hangingPunct="1"/>
            <a:endParaRPr lang="en-US" sz="1400" dirty="0" smtClean="0">
              <a:solidFill>
                <a:srgbClr val="000000"/>
              </a:solidFill>
              <a:hlinkClick r:id="rId17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hlinkClick r:id="rId17"/>
              </a:rPr>
              <a:t>http</a:t>
            </a:r>
            <a:r>
              <a:rPr lang="en-US" sz="1400" dirty="0">
                <a:solidFill>
                  <a:srgbClr val="000000"/>
                </a:solidFill>
                <a:hlinkClick r:id="rId17"/>
              </a:rPr>
              <a:t>://rosetta.esa.int/</a:t>
            </a:r>
            <a:r>
              <a:rPr lang="en-US" sz="1400" dirty="0">
                <a:solidFill>
                  <a:srgbClr val="000000"/>
                </a:solidFill>
              </a:rPr>
              <a:t> ESA’s Comet rendezvous &amp; landing mission Rosetta</a:t>
            </a:r>
          </a:p>
          <a:p>
            <a:pPr eaLnBrk="1" hangingPunct="1"/>
            <a:endParaRPr lang="da-DK" sz="1400" dirty="0" smtClean="0">
              <a:solidFill>
                <a:srgbClr val="000000"/>
              </a:solidFill>
              <a:hlinkClick r:id="rId18"/>
            </a:endParaRPr>
          </a:p>
          <a:p>
            <a:pPr eaLnBrk="1" hangingPunct="1"/>
            <a:r>
              <a:rPr lang="da-DK" sz="1400" dirty="0" smtClean="0">
                <a:solidFill>
                  <a:srgbClr val="000000"/>
                </a:solidFill>
                <a:hlinkClick r:id="rId18"/>
              </a:rPr>
              <a:t>www.copenhagensuborbitals.com</a:t>
            </a:r>
            <a:r>
              <a:rPr lang="da-DK" sz="1400" dirty="0" smtClean="0">
                <a:solidFill>
                  <a:srgbClr val="000000"/>
                </a:solidFill>
              </a:rPr>
              <a:t> </a:t>
            </a:r>
            <a:endParaRPr lang="da-DK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2C32-92BE-4808-8C1C-198DDD526DC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539750" y="332656"/>
            <a:ext cx="8353425" cy="5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sz="1400" dirty="0" smtClean="0">
                <a:solidFill>
                  <a:srgbClr val="000000"/>
                </a:solidFill>
              </a:rPr>
              <a:t>Kontakt-information og links:</a:t>
            </a:r>
          </a:p>
          <a:p>
            <a:pPr eaLnBrk="1" hangingPunct="1"/>
            <a:r>
              <a:rPr lang="da-DK" sz="1400" dirty="0" smtClean="0">
                <a:solidFill>
                  <a:srgbClr val="000000"/>
                </a:solidFill>
              </a:rPr>
              <a:t>Morten Bo Madsen, mbmadsen @ nbi.ku.dk, </a:t>
            </a:r>
            <a:r>
              <a:rPr lang="en-US" sz="1400" u="sng">
                <a:solidFill>
                  <a:srgbClr val="000000"/>
                </a:solidFill>
                <a:hlinkClick r:id="rId3"/>
              </a:rPr>
              <a:t>http://mars.nbi.ku.dk</a:t>
            </a:r>
            <a:r>
              <a:rPr lang="en-US" sz="1400" u="sng">
                <a:solidFill>
                  <a:srgbClr val="000000"/>
                </a:solidFill>
                <a:hlinkClick r:id="rId3"/>
              </a:rPr>
              <a:t>/</a:t>
            </a:r>
            <a:r>
              <a:rPr lang="en-US" sz="1400" u="sng">
                <a:solidFill>
                  <a:srgbClr val="000000"/>
                </a:solidFill>
              </a:rPr>
              <a:t> </a:t>
            </a:r>
            <a:endParaRPr lang="en-US" sz="1400" u="sng" smtClean="0">
              <a:solidFill>
                <a:srgbClr val="000000"/>
              </a:solidFill>
            </a:endParaRPr>
          </a:p>
          <a:p>
            <a:pPr eaLnBrk="1" hangingPunct="1"/>
            <a:endParaRPr lang="da-DK" sz="1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</a:rPr>
              <a:t>Links </a:t>
            </a:r>
            <a:r>
              <a:rPr lang="en-US" sz="1400" dirty="0" err="1" smtClean="0">
                <a:solidFill>
                  <a:srgbClr val="000000"/>
                </a:solidFill>
              </a:rPr>
              <a:t>mest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til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undervisningsrelaterede</a:t>
            </a:r>
            <a:r>
              <a:rPr lang="en-US" sz="1400" dirty="0" smtClean="0">
                <a:solidFill>
                  <a:srgbClr val="000000"/>
                </a:solidFill>
              </a:rPr>
              <a:t> sider </a:t>
            </a:r>
            <a:r>
              <a:rPr lang="en-US" sz="1400" dirty="0" err="1" smtClean="0">
                <a:solidFill>
                  <a:srgbClr val="000000"/>
                </a:solidFill>
              </a:rPr>
              <a:t>og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produkter</a:t>
            </a:r>
            <a:r>
              <a:rPr lang="en-US" sz="1400" dirty="0" smtClean="0">
                <a:solidFill>
                  <a:srgbClr val="000000"/>
                </a:solidFill>
              </a:rPr>
              <a:t>: </a:t>
            </a:r>
          </a:p>
          <a:p>
            <a:pPr eaLnBrk="1" hangingPunct="1"/>
            <a:r>
              <a:rPr lang="da-DK" sz="1400" dirty="0">
                <a:hlinkClick r:id="rId4"/>
              </a:rPr>
              <a:t>http://</a:t>
            </a:r>
            <a:r>
              <a:rPr lang="da-DK" sz="1400" dirty="0" smtClean="0">
                <a:hlinkClick r:id="rId4"/>
              </a:rPr>
              <a:t>www.boernafgalileo.dk/skriv.htm</a:t>
            </a:r>
            <a:r>
              <a:rPr lang="da-DK" sz="1400" dirty="0" smtClean="0"/>
              <a:t> </a:t>
            </a:r>
          </a:p>
          <a:p>
            <a:pPr eaLnBrk="1" hangingPunct="1"/>
            <a:r>
              <a:rPr lang="da-DK" sz="1400" dirty="0" smtClean="0"/>
              <a:t>Carsten </a:t>
            </a:r>
            <a:r>
              <a:rPr lang="da-DK" sz="1400" dirty="0"/>
              <a:t>Skovgård </a:t>
            </a:r>
            <a:r>
              <a:rPr lang="da-DK" sz="1400" dirty="0" err="1"/>
              <a:t>Andersen’s</a:t>
            </a:r>
            <a:r>
              <a:rPr lang="da-DK" sz="1400" dirty="0"/>
              <a:t> </a:t>
            </a:r>
            <a:r>
              <a:rPr lang="da-DK" sz="1400" dirty="0" smtClean="0"/>
              <a:t>undervisningsmateriale til </a:t>
            </a:r>
          </a:p>
          <a:p>
            <a:pPr eaLnBrk="1" hangingPunct="1"/>
            <a:r>
              <a:rPr lang="da-DK" sz="1400" dirty="0" smtClean="0"/>
              <a:t>elever med interesse i astronomi og rumforskning</a:t>
            </a: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endParaRPr lang="da-DK" sz="1400" dirty="0" smtClean="0">
              <a:solidFill>
                <a:srgbClr val="000000"/>
              </a:solidFill>
              <a:hlinkClick r:id="rId5"/>
            </a:endParaRPr>
          </a:p>
          <a:p>
            <a:pPr eaLnBrk="1" hangingPunct="1"/>
            <a:r>
              <a:rPr lang="da-DK" sz="1400" dirty="0" smtClean="0">
                <a:solidFill>
                  <a:srgbClr val="000000"/>
                </a:solidFill>
                <a:hlinkClick r:id="rId5"/>
              </a:rPr>
              <a:t>http</a:t>
            </a:r>
            <a:r>
              <a:rPr lang="da-DK" sz="1400" dirty="0">
                <a:solidFill>
                  <a:srgbClr val="000000"/>
                </a:solidFill>
                <a:hlinkClick r:id="rId5"/>
              </a:rPr>
              <a:t>://spacemath.gsfc.nasa.gov</a:t>
            </a:r>
            <a:r>
              <a:rPr lang="da-DK" sz="1400" dirty="0" smtClean="0">
                <a:solidFill>
                  <a:srgbClr val="000000"/>
                </a:solidFill>
                <a:hlinkClick r:id="rId5"/>
              </a:rPr>
              <a:t>/</a:t>
            </a:r>
            <a:r>
              <a:rPr lang="da-DK" sz="1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da-DK" sz="1400" dirty="0" smtClean="0">
                <a:solidFill>
                  <a:srgbClr val="000000"/>
                </a:solidFill>
              </a:rPr>
              <a:t>NASA </a:t>
            </a:r>
            <a:r>
              <a:rPr lang="da-DK" sz="1400" dirty="0" err="1" smtClean="0">
                <a:solidFill>
                  <a:srgbClr val="000000"/>
                </a:solidFill>
              </a:rPr>
              <a:t>Goddard</a:t>
            </a:r>
            <a:r>
              <a:rPr lang="da-DK" sz="1400" dirty="0" smtClean="0">
                <a:solidFill>
                  <a:srgbClr val="000000"/>
                </a:solidFill>
              </a:rPr>
              <a:t> Space Flight </a:t>
            </a:r>
            <a:r>
              <a:rPr lang="da-DK" sz="1400" dirty="0" err="1" smtClean="0">
                <a:solidFill>
                  <a:srgbClr val="000000"/>
                </a:solidFill>
              </a:rPr>
              <a:t>Center’s</a:t>
            </a:r>
            <a:r>
              <a:rPr lang="da-DK" sz="1400" dirty="0" smtClean="0">
                <a:solidFill>
                  <a:srgbClr val="000000"/>
                </a:solidFill>
              </a:rPr>
              <a:t> side med undervisningsrelaterede ideer og aktiviteter</a:t>
            </a:r>
          </a:p>
          <a:p>
            <a:pPr eaLnBrk="1" hangingPunct="1"/>
            <a:endParaRPr lang="en-US" sz="1400" u="sng" dirty="0" smtClean="0">
              <a:solidFill>
                <a:srgbClr val="0070C0"/>
              </a:solidFill>
              <a:hlinkClick r:id="rId6"/>
            </a:endParaRPr>
          </a:p>
          <a:p>
            <a:pPr eaLnBrk="1" hangingPunct="1"/>
            <a:r>
              <a:rPr lang="en-US" sz="1400" u="sng" dirty="0" smtClean="0">
                <a:solidFill>
                  <a:srgbClr val="0070C0"/>
                </a:solidFill>
                <a:hlinkClick r:id="rId6"/>
              </a:rPr>
              <a:t>http</a:t>
            </a:r>
            <a:r>
              <a:rPr lang="en-US" sz="1400" u="sng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sz="1400" u="sng" dirty="0" smtClean="0">
                <a:solidFill>
                  <a:srgbClr val="0070C0"/>
                </a:solidFill>
                <a:hlinkClick r:id="rId6"/>
              </a:rPr>
              <a:t>insight.jpl.nasa.gov/spacemath.cfm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</a:p>
          <a:p>
            <a:pPr eaLnBrk="1" hangingPunct="1"/>
            <a:r>
              <a:rPr lang="en-US" sz="1400" dirty="0" err="1" smtClean="0">
                <a:solidFill>
                  <a:srgbClr val="000000"/>
                </a:solidFill>
              </a:rPr>
              <a:t>Opgaver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baseret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på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InSight-missionen</a:t>
            </a:r>
            <a:r>
              <a:rPr lang="en-US" sz="1400" dirty="0" smtClean="0">
                <a:solidFill>
                  <a:srgbClr val="000000"/>
                </a:solidFill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</a:rPr>
              <a:t>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forskellige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niveauer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</a:rPr>
              <a:t>NASA’s Mars2020-mission: </a:t>
            </a:r>
            <a:r>
              <a:rPr lang="en-US" sz="1400" u="sng" dirty="0">
                <a:solidFill>
                  <a:srgbClr val="000000"/>
                </a:solidFill>
                <a:hlinkClick r:id="rId7"/>
              </a:rPr>
              <a:t>http://mars.nasa.gov/mars2020</a:t>
            </a:r>
            <a:r>
              <a:rPr lang="en-US" sz="1400" u="sng" dirty="0" smtClean="0">
                <a:solidFill>
                  <a:srgbClr val="000000"/>
                </a:solidFill>
                <a:hlinkClick r:id="rId7"/>
              </a:rPr>
              <a:t>/</a:t>
            </a:r>
            <a:r>
              <a:rPr lang="en-US" sz="1400" u="sng" dirty="0" smtClean="0">
                <a:solidFill>
                  <a:srgbClr val="000000"/>
                </a:solidFill>
              </a:rPr>
              <a:t> </a:t>
            </a:r>
            <a:endParaRPr lang="en-US" sz="1400" u="sng" dirty="0">
              <a:solidFill>
                <a:srgbClr val="0070C0"/>
              </a:solidFill>
            </a:endParaRPr>
          </a:p>
          <a:p>
            <a:pPr eaLnBrk="1" hangingPunct="1"/>
            <a:endParaRPr lang="en-US" sz="1400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sz="1400" dirty="0" smtClean="0"/>
              <a:t>NASA-side for </a:t>
            </a:r>
            <a:r>
              <a:rPr lang="en-US" sz="1400" dirty="0" err="1" smtClean="0"/>
              <a:t>undervisere</a:t>
            </a:r>
            <a:r>
              <a:rPr lang="en-US" sz="1400" dirty="0" smtClean="0"/>
              <a:t> om Mars (-missioner):</a:t>
            </a:r>
          </a:p>
          <a:p>
            <a:pPr eaLnBrk="1" hangingPunct="1"/>
            <a:r>
              <a:rPr lang="en-US" sz="1400" u="sng" dirty="0">
                <a:solidFill>
                  <a:srgbClr val="0070C0"/>
                </a:solidFill>
                <a:hlinkClick r:id="rId8"/>
              </a:rPr>
              <a:t>http://mars.nasa.gov/participate/marsforeducators</a:t>
            </a:r>
            <a:r>
              <a:rPr lang="en-US" sz="1400" u="sng" dirty="0" smtClean="0">
                <a:solidFill>
                  <a:srgbClr val="0070C0"/>
                </a:solidFill>
                <a:hlinkClick r:id="rId8"/>
              </a:rPr>
              <a:t>/</a:t>
            </a:r>
            <a:r>
              <a:rPr lang="en-US" sz="1400" u="sng" dirty="0" smtClean="0">
                <a:solidFill>
                  <a:srgbClr val="0070C0"/>
                </a:solidFill>
              </a:rPr>
              <a:t> </a:t>
            </a:r>
            <a:endParaRPr lang="en-US" sz="1400" u="sng" dirty="0" smtClean="0">
              <a:solidFill>
                <a:srgbClr val="000000"/>
              </a:solidFill>
              <a:hlinkClick r:id=""/>
            </a:endParaRPr>
          </a:p>
          <a:p>
            <a:pPr eaLnBrk="1" hangingPunct="1"/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</a:rPr>
              <a:t>Side </a:t>
            </a:r>
            <a:r>
              <a:rPr lang="en-US" sz="1400" dirty="0">
                <a:solidFill>
                  <a:srgbClr val="000000"/>
                </a:solidFill>
              </a:rPr>
              <a:t>for </a:t>
            </a:r>
            <a:r>
              <a:rPr lang="en-US" sz="1400" dirty="0" err="1">
                <a:solidFill>
                  <a:srgbClr val="000000"/>
                </a:solidFill>
              </a:rPr>
              <a:t>undervisere</a:t>
            </a:r>
            <a:r>
              <a:rPr lang="en-US" sz="1400" dirty="0">
                <a:solidFill>
                  <a:srgbClr val="000000"/>
                </a:solidFill>
              </a:rPr>
              <a:t> om Mars Exploration </a:t>
            </a:r>
            <a:r>
              <a:rPr lang="en-US" sz="1400" dirty="0" smtClean="0">
                <a:solidFill>
                  <a:srgbClr val="000000"/>
                </a:solidFill>
              </a:rPr>
              <a:t>Rovers</a:t>
            </a:r>
            <a:endParaRPr lang="en-US" sz="1400" u="sng" dirty="0" smtClean="0">
              <a:solidFill>
                <a:srgbClr val="000000"/>
              </a:solidFill>
              <a:hlinkClick r:id=""/>
            </a:endParaRPr>
          </a:p>
          <a:p>
            <a:pPr eaLnBrk="1" hangingPunct="1"/>
            <a:r>
              <a:rPr lang="en-US" sz="1400" u="sng" dirty="0">
                <a:solidFill>
                  <a:srgbClr val="000000"/>
                </a:solidFill>
                <a:hlinkClick r:id="rId9"/>
              </a:rPr>
              <a:t>http://mars.nasa.gov/mer/classroom</a:t>
            </a:r>
            <a:r>
              <a:rPr lang="en-US" sz="1400" u="sng" dirty="0" smtClean="0">
                <a:solidFill>
                  <a:srgbClr val="000000"/>
                </a:solidFill>
                <a:hlinkClick r:id="rId9"/>
              </a:rPr>
              <a:t>/</a:t>
            </a:r>
            <a:r>
              <a:rPr lang="da-DK" sz="1400" dirty="0">
                <a:solidFill>
                  <a:srgbClr val="000000"/>
                </a:solidFill>
              </a:rPr>
              <a:t> </a:t>
            </a:r>
            <a:endParaRPr lang="da-DK" sz="1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</a:rPr>
              <a:t>Andre </a:t>
            </a:r>
            <a:r>
              <a:rPr lang="en-US" sz="1400" dirty="0" err="1" smtClean="0">
                <a:solidFill>
                  <a:srgbClr val="000000"/>
                </a:solidFill>
              </a:rPr>
              <a:t>nyttige</a:t>
            </a:r>
            <a:r>
              <a:rPr lang="en-US" sz="1400" dirty="0" smtClean="0">
                <a:solidFill>
                  <a:srgbClr val="000000"/>
                </a:solidFill>
              </a:rPr>
              <a:t> links:</a:t>
            </a:r>
            <a:endParaRPr lang="da-DK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hlinkClick r:id="rId10"/>
              </a:rPr>
              <a:t>http</a:t>
            </a:r>
            <a:r>
              <a:rPr lang="en-US" sz="1400" dirty="0">
                <a:solidFill>
                  <a:srgbClr val="000000"/>
                </a:solidFill>
                <a:hlinkClick r:id="rId10"/>
              </a:rPr>
              <a:t>://rosetta.esa.int/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 err="1" smtClean="0">
                <a:solidFill>
                  <a:srgbClr val="000000"/>
                </a:solidFill>
              </a:rPr>
              <a:t>En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måske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lidt</a:t>
            </a:r>
            <a:r>
              <a:rPr lang="en-US" sz="1400" dirty="0" smtClean="0">
                <a:solidFill>
                  <a:srgbClr val="000000"/>
                </a:solidFill>
              </a:rPr>
              <a:t> mere </a:t>
            </a:r>
            <a:r>
              <a:rPr lang="en-US" sz="1400" dirty="0" err="1" smtClean="0">
                <a:solidFill>
                  <a:srgbClr val="000000"/>
                </a:solidFill>
              </a:rPr>
              <a:t>undervisningsrelateret</a:t>
            </a:r>
            <a:r>
              <a:rPr lang="en-US" sz="1400" dirty="0" smtClean="0">
                <a:solidFill>
                  <a:srgbClr val="000000"/>
                </a:solidFill>
              </a:rPr>
              <a:t> side om Rosetta (</a:t>
            </a:r>
            <a:r>
              <a:rPr lang="en-US" sz="1400" dirty="0" err="1" smtClean="0">
                <a:solidFill>
                  <a:srgbClr val="000000"/>
                </a:solidFill>
              </a:rPr>
              <a:t>og</a:t>
            </a:r>
            <a:r>
              <a:rPr lang="en-US" sz="1400" dirty="0" smtClean="0">
                <a:solidFill>
                  <a:srgbClr val="000000"/>
                </a:solidFill>
              </a:rPr>
              <a:t> Philae):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hlinkClick r:id="rId11"/>
              </a:rPr>
              <a:t>http://</a:t>
            </a:r>
            <a:r>
              <a:rPr lang="en-US" sz="1400" dirty="0" smtClean="0">
                <a:solidFill>
                  <a:srgbClr val="000000"/>
                </a:solidFill>
                <a:hlinkClick r:id="rId11"/>
              </a:rPr>
              <a:t>www.esa.int/Our_Activities/Space_Science/Rosetta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28234</TotalTime>
  <Words>48</Words>
  <Application>Microsoft Office PowerPoint</Application>
  <PresentationFormat>On-screen Show (4:3)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Niels Bohr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Mars, Mars-sonden Curiosity og danske bidrag til udforskningen af Mars</dc:title>
  <dc:subject>Mars, MSL (Curiosity) &amp; Danske bidrag</dc:subject>
  <dc:creator>Morten Bo Madsen</dc:creator>
  <dc:description>Eksperimentalfysik-kursus</dc:description>
  <cp:lastModifiedBy>Morten Bo Madsen</cp:lastModifiedBy>
  <cp:revision>381</cp:revision>
  <cp:lastPrinted>2015-12-09T12:39:09Z</cp:lastPrinted>
  <dcterms:created xsi:type="dcterms:W3CDTF">2007-10-23T19:59:10Z</dcterms:created>
  <dcterms:modified xsi:type="dcterms:W3CDTF">2016-09-01T08:25:39Z</dcterms:modified>
  <cp:contentStatus>Draft</cp:contentStatus>
</cp:coreProperties>
</file>