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Medium"/>
      <p:regular r:id="rId43"/>
      <p:bold r:id="rId44"/>
      <p:italic r:id="rId45"/>
      <p:boldItalic r:id="rId46"/>
    </p:embeddedFont>
    <p:embeddedFont>
      <p:font typeface="Roboto"/>
      <p:regular r:id="rId47"/>
      <p:bold r:id="rId48"/>
      <p:italic r:id="rId49"/>
      <p:boldItalic r:id="rId50"/>
    </p:embeddedFont>
    <p:embeddedFont>
      <p:font typeface="Roboto Mon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Medium-bold.fntdata"/><Relationship Id="rId43" Type="http://schemas.openxmlformats.org/officeDocument/2006/relationships/font" Target="fonts/RobotoMedium-regular.fntdata"/><Relationship Id="rId46" Type="http://schemas.openxmlformats.org/officeDocument/2006/relationships/font" Target="fonts/RobotoMedium-boldItalic.fntdata"/><Relationship Id="rId45" Type="http://schemas.openxmlformats.org/officeDocument/2006/relationships/font" Target="fonts/Roboto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regular.fntdata"/><Relationship Id="rId50" Type="http://schemas.openxmlformats.org/officeDocument/2006/relationships/font" Target="fonts/Roboto-boldItalic.fntdata"/><Relationship Id="rId53" Type="http://schemas.openxmlformats.org/officeDocument/2006/relationships/font" Target="fonts/RobotoMono-italic.fntdata"/><Relationship Id="rId52"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io/blog/2025/09/08/kubernetes-v1-34-volume-attributes-clas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kubernetes/enhancements/tree/master/keps/sig-node/3063-dynamic-resource-allocation"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io/blog/2025/09/01/kubernetes-v1-34-dra-update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kubernetes.io/blog"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kubernetes.io/blog"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ubernetes.io/blog/2025/09/09/kubernetes-v1-34-snapshottable-api-server-cach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 presents the webinar and purpose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7a0681a04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7a0681a04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7a0681a04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7a0681a04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past, Kubernetes validated strings in Pod’s </a:t>
            </a:r>
            <a:r>
              <a:rPr lang="en">
                <a:solidFill>
                  <a:srgbClr val="188038"/>
                </a:solidFill>
                <a:latin typeface="Roboto Mono"/>
                <a:ea typeface="Roboto Mono"/>
                <a:cs typeface="Roboto Mono"/>
                <a:sym typeface="Roboto Mono"/>
              </a:rPr>
              <a:t>dnsConfig.searches</a:t>
            </a:r>
            <a:r>
              <a:rPr lang="en"/>
              <a:t> according to </a:t>
            </a:r>
            <a:r>
              <a:rPr b="1" lang="en"/>
              <a:t>RFC-1123</a:t>
            </a:r>
            <a:r>
              <a:rPr lang="en"/>
              <a:t> which defines restrictions for hostnames. This meant that creating Pods with search strings non-compliant with the RFC resulted in a creation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a:t>
            </a:r>
            <a:endParaRPr/>
          </a:p>
          <a:p>
            <a:pPr indent="-298450" lvl="0" marL="457200" rtl="0" algn="l">
              <a:spcBef>
                <a:spcPts val="0"/>
              </a:spcBef>
              <a:spcAft>
                <a:spcPts val="0"/>
              </a:spcAft>
              <a:buSzPts val="1100"/>
              <a:buChar char="●"/>
            </a:pPr>
            <a:r>
              <a:rPr lang="en"/>
              <a:t>In practice, legacy workloads sometimes include underscores in DNS names, and DNS servers will generally allow this.</a:t>
            </a:r>
            <a:endParaRPr/>
          </a:p>
          <a:p>
            <a:pPr indent="-298450" lvl="0" marL="457200" rtl="0" algn="l">
              <a:spcBef>
                <a:spcPts val="0"/>
              </a:spcBef>
              <a:spcAft>
                <a:spcPts val="0"/>
              </a:spcAft>
              <a:buSzPts val="1100"/>
              <a:buChar char="●"/>
            </a:pPr>
            <a:r>
              <a:rPr lang="en"/>
              <a:t>Secondly, users may require a DNS query to resolve to an external domain first (before internal Kubernetes domain names), which could be achieved by </a:t>
            </a:r>
            <a:r>
              <a:rPr lang="en">
                <a:solidFill>
                  <a:schemeClr val="dk1"/>
                </a:solidFill>
              </a:rPr>
              <a:t>setting a single dot as the first entry in the searches list of the Pod's dnsConfig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To solve these use cases, </a:t>
            </a:r>
            <a:r>
              <a:rPr lang="en">
                <a:solidFill>
                  <a:schemeClr val="dk1"/>
                </a:solidFill>
              </a:rPr>
              <a:t>KEP #4427 relaxes validations around DNS search strings by allowing underscores and single dot values (in</a:t>
            </a:r>
            <a:r>
              <a:rPr lang="en"/>
              <a:t> the searches field of dnsConfig).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It was</a:t>
            </a:r>
            <a:r>
              <a:rPr lang="en"/>
              <a:t> introduced as alpha in v1.32 and has graduated to stable in v1.34.</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7e1ea84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7e1ea84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7a0681a04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7a0681a04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Vyom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7e1ea84f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7e1ea84f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8aa4affdb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8aa4affdb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8aa4affdb3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8aa4affdb3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81e01a4c9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81e01a4c9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81e01a4c9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81e01a4c9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Agus</a:t>
            </a:r>
            <a:endParaRPr/>
          </a:p>
          <a:p>
            <a:pPr indent="0" lvl="0" marL="0" rtl="0" algn="l">
              <a:spcBef>
                <a:spcPts val="0"/>
              </a:spcBef>
              <a:spcAft>
                <a:spcPts val="0"/>
              </a:spcAft>
              <a:buNone/>
            </a:pPr>
            <a:r>
              <a:rPr lang="en" u="sng">
                <a:solidFill>
                  <a:schemeClr val="hlink"/>
                </a:solidFill>
                <a:hlinkClick r:id="rId2"/>
              </a:rPr>
              <a:t>https://kubernetes.io/blog/2025/09/08/kubernetes-v1-34-volume-attributes-class/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past, Kubernetes did not support update of volume attributes (other than capacity) after provisioning.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1.29 introduced a generic, Kubernetes-native API for modifying volume parameters called </a:t>
            </a:r>
            <a:r>
              <a:rPr lang="en">
                <a:solidFill>
                  <a:srgbClr val="188038"/>
                </a:solidFill>
                <a:latin typeface="Roboto Mono"/>
                <a:ea typeface="Roboto Mono"/>
                <a:cs typeface="Roboto Mono"/>
                <a:sym typeface="Roboto Mono"/>
              </a:rPr>
              <a:t>VolumeAttributesClass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API (has graduated to stable) allows workload developers to vertically scale volumes on-line, if supported by their provider.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examples of volume attributes are IO quality of service parameters like IOPS or throughput.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Like all new volume features in Kubernetes, this API is implemented via the container storage interface (CSI). Your provisioner-specific CSI driver must support the new ModifyVolume API which is the CSI side of this feature.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done as part of KEP #3751 led by SIG Storage.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81e01a4c9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81e01a4c9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should be at 20 minute mark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df2f8aa7e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df2f8aa7e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 gives a high level introduction</a:t>
            </a:r>
            <a:endParaRPr/>
          </a:p>
          <a:p>
            <a:pPr indent="0" lvl="0" marL="0" rtl="0" algn="l">
              <a:spcBef>
                <a:spcPts val="0"/>
              </a:spcBef>
              <a:spcAft>
                <a:spcPts val="0"/>
              </a:spcAft>
              <a:buNone/>
            </a:pPr>
            <a:r>
              <a:rPr lang="en"/>
              <a:t>We take turns and introduce ourselves</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81e01a4c9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81e01a4c9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Vyom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67e17a1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67e17a1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7a0681a04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7a0681a04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67e17a1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567e17a1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8aa4affdb3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8aa4affdb3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81e01a4c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81e01a4c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Kubernetes Working Groups are temporary, cross-Special Interest Group (SIG) collaborations formed to address specific problems or initiatives that require input and expertise from multiple SIGs.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Device management:</a:t>
            </a:r>
            <a:endParaRPr/>
          </a:p>
          <a:p>
            <a:pPr indent="-298450" lvl="0" marL="457200" rtl="0" algn="l">
              <a:spcBef>
                <a:spcPts val="0"/>
              </a:spcBef>
              <a:spcAft>
                <a:spcPts val="0"/>
              </a:spcAft>
              <a:buSzPts val="1100"/>
              <a:buChar char="●"/>
            </a:pPr>
            <a:r>
              <a:rPr lang="en"/>
              <a:t>Architecture</a:t>
            </a:r>
            <a:endParaRPr/>
          </a:p>
          <a:p>
            <a:pPr indent="-298450" lvl="0" marL="457200" rtl="0" algn="l">
              <a:spcBef>
                <a:spcPts val="0"/>
              </a:spcBef>
              <a:spcAft>
                <a:spcPts val="0"/>
              </a:spcAft>
              <a:buSzPts val="1100"/>
              <a:buChar char="●"/>
            </a:pPr>
            <a:r>
              <a:rPr lang="en"/>
              <a:t>Autoscaling</a:t>
            </a:r>
            <a:endParaRPr/>
          </a:p>
          <a:p>
            <a:pPr indent="-298450" lvl="0" marL="457200" rtl="0" algn="l">
              <a:spcBef>
                <a:spcPts val="0"/>
              </a:spcBef>
              <a:spcAft>
                <a:spcPts val="0"/>
              </a:spcAft>
              <a:buSzPts val="1100"/>
              <a:buChar char="●"/>
            </a:pPr>
            <a:r>
              <a:rPr lang="en"/>
              <a:t>Network</a:t>
            </a:r>
            <a:endParaRPr/>
          </a:p>
          <a:p>
            <a:pPr indent="-298450" lvl="0" marL="457200" rtl="0" algn="l">
              <a:spcBef>
                <a:spcPts val="0"/>
              </a:spcBef>
              <a:spcAft>
                <a:spcPts val="0"/>
              </a:spcAft>
              <a:buSzPts val="1100"/>
              <a:buChar char="●"/>
            </a:pPr>
            <a:r>
              <a:rPr lang="en"/>
              <a:t>Node</a:t>
            </a:r>
            <a:endParaRPr/>
          </a:p>
          <a:p>
            <a:pPr indent="-298450" lvl="0" marL="457200" rtl="0" algn="l">
              <a:spcBef>
                <a:spcPts val="0"/>
              </a:spcBef>
              <a:spcAft>
                <a:spcPts val="0"/>
              </a:spcAft>
              <a:buSzPts val="1100"/>
              <a:buChar char="●"/>
            </a:pPr>
            <a:r>
              <a:rPr lang="en"/>
              <a:t>Scheduling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81e01a4c9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81e01a4c9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Agus</a:t>
            </a:r>
            <a:endParaRPr/>
          </a:p>
          <a:p>
            <a:pPr indent="0" lvl="0" marL="0" rtl="0" algn="l">
              <a:spcBef>
                <a:spcPts val="0"/>
              </a:spcBef>
              <a:spcAft>
                <a:spcPts val="0"/>
              </a:spcAft>
              <a:buNone/>
            </a:pPr>
            <a:r>
              <a:rPr lang="en"/>
              <a:t>Classic DRA implementation explanation: </a:t>
            </a:r>
            <a:r>
              <a:rPr lang="en" u="sng">
                <a:solidFill>
                  <a:schemeClr val="hlink"/>
                </a:solidFill>
                <a:hlinkClick r:id="rId2"/>
              </a:rPr>
              <a:t>https://github.com/kubernetes/enhancements/tree/master/keps/sig-node/3063-dynamic-resource-allocation</a:t>
            </a:r>
            <a:r>
              <a:rPr lang="en"/>
              <a:t> DRA has seen ups and downs, cluster autoscaler limitations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Dynamic Resource Allocation (DRA) provides a flexible way to categorize, request, and share devices like GPUs or custom hardware in your Kubernetes cluster.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Introduced in the v1.30 release, it enables claiming devices using *structured parameters* that are opaque to Kubernetes.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WG took inspiration from dynamic provisioning for storage volumes. Some of the APIs will sound familiar: ResourceClaim, DeviceClass, ResourceClaimTemplate, and ResourceSlice are the API that are now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Pod’s side, this feature extends the `.spec` with a new `resourceClaims` field.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DRA, device drivers and cluster admins define device classes that are available for use. Workloads can claim devices from a device class within device requests. Kubernetes allocates matching devices to specific claims and places the corresponding Pods on nodes that can access the allocated devices.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81e01a4c9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81e01a4c9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Vyom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https://kubernetes.io/blog/2025/09/01/kubernetes-v1-34-dra-updates/</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rgbClr val="000000"/>
              </a:buClr>
              <a:buSzPts val="1100"/>
              <a:buFont typeface="Roboto"/>
              <a:buChar char="●"/>
            </a:pPr>
            <a:r>
              <a:rPr b="1" lang="en"/>
              <a:t>Enhanced Resource Management:</a:t>
            </a:r>
            <a:r>
              <a:rPr lang="en"/>
              <a:t> Prioritized alternatives (KEP-4816) allow specifying fallback device options, while consumable capacity (KEP-5075) enables dynamic device provisioning and extended resource mapping (KEP-5004) bridges legacy extended resources with DRA.</a:t>
            </a:r>
            <a:endParaRPr/>
          </a:p>
          <a:p>
            <a:pPr indent="-298450" lvl="0" marL="457200" rtl="0" algn="l">
              <a:lnSpc>
                <a:spcPct val="115000"/>
              </a:lnSpc>
              <a:spcBef>
                <a:spcPts val="0"/>
              </a:spcBef>
              <a:spcAft>
                <a:spcPts val="0"/>
              </a:spcAft>
              <a:buClr>
                <a:srgbClr val="000000"/>
              </a:buClr>
              <a:buSzPts val="1100"/>
              <a:buFont typeface="Roboto"/>
              <a:buChar char="●"/>
            </a:pPr>
            <a:r>
              <a:rPr b="1" lang="en"/>
              <a:t>Improved Observability:</a:t>
            </a:r>
            <a:r>
              <a:rPr lang="en"/>
              <a:t> Resource health status (KEP-4680) exposes device health through Pod Status, kubelet reporting (KEP-3695) adds DRA resources to PodResources API, and admin access (KEP-5018) enables secure monitoring without compromising device security.</a:t>
            </a:r>
            <a:endParaRPr/>
          </a:p>
          <a:p>
            <a:pPr indent="-298450" lvl="0" marL="457200" rtl="0" algn="l">
              <a:lnSpc>
                <a:spcPct val="115000"/>
              </a:lnSpc>
              <a:spcBef>
                <a:spcPts val="0"/>
              </a:spcBef>
              <a:spcAft>
                <a:spcPts val="0"/>
              </a:spcAft>
              <a:buClr>
                <a:srgbClr val="000000"/>
              </a:buClr>
              <a:buSzPts val="1100"/>
              <a:buFont typeface="Roboto"/>
              <a:buChar char="●"/>
            </a:pPr>
            <a:r>
              <a:rPr b="1" lang="en"/>
              <a:t>Better Scheduling &amp; Device Management:</a:t>
            </a:r>
            <a:r>
              <a:rPr lang="en"/>
              <a:t> Device binding conditions (KEP-5007) handle network/fabric-attached devices that need node attachment before pod scheduling, ensuring proper device availability timing.</a:t>
            </a:r>
            <a:endParaRPr/>
          </a:p>
          <a:p>
            <a:pPr indent="0" lvl="0" marL="0" rtl="0" algn="l">
              <a:spcBef>
                <a:spcPts val="16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7e1ea84f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7e1ea84f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Vyom</a:t>
            </a:r>
            <a:endParaRPr/>
          </a:p>
          <a:p>
            <a:pPr indent="-298450" lvl="0" marL="457200" rtl="0" algn="l">
              <a:spcBef>
                <a:spcPts val="0"/>
              </a:spcBef>
              <a:spcAft>
                <a:spcPts val="0"/>
              </a:spcAft>
              <a:buSzPts val="1100"/>
              <a:buChar char="-"/>
            </a:pPr>
            <a:r>
              <a:rPr lang="en"/>
              <a:t>Deprecation and removal policy</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7a0681a04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7a0681a04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f2f8aa7e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f2f8aa7e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a:t>
            </a:r>
            <a:endParaRPr/>
          </a:p>
          <a:p>
            <a:pPr indent="0" lvl="0" marL="0" rtl="0" algn="l">
              <a:spcBef>
                <a:spcPts val="0"/>
              </a:spcBef>
              <a:spcAft>
                <a:spcPts val="0"/>
              </a:spcAft>
              <a:buNone/>
            </a:pPr>
            <a:r>
              <a:rPr lang="en"/>
              <a:t>Take a moment to recognize the entire team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7a0681a04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7a0681a04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7a0681a04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7a0681a04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solidFill>
                  <a:srgbClr val="188038"/>
                </a:solidFill>
                <a:latin typeface="Roboto Mono"/>
                <a:ea typeface="Roboto Mono"/>
                <a:cs typeface="Roboto Mono"/>
                <a:sym typeface="Roboto Mono"/>
              </a:rPr>
              <a:t>.spec.trafficDistribution</a:t>
            </a:r>
            <a:r>
              <a:rPr lang="en"/>
              <a:t> field within a Kubernetes Service allows users to express preferences for how traffic should be routed to Service endpoints.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KEP-3015</a:t>
            </a:r>
            <a:r>
              <a:rPr lang="en"/>
              <a:t> deprecates </a:t>
            </a:r>
            <a:r>
              <a:rPr lang="en">
                <a:solidFill>
                  <a:srgbClr val="188038"/>
                </a:solidFill>
                <a:latin typeface="Roboto Mono"/>
                <a:ea typeface="Roboto Mono"/>
                <a:cs typeface="Roboto Mono"/>
                <a:sym typeface="Roboto Mono"/>
              </a:rPr>
              <a:t>PreferClose</a:t>
            </a:r>
            <a:r>
              <a:rPr lang="en"/>
              <a:t> and introduces two additional values:</a:t>
            </a:r>
            <a:endParaRPr/>
          </a:p>
          <a:p>
            <a:pPr indent="-298450" lvl="0" marL="457200" rtl="0" algn="l">
              <a:spcBef>
                <a:spcPts val="0"/>
              </a:spcBef>
              <a:spcAft>
                <a:spcPts val="0"/>
              </a:spcAft>
              <a:buSzPts val="1100"/>
              <a:buChar char="●"/>
            </a:pPr>
            <a:r>
              <a:rPr lang="en">
                <a:solidFill>
                  <a:srgbClr val="188038"/>
                </a:solidFill>
                <a:latin typeface="Roboto Mono"/>
                <a:ea typeface="Roboto Mono"/>
                <a:cs typeface="Roboto Mono"/>
                <a:sym typeface="Roboto Mono"/>
              </a:rPr>
              <a:t>PreferSameZone</a:t>
            </a:r>
            <a:r>
              <a:rPr lang="en"/>
              <a:t>, which is equivalent to the deprecated </a:t>
            </a:r>
            <a:r>
              <a:rPr lang="en">
                <a:solidFill>
                  <a:srgbClr val="188038"/>
                </a:solidFill>
                <a:latin typeface="Roboto Mono"/>
                <a:ea typeface="Roboto Mono"/>
                <a:cs typeface="Roboto Mono"/>
                <a:sym typeface="Roboto Mono"/>
              </a:rPr>
              <a:t>PreferClose</a:t>
            </a:r>
            <a:r>
              <a:rPr lang="en"/>
              <a:t>.</a:t>
            </a:r>
            <a:endParaRPr/>
          </a:p>
          <a:p>
            <a:pPr indent="-298450" lvl="0" marL="457200" rtl="0" algn="l">
              <a:spcBef>
                <a:spcPts val="0"/>
              </a:spcBef>
              <a:spcAft>
                <a:spcPts val="0"/>
              </a:spcAft>
              <a:buSzPts val="1100"/>
              <a:buChar char="●"/>
            </a:pPr>
            <a:r>
              <a:rPr lang="en">
                <a:solidFill>
                  <a:srgbClr val="188038"/>
                </a:solidFill>
                <a:latin typeface="Roboto Mono"/>
                <a:ea typeface="Roboto Mono"/>
                <a:cs typeface="Roboto Mono"/>
                <a:sym typeface="Roboto Mono"/>
              </a:rPr>
              <a:t>PreferSameNode</a:t>
            </a:r>
            <a:r>
              <a:rPr lang="en"/>
              <a:t>, which prioritizes sending traffic to endpoints on the same node as the client.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feature was introduced in v1.33 as alpha, it has graduated to beta in v1.34 and is enabled by default.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57e1ea84f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57e1ea84f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Vyom</a:t>
            </a:r>
            <a:endParaRPr/>
          </a:p>
          <a:p>
            <a:pPr indent="0" lvl="0" marL="0" rtl="0" algn="l">
              <a:spcBef>
                <a:spcPts val="0"/>
              </a:spcBef>
              <a:spcAft>
                <a:spcPts val="0"/>
              </a:spcAft>
              <a:buNone/>
            </a:pPr>
            <a:r>
              <a:rPr lang="en"/>
              <a:t>Transition from KEPs to Release Team</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9efbf51f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59efbf51f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Vyom</a:t>
            </a:r>
            <a:endParaRPr/>
          </a:p>
          <a:p>
            <a:pPr indent="0" lvl="0" marL="0" rtl="0" algn="l">
              <a:spcBef>
                <a:spcPts val="0"/>
              </a:spcBef>
              <a:spcAft>
                <a:spcPts val="0"/>
              </a:spcAft>
              <a:buNone/>
            </a:pPr>
            <a:r>
              <a:rPr lang="en"/>
              <a:t>v1.34 was the last cycle with an Emeritus Advisor in the Release Team. The role will be covered by the Release Team Subproject Lead from now on. Thank you Fred for closing this tradition!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Fred</a:t>
            </a:r>
            <a:endParaRPr/>
          </a:p>
          <a:p>
            <a:pPr indent="0" lvl="0" marL="0" rtl="0" algn="l">
              <a:spcBef>
                <a:spcPts val="0"/>
              </a:spcBef>
              <a:spcAft>
                <a:spcPts val="0"/>
              </a:spcAft>
              <a:buNone/>
            </a:pPr>
            <a:r>
              <a:rPr lang="en"/>
              <a:t>A few words about EA role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Agus</a:t>
            </a:r>
            <a:endParaRPr/>
          </a:p>
          <a:p>
            <a:pPr indent="-298450" lvl="0" marL="457200" rtl="0" algn="l">
              <a:spcBef>
                <a:spcPts val="0"/>
              </a:spcBef>
              <a:spcAft>
                <a:spcPts val="0"/>
              </a:spcAft>
              <a:buSzPts val="1100"/>
              <a:buChar char="●"/>
            </a:pPr>
            <a:r>
              <a:rPr lang="en"/>
              <a:t>We have published 18 feature blogs as part of Kubernetes v1.34. All of them are now available at </a:t>
            </a:r>
            <a:r>
              <a:rPr lang="en" u="sng">
                <a:solidFill>
                  <a:schemeClr val="hlink"/>
                </a:solidFill>
                <a:hlinkClick r:id="rId2"/>
              </a:rPr>
              <a:t>kubernetes.io/blog</a:t>
            </a:r>
            <a:r>
              <a:rPr lang="en"/>
              <a:t>.</a:t>
            </a:r>
            <a:endParaRPr/>
          </a:p>
          <a:p>
            <a:pPr indent="-298450" lvl="0" marL="457200" rtl="0" algn="l">
              <a:spcBef>
                <a:spcPts val="0"/>
              </a:spcBef>
              <a:spcAft>
                <a:spcPts val="0"/>
              </a:spcAft>
              <a:buSzPts val="1100"/>
              <a:buChar char="●"/>
            </a:pPr>
            <a:r>
              <a:rPr lang="en"/>
              <a:t>Lastly, during the v1.34 release cycle we had contributions from over a </a:t>
            </a:r>
            <a:r>
              <a:rPr lang="en"/>
              <a:t>hundred</a:t>
            </a:r>
            <a:r>
              <a:rPr lang="en"/>
              <a:t> different companies and almost 500 individuals. Shoutout to everyone out there who made this release possible.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59efbf51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59efbf51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Agus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Release notes are available in kubernetes/kubernetes Github repo</a:t>
            </a:r>
            <a:endParaRPr/>
          </a:p>
          <a:p>
            <a:pPr indent="-298450" lvl="0" marL="457200" rtl="0" algn="l">
              <a:spcBef>
                <a:spcPts val="0"/>
              </a:spcBef>
              <a:spcAft>
                <a:spcPts val="0"/>
              </a:spcAft>
              <a:buSzPts val="1100"/>
              <a:buChar char="●"/>
            </a:pPr>
            <a:r>
              <a:rPr lang="en"/>
              <a:t>Release announcement is published in </a:t>
            </a:r>
            <a:r>
              <a:rPr lang="en" u="sng">
                <a:solidFill>
                  <a:schemeClr val="hlink"/>
                </a:solidFill>
                <a:hlinkClick r:id="rId2"/>
              </a:rPr>
              <a:t>kubernetes.io/blog</a:t>
            </a:r>
            <a:r>
              <a:rPr lang="en"/>
              <a:t>. Head over there if you would like more v1.34 highlights, this webinar was a selection of the 40+ highlights covered in the blog</a:t>
            </a:r>
            <a:endParaRPr/>
          </a:p>
          <a:p>
            <a:pPr indent="-298450" lvl="0" marL="457200" rtl="0" algn="l">
              <a:spcBef>
                <a:spcPts val="0"/>
              </a:spcBef>
              <a:spcAft>
                <a:spcPts val="0"/>
              </a:spcAft>
              <a:buSzPts val="1100"/>
              <a:buChar char="●"/>
            </a:pPr>
            <a:r>
              <a:rPr lang="en"/>
              <a:t>Finally, this deck will be available in Github</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9efbf51f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9efbf51f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Vyom</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f78b9158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f78b9158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Vyom</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7d5c5a77b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7d5c5a77b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 reads chat questions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50723889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50723889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Vyom</a:t>
            </a:r>
            <a:endParaRPr>
              <a:solidFill>
                <a:srgbClr val="222222"/>
              </a:solidFill>
            </a:endParaRPr>
          </a:p>
          <a:p>
            <a:pPr indent="0" lvl="0" marL="0" rtl="0" algn="l">
              <a:lnSpc>
                <a:spcPct val="115000"/>
              </a:lnSpc>
              <a:spcBef>
                <a:spcPts val="1200"/>
              </a:spcBef>
              <a:spcAft>
                <a:spcPts val="0"/>
              </a:spcAft>
              <a:buNone/>
            </a:pPr>
            <a:r>
              <a:rPr lang="en">
                <a:solidFill>
                  <a:srgbClr val="222222"/>
                </a:solidFill>
              </a:rPr>
              <a:t>A release powered by the wind around us — and the will within us.</a:t>
            </a:r>
            <a:endParaRPr>
              <a:solidFill>
                <a:srgbClr val="222222"/>
              </a:solidFill>
            </a:endParaRPr>
          </a:p>
          <a:p>
            <a:pPr indent="0" lvl="0" marL="0" rtl="0" algn="l">
              <a:lnSpc>
                <a:spcPct val="115000"/>
              </a:lnSpc>
              <a:spcBef>
                <a:spcPts val="1200"/>
              </a:spcBef>
              <a:spcAft>
                <a:spcPts val="0"/>
              </a:spcAft>
              <a:buNone/>
            </a:pPr>
            <a:r>
              <a:rPr lang="en">
                <a:solidFill>
                  <a:srgbClr val="222222"/>
                </a:solidFill>
              </a:rPr>
              <a:t>Every release cycle, we inherit winds that we don't really control — the state of our tooling, documentation, and the historical quirks of our project. Sometimes these winds fill our sails, sometimes they push us sideways or die down.</a:t>
            </a:r>
            <a:endParaRPr>
              <a:solidFill>
                <a:srgbClr val="222222"/>
              </a:solidFill>
            </a:endParaRPr>
          </a:p>
          <a:p>
            <a:pPr indent="0" lvl="0" marL="0" rtl="0" algn="l">
              <a:lnSpc>
                <a:spcPct val="115000"/>
              </a:lnSpc>
              <a:spcBef>
                <a:spcPts val="1200"/>
              </a:spcBef>
              <a:spcAft>
                <a:spcPts val="0"/>
              </a:spcAft>
              <a:buNone/>
            </a:pPr>
            <a:r>
              <a:rPr lang="en">
                <a:solidFill>
                  <a:srgbClr val="222222"/>
                </a:solidFill>
              </a:rPr>
              <a:t>What keeps Kubernetes moving isn't the perfect winds, but the will of our sailors who adjust the sails, man the helm, chart the courses and keep the ship steady. The release happens not because conditions are always ideal, but because of the people who build it, the people who release it, and the bears ^, cats, dogs, wizards, and curious minds who keep Kubernetes sailing strong — no matter which way the wind blows.</a:t>
            </a:r>
            <a:endParaRPr>
              <a:solidFill>
                <a:srgbClr val="222222"/>
              </a:solidFill>
            </a:endParaRPr>
          </a:p>
          <a:p>
            <a:pPr indent="0" lvl="0" marL="0" rtl="0" algn="l">
              <a:lnSpc>
                <a:spcPct val="115000"/>
              </a:lnSpc>
              <a:spcBef>
                <a:spcPts val="1200"/>
              </a:spcBef>
              <a:spcAft>
                <a:spcPts val="0"/>
              </a:spcAft>
              <a:buNone/>
            </a:pPr>
            <a:r>
              <a:rPr lang="en">
                <a:solidFill>
                  <a:srgbClr val="222222"/>
                </a:solidFill>
              </a:rPr>
              <a:t>This release, </a:t>
            </a:r>
            <a:r>
              <a:rPr b="1" lang="en">
                <a:solidFill>
                  <a:srgbClr val="222222"/>
                </a:solidFill>
              </a:rPr>
              <a:t>Of Wind &amp; Will (O' WaW)</a:t>
            </a:r>
            <a:r>
              <a:rPr lang="en">
                <a:solidFill>
                  <a:srgbClr val="222222"/>
                </a:solidFill>
              </a:rPr>
              <a:t>, honors the winds that have shaped us, and the will that propels us forward.</a:t>
            </a:r>
            <a:endParaRPr>
              <a:solidFill>
                <a:srgbClr val="222222"/>
              </a:solidFill>
            </a:endParaRPr>
          </a:p>
          <a:p>
            <a:pPr indent="0" lvl="0" marL="0" rtl="0" algn="l">
              <a:lnSpc>
                <a:spcPct val="115000"/>
              </a:lnSpc>
              <a:spcBef>
                <a:spcPts val="1200"/>
              </a:spcBef>
              <a:spcAft>
                <a:spcPts val="1200"/>
              </a:spcAft>
              <a:buNone/>
            </a:pPr>
            <a:r>
              <a:rPr lang="en">
                <a:solidFill>
                  <a:srgbClr val="222222"/>
                </a:solidFill>
              </a:rPr>
              <a:t>^ Oh, and you wonder why bears? Keep wondering!</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50723889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50723889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rPr>
              <a:t>Vyom</a:t>
            </a:r>
            <a:endParaRPr>
              <a:solidFill>
                <a:srgbClr val="222222"/>
              </a:solidFill>
            </a:endParaRPr>
          </a:p>
          <a:p>
            <a:pPr indent="0" lvl="0" marL="0" rtl="0" algn="l">
              <a:lnSpc>
                <a:spcPct val="115000"/>
              </a:lnSpc>
              <a:spcBef>
                <a:spcPts val="1200"/>
              </a:spcBef>
              <a:spcAft>
                <a:spcPts val="0"/>
              </a:spcAft>
              <a:buNone/>
            </a:pPr>
            <a:r>
              <a:rPr lang="en">
                <a:solidFill>
                  <a:srgbClr val="222222"/>
                </a:solidFill>
              </a:rPr>
              <a:t>A release powered by the wind around us — and the will within us.</a:t>
            </a:r>
            <a:endParaRPr>
              <a:solidFill>
                <a:srgbClr val="222222"/>
              </a:solidFill>
            </a:endParaRPr>
          </a:p>
          <a:p>
            <a:pPr indent="0" lvl="0" marL="0" rtl="0" algn="l">
              <a:lnSpc>
                <a:spcPct val="115000"/>
              </a:lnSpc>
              <a:spcBef>
                <a:spcPts val="1200"/>
              </a:spcBef>
              <a:spcAft>
                <a:spcPts val="0"/>
              </a:spcAft>
              <a:buNone/>
            </a:pPr>
            <a:r>
              <a:rPr lang="en">
                <a:solidFill>
                  <a:srgbClr val="222222"/>
                </a:solidFill>
              </a:rPr>
              <a:t>Every release cycle, we inherit winds that we don't really control — the state of our tooling, documentation, and the historical quirks of our project. Sometimes these winds fill our sails, sometimes they push us sideways or die down.</a:t>
            </a:r>
            <a:endParaRPr>
              <a:solidFill>
                <a:srgbClr val="222222"/>
              </a:solidFill>
            </a:endParaRPr>
          </a:p>
          <a:p>
            <a:pPr indent="0" lvl="0" marL="0" rtl="0" algn="l">
              <a:lnSpc>
                <a:spcPct val="115000"/>
              </a:lnSpc>
              <a:spcBef>
                <a:spcPts val="1200"/>
              </a:spcBef>
              <a:spcAft>
                <a:spcPts val="0"/>
              </a:spcAft>
              <a:buNone/>
            </a:pPr>
            <a:r>
              <a:rPr lang="en">
                <a:solidFill>
                  <a:srgbClr val="222222"/>
                </a:solidFill>
              </a:rPr>
              <a:t>What keeps Kubernetes moving isn't the perfect winds, but the will of our sailors who adjust the sails, man the helm, chart the courses and keep the ship steady. The release happens not because conditions are always ideal, but because of the people who build it, the people who release it, and the bears ^, cats, dogs, wizards, and curious minds who keep Kubernetes sailing strong — no matter which way the wind blows.</a:t>
            </a:r>
            <a:endParaRPr>
              <a:solidFill>
                <a:srgbClr val="222222"/>
              </a:solidFill>
            </a:endParaRPr>
          </a:p>
          <a:p>
            <a:pPr indent="0" lvl="0" marL="0" rtl="0" algn="l">
              <a:lnSpc>
                <a:spcPct val="115000"/>
              </a:lnSpc>
              <a:spcBef>
                <a:spcPts val="1200"/>
              </a:spcBef>
              <a:spcAft>
                <a:spcPts val="0"/>
              </a:spcAft>
              <a:buNone/>
            </a:pPr>
            <a:r>
              <a:rPr lang="en">
                <a:solidFill>
                  <a:srgbClr val="222222"/>
                </a:solidFill>
              </a:rPr>
              <a:t>This release, </a:t>
            </a:r>
            <a:r>
              <a:rPr b="1" lang="en">
                <a:solidFill>
                  <a:srgbClr val="222222"/>
                </a:solidFill>
              </a:rPr>
              <a:t>Of Wind &amp; Will (O' WaW)</a:t>
            </a:r>
            <a:r>
              <a:rPr lang="en">
                <a:solidFill>
                  <a:srgbClr val="222222"/>
                </a:solidFill>
              </a:rPr>
              <a:t>, honors the winds that have shaped us, and the will that propels us forward.</a:t>
            </a:r>
            <a:endParaRPr>
              <a:solidFill>
                <a:srgbClr val="222222"/>
              </a:solidFill>
            </a:endParaRPr>
          </a:p>
          <a:p>
            <a:pPr indent="0" lvl="0" marL="0" rtl="0" algn="l">
              <a:lnSpc>
                <a:spcPct val="115000"/>
              </a:lnSpc>
              <a:spcBef>
                <a:spcPts val="1200"/>
              </a:spcBef>
              <a:spcAft>
                <a:spcPts val="1200"/>
              </a:spcAft>
              <a:buNone/>
            </a:pPr>
            <a:r>
              <a:rPr lang="en">
                <a:solidFill>
                  <a:srgbClr val="222222"/>
                </a:solidFill>
              </a:rPr>
              <a:t>^ Oh, and you wonder why bears? Keep wondering!</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f2f8aa7e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f2f8aa7e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a:p>
            <a:pPr indent="-298450" lvl="0" marL="457200" rtl="0" algn="l">
              <a:spcBef>
                <a:spcPts val="0"/>
              </a:spcBef>
              <a:spcAft>
                <a:spcPts val="0"/>
              </a:spcAft>
              <a:buClr>
                <a:schemeClr val="dk1"/>
              </a:buClr>
              <a:buSzPts val="1100"/>
              <a:buChar char="-"/>
            </a:pPr>
            <a:r>
              <a:rPr lang="en">
                <a:solidFill>
                  <a:schemeClr val="dk1"/>
                </a:solidFill>
              </a:rPr>
              <a:t>Quick definition of KEP</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stats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f2f8aa7e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f2f8aa7e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67e17a1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67e17a1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Fred</a:t>
            </a:r>
            <a:endParaRPr/>
          </a:p>
          <a:p>
            <a:pPr indent="-298450" lvl="0" marL="457200" rtl="0" algn="l">
              <a:spcBef>
                <a:spcPts val="0"/>
              </a:spcBef>
              <a:spcAft>
                <a:spcPts val="0"/>
              </a:spcAft>
              <a:buSzPts val="1100"/>
              <a:buChar char="-"/>
            </a:pPr>
            <a:r>
              <a:rPr lang="en"/>
              <a:t>One liner definition of the SIG</a:t>
            </a:r>
            <a:endParaRPr/>
          </a:p>
          <a:p>
            <a:pPr indent="0" lvl="0" marL="0" rtl="0" algn="l">
              <a:spcBef>
                <a:spcPts val="0"/>
              </a:spcBef>
              <a:spcAft>
                <a:spcPts val="0"/>
              </a:spcAft>
              <a:buNone/>
            </a:pPr>
            <a:r>
              <a:rPr lang="en"/>
              <a:t>O</a:t>
            </a:r>
            <a:r>
              <a:rPr lang="en"/>
              <a:t>r</a:t>
            </a:r>
            <a:endParaRPr/>
          </a:p>
          <a:p>
            <a:pPr indent="-298450" lvl="0" marL="457200" rtl="0" algn="l">
              <a:spcBef>
                <a:spcPts val="0"/>
              </a:spcBef>
              <a:spcAft>
                <a:spcPts val="0"/>
              </a:spcAft>
              <a:buSzPts val="1100"/>
              <a:buChar char="-"/>
            </a:pPr>
            <a:r>
              <a:rPr lang="en"/>
              <a:t>Assume they know the SIG and just use as separator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8aa4affd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8aa4affd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Jenny</a:t>
            </a:r>
            <a:endParaRPr/>
          </a:p>
          <a:p>
            <a:pPr indent="0" lvl="0" marL="0" rtl="0" algn="l">
              <a:spcBef>
                <a:spcPts val="0"/>
              </a:spcBef>
              <a:spcAft>
                <a:spcPts val="0"/>
              </a:spcAft>
              <a:buNone/>
            </a:pPr>
            <a:r>
              <a:rPr lang="en" u="sng">
                <a:solidFill>
                  <a:schemeClr val="hlink"/>
                </a:solidFill>
                <a:hlinkClick r:id="rId2"/>
              </a:rPr>
              <a:t>https://kubernetes.io/blog/2025/09/09/kubernetes-v1-34-snapshottable-api-server-cache/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173404" y="4568875"/>
            <a:ext cx="293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a:blip r:embed="rId3">
            <a:alphaModFix/>
          </a:blip>
          <a:stretch>
            <a:fillRect/>
          </a:stretch>
        </p:blipFill>
        <p:spPr>
          <a:xfrm>
            <a:off x="5855150" y="4235025"/>
            <a:ext cx="2937400" cy="642300"/>
          </a:xfrm>
          <a:prstGeom prst="rect">
            <a:avLst/>
          </a:prstGeom>
          <a:noFill/>
          <a:ln>
            <a:noFill/>
          </a:ln>
        </p:spPr>
      </p:pic>
      <p:sp>
        <p:nvSpPr>
          <p:cNvPr id="12" name="Google Shape;12;p2"/>
          <p:cNvSpPr txBox="1"/>
          <p:nvPr>
            <p:ph type="title"/>
          </p:nvPr>
        </p:nvSpPr>
        <p:spPr>
          <a:xfrm>
            <a:off x="418000" y="1791025"/>
            <a:ext cx="8145900" cy="20019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solidFill>
                  <a:srgbClr val="FFFFFF"/>
                </a:solidFill>
                <a:latin typeface="Roboto Medium"/>
                <a:ea typeface="Roboto Medium"/>
                <a:cs typeface="Roboto Medium"/>
                <a:sym typeface="Roboto Medium"/>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48" name="Shape 48"/>
        <p:cNvGrpSpPr/>
        <p:nvPr/>
      </p:nvGrpSpPr>
      <p:grpSpPr>
        <a:xfrm>
          <a:off x="0" y="0"/>
          <a:ext cx="0" cy="0"/>
          <a:chOff x="0" y="0"/>
          <a:chExt cx="0" cy="0"/>
        </a:xfrm>
      </p:grpSpPr>
      <p:sp>
        <p:nvSpPr>
          <p:cNvPr id="49" name="Google Shape;49;p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0" name="Google Shape;50;p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dk2"/>
                </a:solidFill>
                <a:latin typeface="Roboto Medium"/>
                <a:ea typeface="Roboto Medium"/>
                <a:cs typeface="Roboto Medium"/>
                <a:sym typeface="Roboto Medium"/>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pic>
        <p:nvPicPr>
          <p:cNvPr id="15" name="Google Shape;15;p3"/>
          <p:cNvPicPr preferRelativeResize="0"/>
          <p:nvPr/>
        </p:nvPicPr>
        <p:blipFill>
          <a:blip r:embed="rId2">
            <a:alphaModFix/>
          </a:blip>
          <a:stretch>
            <a:fillRect/>
          </a:stretch>
        </p:blipFill>
        <p:spPr>
          <a:xfrm>
            <a:off x="8536086" y="4532676"/>
            <a:ext cx="405712" cy="393599"/>
          </a:xfrm>
          <a:prstGeom prst="rect">
            <a:avLst/>
          </a:prstGeom>
          <a:noFill/>
          <a:ln>
            <a:noFill/>
          </a:ln>
        </p:spPr>
      </p:pic>
      <p:pic>
        <p:nvPicPr>
          <p:cNvPr id="16" name="Google Shape;16;p3" title="k8s-v1.34.png"/>
          <p:cNvPicPr preferRelativeResize="0"/>
          <p:nvPr/>
        </p:nvPicPr>
        <p:blipFill>
          <a:blip r:embed="rId3">
            <a:alphaModFix amt="20000"/>
          </a:blip>
          <a:stretch>
            <a:fillRect/>
          </a:stretch>
        </p:blipFill>
        <p:spPr>
          <a:xfrm>
            <a:off x="5108998" y="342744"/>
            <a:ext cx="3720450" cy="47473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600"/>
              <a:buFont typeface="Roboto"/>
              <a:buNone/>
              <a:defRPr sz="3600">
                <a:solidFill>
                  <a:schemeClr val="dk2"/>
                </a:solidFill>
                <a:latin typeface="Roboto"/>
                <a:ea typeface="Roboto"/>
                <a:cs typeface="Roboto"/>
                <a:sym typeface="Roboto"/>
              </a:defRPr>
            </a:lvl1pPr>
            <a:lvl2pPr lvl="1" algn="ctr">
              <a:spcBef>
                <a:spcPts val="0"/>
              </a:spcBef>
              <a:spcAft>
                <a:spcPts val="0"/>
              </a:spcAft>
              <a:buClr>
                <a:schemeClr val="dk2"/>
              </a:buClr>
              <a:buSzPts val="3600"/>
              <a:buFont typeface="Roboto"/>
              <a:buNone/>
              <a:defRPr sz="3600">
                <a:solidFill>
                  <a:schemeClr val="dk2"/>
                </a:solidFill>
                <a:latin typeface="Roboto"/>
                <a:ea typeface="Roboto"/>
                <a:cs typeface="Roboto"/>
                <a:sym typeface="Roboto"/>
              </a:defRPr>
            </a:lvl2pPr>
            <a:lvl3pPr lvl="2" algn="ctr">
              <a:spcBef>
                <a:spcPts val="0"/>
              </a:spcBef>
              <a:spcAft>
                <a:spcPts val="0"/>
              </a:spcAft>
              <a:buClr>
                <a:schemeClr val="dk2"/>
              </a:buClr>
              <a:buSzPts val="3600"/>
              <a:buFont typeface="Roboto"/>
              <a:buNone/>
              <a:defRPr sz="3600">
                <a:solidFill>
                  <a:schemeClr val="dk2"/>
                </a:solidFill>
                <a:latin typeface="Roboto"/>
                <a:ea typeface="Roboto"/>
                <a:cs typeface="Roboto"/>
                <a:sym typeface="Roboto"/>
              </a:defRPr>
            </a:lvl3pPr>
            <a:lvl4pPr lvl="3" algn="ctr">
              <a:spcBef>
                <a:spcPts val="0"/>
              </a:spcBef>
              <a:spcAft>
                <a:spcPts val="0"/>
              </a:spcAft>
              <a:buClr>
                <a:schemeClr val="dk2"/>
              </a:buClr>
              <a:buSzPts val="3600"/>
              <a:buFont typeface="Roboto"/>
              <a:buNone/>
              <a:defRPr sz="3600">
                <a:solidFill>
                  <a:schemeClr val="dk2"/>
                </a:solidFill>
                <a:latin typeface="Roboto"/>
                <a:ea typeface="Roboto"/>
                <a:cs typeface="Roboto"/>
                <a:sym typeface="Roboto"/>
              </a:defRPr>
            </a:lvl4pPr>
            <a:lvl5pPr lvl="4" algn="ctr">
              <a:spcBef>
                <a:spcPts val="0"/>
              </a:spcBef>
              <a:spcAft>
                <a:spcPts val="0"/>
              </a:spcAft>
              <a:buClr>
                <a:schemeClr val="dk2"/>
              </a:buClr>
              <a:buSzPts val="3600"/>
              <a:buFont typeface="Roboto"/>
              <a:buNone/>
              <a:defRPr sz="3600">
                <a:solidFill>
                  <a:schemeClr val="dk2"/>
                </a:solidFill>
                <a:latin typeface="Roboto"/>
                <a:ea typeface="Roboto"/>
                <a:cs typeface="Roboto"/>
                <a:sym typeface="Roboto"/>
              </a:defRPr>
            </a:lvl5pPr>
            <a:lvl6pPr lvl="5" algn="ctr">
              <a:spcBef>
                <a:spcPts val="0"/>
              </a:spcBef>
              <a:spcAft>
                <a:spcPts val="0"/>
              </a:spcAft>
              <a:buClr>
                <a:schemeClr val="dk2"/>
              </a:buClr>
              <a:buSzPts val="3600"/>
              <a:buFont typeface="Roboto"/>
              <a:buNone/>
              <a:defRPr sz="3600">
                <a:solidFill>
                  <a:schemeClr val="dk2"/>
                </a:solidFill>
                <a:latin typeface="Roboto"/>
                <a:ea typeface="Roboto"/>
                <a:cs typeface="Roboto"/>
                <a:sym typeface="Roboto"/>
              </a:defRPr>
            </a:lvl6pPr>
            <a:lvl7pPr lvl="6" algn="ctr">
              <a:spcBef>
                <a:spcPts val="0"/>
              </a:spcBef>
              <a:spcAft>
                <a:spcPts val="0"/>
              </a:spcAft>
              <a:buClr>
                <a:schemeClr val="dk2"/>
              </a:buClr>
              <a:buSzPts val="3600"/>
              <a:buFont typeface="Roboto"/>
              <a:buNone/>
              <a:defRPr sz="3600">
                <a:solidFill>
                  <a:schemeClr val="dk2"/>
                </a:solidFill>
                <a:latin typeface="Roboto"/>
                <a:ea typeface="Roboto"/>
                <a:cs typeface="Roboto"/>
                <a:sym typeface="Roboto"/>
              </a:defRPr>
            </a:lvl7pPr>
            <a:lvl8pPr lvl="7" algn="ctr">
              <a:spcBef>
                <a:spcPts val="0"/>
              </a:spcBef>
              <a:spcAft>
                <a:spcPts val="0"/>
              </a:spcAft>
              <a:buClr>
                <a:schemeClr val="dk2"/>
              </a:buClr>
              <a:buSzPts val="3600"/>
              <a:buFont typeface="Roboto"/>
              <a:buNone/>
              <a:defRPr sz="3600">
                <a:solidFill>
                  <a:schemeClr val="dk2"/>
                </a:solidFill>
                <a:latin typeface="Roboto"/>
                <a:ea typeface="Roboto"/>
                <a:cs typeface="Roboto"/>
                <a:sym typeface="Roboto"/>
              </a:defRPr>
            </a:lvl8pPr>
            <a:lvl9pPr lvl="8" algn="ctr">
              <a:spcBef>
                <a:spcPts val="0"/>
              </a:spcBef>
              <a:spcAft>
                <a:spcPts val="0"/>
              </a:spcAft>
              <a:buClr>
                <a:schemeClr val="dk2"/>
              </a:buClr>
              <a:buSzPts val="3600"/>
              <a:buFont typeface="Roboto"/>
              <a:buNone/>
              <a:defRPr sz="3600">
                <a:solidFill>
                  <a:schemeClr val="dk2"/>
                </a:solidFill>
                <a:latin typeface="Roboto"/>
                <a:ea typeface="Roboto"/>
                <a:cs typeface="Roboto"/>
                <a:sym typeface="Roboto"/>
              </a:defRPr>
            </a:lvl9pPr>
          </a:lstStyle>
          <a:p/>
        </p:txBody>
      </p:sp>
      <p:sp>
        <p:nvSpPr>
          <p:cNvPr id="19" name="Google Shape;19;p4"/>
          <p:cNvSpPr txBox="1"/>
          <p:nvPr>
            <p:ph idx="12" type="sldNum"/>
          </p:nvPr>
        </p:nvSpPr>
        <p:spPr>
          <a:xfrm>
            <a:off x="173404" y="4568875"/>
            <a:ext cx="2934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0" name="Google Shape;20;p4"/>
          <p:cNvPicPr preferRelativeResize="0"/>
          <p:nvPr/>
        </p:nvPicPr>
        <p:blipFill>
          <a:blip r:embed="rId2">
            <a:alphaModFix/>
          </a:blip>
          <a:stretch>
            <a:fillRect/>
          </a:stretch>
        </p:blipFill>
        <p:spPr>
          <a:xfrm>
            <a:off x="8536086" y="4532676"/>
            <a:ext cx="405712" cy="393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800"/>
              <a:buFont typeface="Roboto Medium"/>
              <a:buNone/>
              <a:defRPr>
                <a:solidFill>
                  <a:schemeClr val="dk2"/>
                </a:solidFill>
                <a:latin typeface="Roboto Medium"/>
                <a:ea typeface="Roboto Medium"/>
                <a:cs typeface="Roboto Medium"/>
                <a:sym typeface="Roboto Medium"/>
              </a:defRPr>
            </a:lvl1pPr>
            <a:lvl2pPr lvl="1">
              <a:spcBef>
                <a:spcPts val="0"/>
              </a:spcBef>
              <a:spcAft>
                <a:spcPts val="0"/>
              </a:spcAft>
              <a:buClr>
                <a:schemeClr val="dk2"/>
              </a:buClr>
              <a:buSzPts val="2800"/>
              <a:buFont typeface="Roboto"/>
              <a:buNone/>
              <a:defRPr>
                <a:solidFill>
                  <a:schemeClr val="dk2"/>
                </a:solidFill>
                <a:latin typeface="Roboto"/>
                <a:ea typeface="Roboto"/>
                <a:cs typeface="Roboto"/>
                <a:sym typeface="Roboto"/>
              </a:defRPr>
            </a:lvl2pPr>
            <a:lvl3pPr lvl="2">
              <a:spcBef>
                <a:spcPts val="0"/>
              </a:spcBef>
              <a:spcAft>
                <a:spcPts val="0"/>
              </a:spcAft>
              <a:buClr>
                <a:schemeClr val="dk2"/>
              </a:buClr>
              <a:buSzPts val="2800"/>
              <a:buFont typeface="Roboto"/>
              <a:buNone/>
              <a:defRPr>
                <a:solidFill>
                  <a:schemeClr val="dk2"/>
                </a:solidFill>
                <a:latin typeface="Roboto"/>
                <a:ea typeface="Roboto"/>
                <a:cs typeface="Roboto"/>
                <a:sym typeface="Roboto"/>
              </a:defRPr>
            </a:lvl3pPr>
            <a:lvl4pPr lvl="3">
              <a:spcBef>
                <a:spcPts val="0"/>
              </a:spcBef>
              <a:spcAft>
                <a:spcPts val="0"/>
              </a:spcAft>
              <a:buClr>
                <a:schemeClr val="dk2"/>
              </a:buClr>
              <a:buSzPts val="2800"/>
              <a:buFont typeface="Roboto"/>
              <a:buNone/>
              <a:defRPr>
                <a:solidFill>
                  <a:schemeClr val="dk2"/>
                </a:solidFill>
                <a:latin typeface="Roboto"/>
                <a:ea typeface="Roboto"/>
                <a:cs typeface="Roboto"/>
                <a:sym typeface="Roboto"/>
              </a:defRPr>
            </a:lvl4pPr>
            <a:lvl5pPr lvl="4">
              <a:spcBef>
                <a:spcPts val="0"/>
              </a:spcBef>
              <a:spcAft>
                <a:spcPts val="0"/>
              </a:spcAft>
              <a:buClr>
                <a:schemeClr val="dk2"/>
              </a:buClr>
              <a:buSzPts val="2800"/>
              <a:buFont typeface="Roboto"/>
              <a:buNone/>
              <a:defRPr>
                <a:solidFill>
                  <a:schemeClr val="dk2"/>
                </a:solidFill>
                <a:latin typeface="Roboto"/>
                <a:ea typeface="Roboto"/>
                <a:cs typeface="Roboto"/>
                <a:sym typeface="Roboto"/>
              </a:defRPr>
            </a:lvl5pPr>
            <a:lvl6pPr lvl="5">
              <a:spcBef>
                <a:spcPts val="0"/>
              </a:spcBef>
              <a:spcAft>
                <a:spcPts val="0"/>
              </a:spcAft>
              <a:buClr>
                <a:schemeClr val="dk2"/>
              </a:buClr>
              <a:buSzPts val="2800"/>
              <a:buFont typeface="Roboto"/>
              <a:buNone/>
              <a:defRPr>
                <a:solidFill>
                  <a:schemeClr val="dk2"/>
                </a:solidFill>
                <a:latin typeface="Roboto"/>
                <a:ea typeface="Roboto"/>
                <a:cs typeface="Roboto"/>
                <a:sym typeface="Roboto"/>
              </a:defRPr>
            </a:lvl6pPr>
            <a:lvl7pPr lvl="6">
              <a:spcBef>
                <a:spcPts val="0"/>
              </a:spcBef>
              <a:spcAft>
                <a:spcPts val="0"/>
              </a:spcAft>
              <a:buClr>
                <a:schemeClr val="dk2"/>
              </a:buClr>
              <a:buSzPts val="2800"/>
              <a:buFont typeface="Roboto"/>
              <a:buNone/>
              <a:defRPr>
                <a:solidFill>
                  <a:schemeClr val="dk2"/>
                </a:solidFill>
                <a:latin typeface="Roboto"/>
                <a:ea typeface="Roboto"/>
                <a:cs typeface="Roboto"/>
                <a:sym typeface="Roboto"/>
              </a:defRPr>
            </a:lvl7pPr>
            <a:lvl8pPr lvl="7">
              <a:spcBef>
                <a:spcPts val="0"/>
              </a:spcBef>
              <a:spcAft>
                <a:spcPts val="0"/>
              </a:spcAft>
              <a:buClr>
                <a:schemeClr val="dk2"/>
              </a:buClr>
              <a:buSzPts val="2800"/>
              <a:buFont typeface="Roboto"/>
              <a:buNone/>
              <a:defRPr>
                <a:solidFill>
                  <a:schemeClr val="dk2"/>
                </a:solidFill>
                <a:latin typeface="Roboto"/>
                <a:ea typeface="Roboto"/>
                <a:cs typeface="Roboto"/>
                <a:sym typeface="Roboto"/>
              </a:defRPr>
            </a:lvl8pPr>
            <a:lvl9pPr lvl="8">
              <a:spcBef>
                <a:spcPts val="0"/>
              </a:spcBef>
              <a:spcAft>
                <a:spcPts val="0"/>
              </a:spcAft>
              <a:buClr>
                <a:schemeClr val="dk2"/>
              </a:buClr>
              <a:buSzPts val="2800"/>
              <a:buFont typeface="Roboto"/>
              <a:buNone/>
              <a:defRPr>
                <a:solidFill>
                  <a:schemeClr val="dk2"/>
                </a:solidFill>
                <a:latin typeface="Roboto"/>
                <a:ea typeface="Roboto"/>
                <a:cs typeface="Roboto"/>
                <a:sym typeface="Roboto"/>
              </a:defRPr>
            </a:lvl9pPr>
          </a:lstStyle>
          <a:p/>
        </p:txBody>
      </p:sp>
      <p:sp>
        <p:nvSpPr>
          <p:cNvPr id="23" name="Google Shape;23;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24" name="Google Shape;24;p5"/>
          <p:cNvSpPr txBox="1"/>
          <p:nvPr>
            <p:ph idx="12" type="sldNum"/>
          </p:nvPr>
        </p:nvSpPr>
        <p:spPr>
          <a:xfrm>
            <a:off x="173404" y="4568875"/>
            <a:ext cx="293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5"/>
          <p:cNvPicPr preferRelativeResize="0"/>
          <p:nvPr/>
        </p:nvPicPr>
        <p:blipFill>
          <a:blip r:embed="rId2">
            <a:alphaModFix/>
          </a:blip>
          <a:stretch>
            <a:fillRect/>
          </a:stretch>
        </p:blipFill>
        <p:spPr>
          <a:xfrm>
            <a:off x="8536086" y="4532676"/>
            <a:ext cx="405712" cy="3935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800"/>
              <a:buFont typeface="Roboto Medium"/>
              <a:buNone/>
              <a:defRPr>
                <a:solidFill>
                  <a:schemeClr val="dk2"/>
                </a:solidFill>
                <a:latin typeface="Roboto Medium"/>
                <a:ea typeface="Roboto Medium"/>
                <a:cs typeface="Roboto Medium"/>
                <a:sym typeface="Roboto Medium"/>
              </a:defRPr>
            </a:lvl1pPr>
            <a:lvl2pPr lvl="1">
              <a:spcBef>
                <a:spcPts val="0"/>
              </a:spcBef>
              <a:spcAft>
                <a:spcPts val="0"/>
              </a:spcAft>
              <a:buClr>
                <a:schemeClr val="dk2"/>
              </a:buClr>
              <a:buSzPts val="2800"/>
              <a:buFont typeface="Roboto"/>
              <a:buNone/>
              <a:defRPr>
                <a:solidFill>
                  <a:schemeClr val="dk2"/>
                </a:solidFill>
                <a:latin typeface="Roboto"/>
                <a:ea typeface="Roboto"/>
                <a:cs typeface="Roboto"/>
                <a:sym typeface="Roboto"/>
              </a:defRPr>
            </a:lvl2pPr>
            <a:lvl3pPr lvl="2">
              <a:spcBef>
                <a:spcPts val="0"/>
              </a:spcBef>
              <a:spcAft>
                <a:spcPts val="0"/>
              </a:spcAft>
              <a:buClr>
                <a:schemeClr val="dk2"/>
              </a:buClr>
              <a:buSzPts val="2800"/>
              <a:buFont typeface="Roboto"/>
              <a:buNone/>
              <a:defRPr>
                <a:solidFill>
                  <a:schemeClr val="dk2"/>
                </a:solidFill>
                <a:latin typeface="Roboto"/>
                <a:ea typeface="Roboto"/>
                <a:cs typeface="Roboto"/>
                <a:sym typeface="Roboto"/>
              </a:defRPr>
            </a:lvl3pPr>
            <a:lvl4pPr lvl="3">
              <a:spcBef>
                <a:spcPts val="0"/>
              </a:spcBef>
              <a:spcAft>
                <a:spcPts val="0"/>
              </a:spcAft>
              <a:buClr>
                <a:schemeClr val="dk2"/>
              </a:buClr>
              <a:buSzPts val="2800"/>
              <a:buFont typeface="Roboto"/>
              <a:buNone/>
              <a:defRPr>
                <a:solidFill>
                  <a:schemeClr val="dk2"/>
                </a:solidFill>
                <a:latin typeface="Roboto"/>
                <a:ea typeface="Roboto"/>
                <a:cs typeface="Roboto"/>
                <a:sym typeface="Roboto"/>
              </a:defRPr>
            </a:lvl4pPr>
            <a:lvl5pPr lvl="4">
              <a:spcBef>
                <a:spcPts val="0"/>
              </a:spcBef>
              <a:spcAft>
                <a:spcPts val="0"/>
              </a:spcAft>
              <a:buClr>
                <a:schemeClr val="dk2"/>
              </a:buClr>
              <a:buSzPts val="2800"/>
              <a:buFont typeface="Roboto"/>
              <a:buNone/>
              <a:defRPr>
                <a:solidFill>
                  <a:schemeClr val="dk2"/>
                </a:solidFill>
                <a:latin typeface="Roboto"/>
                <a:ea typeface="Roboto"/>
                <a:cs typeface="Roboto"/>
                <a:sym typeface="Roboto"/>
              </a:defRPr>
            </a:lvl5pPr>
            <a:lvl6pPr lvl="5">
              <a:spcBef>
                <a:spcPts val="0"/>
              </a:spcBef>
              <a:spcAft>
                <a:spcPts val="0"/>
              </a:spcAft>
              <a:buClr>
                <a:schemeClr val="dk2"/>
              </a:buClr>
              <a:buSzPts val="2800"/>
              <a:buFont typeface="Roboto"/>
              <a:buNone/>
              <a:defRPr>
                <a:solidFill>
                  <a:schemeClr val="dk2"/>
                </a:solidFill>
                <a:latin typeface="Roboto"/>
                <a:ea typeface="Roboto"/>
                <a:cs typeface="Roboto"/>
                <a:sym typeface="Roboto"/>
              </a:defRPr>
            </a:lvl6pPr>
            <a:lvl7pPr lvl="6">
              <a:spcBef>
                <a:spcPts val="0"/>
              </a:spcBef>
              <a:spcAft>
                <a:spcPts val="0"/>
              </a:spcAft>
              <a:buClr>
                <a:schemeClr val="dk2"/>
              </a:buClr>
              <a:buSzPts val="2800"/>
              <a:buFont typeface="Roboto"/>
              <a:buNone/>
              <a:defRPr>
                <a:solidFill>
                  <a:schemeClr val="dk2"/>
                </a:solidFill>
                <a:latin typeface="Roboto"/>
                <a:ea typeface="Roboto"/>
                <a:cs typeface="Roboto"/>
                <a:sym typeface="Roboto"/>
              </a:defRPr>
            </a:lvl7pPr>
            <a:lvl8pPr lvl="7">
              <a:spcBef>
                <a:spcPts val="0"/>
              </a:spcBef>
              <a:spcAft>
                <a:spcPts val="0"/>
              </a:spcAft>
              <a:buClr>
                <a:schemeClr val="dk2"/>
              </a:buClr>
              <a:buSzPts val="2800"/>
              <a:buFont typeface="Roboto"/>
              <a:buNone/>
              <a:defRPr>
                <a:solidFill>
                  <a:schemeClr val="dk2"/>
                </a:solidFill>
                <a:latin typeface="Roboto"/>
                <a:ea typeface="Roboto"/>
                <a:cs typeface="Roboto"/>
                <a:sym typeface="Roboto"/>
              </a:defRPr>
            </a:lvl8pPr>
            <a:lvl9pPr lvl="8">
              <a:spcBef>
                <a:spcPts val="0"/>
              </a:spcBef>
              <a:spcAft>
                <a:spcPts val="0"/>
              </a:spcAft>
              <a:buClr>
                <a:schemeClr val="dk2"/>
              </a:buClr>
              <a:buSzPts val="2800"/>
              <a:buFont typeface="Roboto"/>
              <a:buNone/>
              <a:defRPr>
                <a:solidFill>
                  <a:schemeClr val="dk2"/>
                </a:solidFill>
                <a:latin typeface="Roboto"/>
                <a:ea typeface="Roboto"/>
                <a:cs typeface="Roboto"/>
                <a:sym typeface="Roboto"/>
              </a:defRPr>
            </a:lvl9pPr>
          </a:lstStyle>
          <a:p/>
        </p:txBody>
      </p:sp>
      <p:sp>
        <p:nvSpPr>
          <p:cNvPr id="28" name="Google Shape;28;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sz="1400">
                <a:latin typeface="Roboto"/>
                <a:ea typeface="Roboto"/>
                <a:cs typeface="Roboto"/>
                <a:sym typeface="Roboto"/>
              </a:defRPr>
            </a:lvl1pPr>
            <a:lvl2pPr indent="-304800" lvl="1" marL="914400">
              <a:spcBef>
                <a:spcPts val="1600"/>
              </a:spcBef>
              <a:spcAft>
                <a:spcPts val="0"/>
              </a:spcAft>
              <a:buSzPts val="1200"/>
              <a:buFont typeface="Roboto"/>
              <a:buChar char="○"/>
              <a:defRPr sz="1200">
                <a:latin typeface="Roboto"/>
                <a:ea typeface="Roboto"/>
                <a:cs typeface="Roboto"/>
                <a:sym typeface="Roboto"/>
              </a:defRPr>
            </a:lvl2pPr>
            <a:lvl3pPr indent="-304800" lvl="2" marL="1371600">
              <a:spcBef>
                <a:spcPts val="1600"/>
              </a:spcBef>
              <a:spcAft>
                <a:spcPts val="0"/>
              </a:spcAft>
              <a:buSzPts val="1200"/>
              <a:buFont typeface="Roboto"/>
              <a:buChar char="■"/>
              <a:defRPr sz="1200">
                <a:latin typeface="Roboto"/>
                <a:ea typeface="Roboto"/>
                <a:cs typeface="Roboto"/>
                <a:sym typeface="Roboto"/>
              </a:defRPr>
            </a:lvl3pPr>
            <a:lvl4pPr indent="-304800" lvl="3" marL="1828800">
              <a:spcBef>
                <a:spcPts val="1600"/>
              </a:spcBef>
              <a:spcAft>
                <a:spcPts val="0"/>
              </a:spcAft>
              <a:buSzPts val="1200"/>
              <a:buFont typeface="Roboto"/>
              <a:buChar char="●"/>
              <a:defRPr sz="1200">
                <a:latin typeface="Roboto"/>
                <a:ea typeface="Roboto"/>
                <a:cs typeface="Roboto"/>
                <a:sym typeface="Roboto"/>
              </a:defRPr>
            </a:lvl4pPr>
            <a:lvl5pPr indent="-304800" lvl="4" marL="2286000">
              <a:spcBef>
                <a:spcPts val="1600"/>
              </a:spcBef>
              <a:spcAft>
                <a:spcPts val="0"/>
              </a:spcAft>
              <a:buSzPts val="1200"/>
              <a:buFont typeface="Roboto"/>
              <a:buChar char="○"/>
              <a:defRPr sz="1200">
                <a:latin typeface="Roboto"/>
                <a:ea typeface="Roboto"/>
                <a:cs typeface="Roboto"/>
                <a:sym typeface="Roboto"/>
              </a:defRPr>
            </a:lvl5pPr>
            <a:lvl6pPr indent="-304800" lvl="5" marL="2743200">
              <a:spcBef>
                <a:spcPts val="1600"/>
              </a:spcBef>
              <a:spcAft>
                <a:spcPts val="0"/>
              </a:spcAft>
              <a:buSzPts val="1200"/>
              <a:buFont typeface="Roboto"/>
              <a:buChar char="■"/>
              <a:defRPr sz="1200">
                <a:latin typeface="Roboto"/>
                <a:ea typeface="Roboto"/>
                <a:cs typeface="Roboto"/>
                <a:sym typeface="Roboto"/>
              </a:defRPr>
            </a:lvl6pPr>
            <a:lvl7pPr indent="-304800" lvl="6" marL="3200400">
              <a:spcBef>
                <a:spcPts val="1600"/>
              </a:spcBef>
              <a:spcAft>
                <a:spcPts val="0"/>
              </a:spcAft>
              <a:buSzPts val="1200"/>
              <a:buFont typeface="Roboto"/>
              <a:buChar char="●"/>
              <a:defRPr sz="1200">
                <a:latin typeface="Roboto"/>
                <a:ea typeface="Roboto"/>
                <a:cs typeface="Roboto"/>
                <a:sym typeface="Roboto"/>
              </a:defRPr>
            </a:lvl7pPr>
            <a:lvl8pPr indent="-304800" lvl="7" marL="3657600">
              <a:spcBef>
                <a:spcPts val="1600"/>
              </a:spcBef>
              <a:spcAft>
                <a:spcPts val="0"/>
              </a:spcAft>
              <a:buSzPts val="1200"/>
              <a:buFont typeface="Roboto"/>
              <a:buChar char="○"/>
              <a:defRPr sz="1200">
                <a:latin typeface="Roboto"/>
                <a:ea typeface="Roboto"/>
                <a:cs typeface="Roboto"/>
                <a:sym typeface="Roboto"/>
              </a:defRPr>
            </a:lvl8pPr>
            <a:lvl9pPr indent="-304800" lvl="8" marL="4114800">
              <a:spcBef>
                <a:spcPts val="1600"/>
              </a:spcBef>
              <a:spcAft>
                <a:spcPts val="1600"/>
              </a:spcAft>
              <a:buSzPts val="1200"/>
              <a:buFont typeface="Roboto"/>
              <a:buChar char="■"/>
              <a:defRPr sz="1200">
                <a:latin typeface="Roboto"/>
                <a:ea typeface="Roboto"/>
                <a:cs typeface="Roboto"/>
                <a:sym typeface="Roboto"/>
              </a:defRPr>
            </a:lvl9pPr>
          </a:lstStyle>
          <a:p/>
        </p:txBody>
      </p:sp>
      <p:sp>
        <p:nvSpPr>
          <p:cNvPr id="29" name="Google Shape;29;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sz="1400">
                <a:latin typeface="Roboto"/>
                <a:ea typeface="Roboto"/>
                <a:cs typeface="Roboto"/>
                <a:sym typeface="Roboto"/>
              </a:defRPr>
            </a:lvl1pPr>
            <a:lvl2pPr indent="-304800" lvl="1" marL="914400">
              <a:spcBef>
                <a:spcPts val="1600"/>
              </a:spcBef>
              <a:spcAft>
                <a:spcPts val="0"/>
              </a:spcAft>
              <a:buSzPts val="1200"/>
              <a:buFont typeface="Roboto"/>
              <a:buChar char="○"/>
              <a:defRPr sz="1200">
                <a:latin typeface="Roboto"/>
                <a:ea typeface="Roboto"/>
                <a:cs typeface="Roboto"/>
                <a:sym typeface="Roboto"/>
              </a:defRPr>
            </a:lvl2pPr>
            <a:lvl3pPr indent="-304800" lvl="2" marL="1371600">
              <a:spcBef>
                <a:spcPts val="1600"/>
              </a:spcBef>
              <a:spcAft>
                <a:spcPts val="0"/>
              </a:spcAft>
              <a:buSzPts val="1200"/>
              <a:buFont typeface="Roboto"/>
              <a:buChar char="■"/>
              <a:defRPr sz="1200">
                <a:latin typeface="Roboto"/>
                <a:ea typeface="Roboto"/>
                <a:cs typeface="Roboto"/>
                <a:sym typeface="Roboto"/>
              </a:defRPr>
            </a:lvl3pPr>
            <a:lvl4pPr indent="-304800" lvl="3" marL="1828800">
              <a:spcBef>
                <a:spcPts val="1600"/>
              </a:spcBef>
              <a:spcAft>
                <a:spcPts val="0"/>
              </a:spcAft>
              <a:buSzPts val="1200"/>
              <a:buFont typeface="Roboto"/>
              <a:buChar char="●"/>
              <a:defRPr sz="1200">
                <a:latin typeface="Roboto"/>
                <a:ea typeface="Roboto"/>
                <a:cs typeface="Roboto"/>
                <a:sym typeface="Roboto"/>
              </a:defRPr>
            </a:lvl4pPr>
            <a:lvl5pPr indent="-304800" lvl="4" marL="2286000">
              <a:spcBef>
                <a:spcPts val="1600"/>
              </a:spcBef>
              <a:spcAft>
                <a:spcPts val="0"/>
              </a:spcAft>
              <a:buSzPts val="1200"/>
              <a:buFont typeface="Roboto"/>
              <a:buChar char="○"/>
              <a:defRPr sz="1200">
                <a:latin typeface="Roboto"/>
                <a:ea typeface="Roboto"/>
                <a:cs typeface="Roboto"/>
                <a:sym typeface="Roboto"/>
              </a:defRPr>
            </a:lvl5pPr>
            <a:lvl6pPr indent="-304800" lvl="5" marL="2743200">
              <a:spcBef>
                <a:spcPts val="1600"/>
              </a:spcBef>
              <a:spcAft>
                <a:spcPts val="0"/>
              </a:spcAft>
              <a:buSzPts val="1200"/>
              <a:buFont typeface="Roboto"/>
              <a:buChar char="■"/>
              <a:defRPr sz="1200">
                <a:latin typeface="Roboto"/>
                <a:ea typeface="Roboto"/>
                <a:cs typeface="Roboto"/>
                <a:sym typeface="Roboto"/>
              </a:defRPr>
            </a:lvl6pPr>
            <a:lvl7pPr indent="-304800" lvl="6" marL="3200400">
              <a:spcBef>
                <a:spcPts val="1600"/>
              </a:spcBef>
              <a:spcAft>
                <a:spcPts val="0"/>
              </a:spcAft>
              <a:buSzPts val="1200"/>
              <a:buFont typeface="Roboto"/>
              <a:buChar char="●"/>
              <a:defRPr sz="1200">
                <a:latin typeface="Roboto"/>
                <a:ea typeface="Roboto"/>
                <a:cs typeface="Roboto"/>
                <a:sym typeface="Roboto"/>
              </a:defRPr>
            </a:lvl7pPr>
            <a:lvl8pPr indent="-304800" lvl="7" marL="3657600">
              <a:spcBef>
                <a:spcPts val="1600"/>
              </a:spcBef>
              <a:spcAft>
                <a:spcPts val="0"/>
              </a:spcAft>
              <a:buSzPts val="1200"/>
              <a:buFont typeface="Roboto"/>
              <a:buChar char="○"/>
              <a:defRPr sz="1200">
                <a:latin typeface="Roboto"/>
                <a:ea typeface="Roboto"/>
                <a:cs typeface="Roboto"/>
                <a:sym typeface="Roboto"/>
              </a:defRPr>
            </a:lvl8pPr>
            <a:lvl9pPr indent="-304800" lvl="8" marL="4114800">
              <a:spcBef>
                <a:spcPts val="1600"/>
              </a:spcBef>
              <a:spcAft>
                <a:spcPts val="1600"/>
              </a:spcAft>
              <a:buSzPts val="1200"/>
              <a:buFont typeface="Roboto"/>
              <a:buChar char="■"/>
              <a:defRPr sz="1200">
                <a:latin typeface="Roboto"/>
                <a:ea typeface="Roboto"/>
                <a:cs typeface="Roboto"/>
                <a:sym typeface="Roboto"/>
              </a:defRPr>
            </a:lvl9pPr>
          </a:lstStyle>
          <a:p/>
        </p:txBody>
      </p:sp>
      <p:sp>
        <p:nvSpPr>
          <p:cNvPr id="30" name="Google Shape;30;p6"/>
          <p:cNvSpPr txBox="1"/>
          <p:nvPr>
            <p:ph idx="12" type="sldNum"/>
          </p:nvPr>
        </p:nvSpPr>
        <p:spPr>
          <a:xfrm>
            <a:off x="173404" y="4568875"/>
            <a:ext cx="293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6"/>
          <p:cNvPicPr preferRelativeResize="0"/>
          <p:nvPr/>
        </p:nvPicPr>
        <p:blipFill>
          <a:blip r:embed="rId2">
            <a:alphaModFix/>
          </a:blip>
          <a:stretch>
            <a:fillRect/>
          </a:stretch>
        </p:blipFill>
        <p:spPr>
          <a:xfrm>
            <a:off x="8536086" y="4532676"/>
            <a:ext cx="405712" cy="3935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type="titleOnly">
  <p:cSld name="TITLE_ONLY">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7"/>
          <p:cNvSpPr txBox="1"/>
          <p:nvPr>
            <p:ph idx="12" type="sldNum"/>
          </p:nvPr>
        </p:nvSpPr>
        <p:spPr>
          <a:xfrm>
            <a:off x="173404" y="4568875"/>
            <a:ext cx="293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7"/>
          <p:cNvSpPr txBox="1"/>
          <p:nvPr>
            <p:ph type="title"/>
          </p:nvPr>
        </p:nvSpPr>
        <p:spPr>
          <a:xfrm>
            <a:off x="418000" y="1791025"/>
            <a:ext cx="5093400" cy="200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8"/>
          <p:cNvSpPr txBox="1"/>
          <p:nvPr>
            <p:ph idx="12" type="sldNum"/>
          </p:nvPr>
        </p:nvSpPr>
        <p:spPr>
          <a:xfrm>
            <a:off x="173404" y="4568875"/>
            <a:ext cx="293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38" name="Google Shape;38;p8"/>
          <p:cNvPicPr preferRelativeResize="0"/>
          <p:nvPr/>
        </p:nvPicPr>
        <p:blipFill>
          <a:blip r:embed="rId3">
            <a:alphaModFix/>
          </a:blip>
          <a:stretch>
            <a:fillRect/>
          </a:stretch>
        </p:blipFill>
        <p:spPr>
          <a:xfrm>
            <a:off x="7374521" y="4645072"/>
            <a:ext cx="1510252" cy="3332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ph type="title"/>
          </p:nvPr>
        </p:nvSpPr>
        <p:spPr>
          <a:xfrm>
            <a:off x="490250" y="1181725"/>
            <a:ext cx="6367800" cy="2514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4800"/>
              <a:buFont typeface="Roboto Medium"/>
              <a:buNone/>
              <a:defRPr sz="4800">
                <a:solidFill>
                  <a:schemeClr val="dk2"/>
                </a:solidFill>
                <a:latin typeface="Roboto Medium"/>
                <a:ea typeface="Roboto Medium"/>
                <a:cs typeface="Roboto Medium"/>
                <a:sym typeface="Roboto Medium"/>
              </a:defRPr>
            </a:lvl1pPr>
            <a:lvl2pPr lvl="1">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2pPr>
            <a:lvl3pPr lvl="2">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3pPr>
            <a:lvl4pPr lvl="3">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4pPr>
            <a:lvl5pPr lvl="4">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5pPr>
            <a:lvl6pPr lvl="5">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6pPr>
            <a:lvl7pPr lvl="6">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7pPr>
            <a:lvl8pPr lvl="7">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8pPr>
            <a:lvl9pPr lvl="8">
              <a:spcBef>
                <a:spcPts val="0"/>
              </a:spcBef>
              <a:spcAft>
                <a:spcPts val="0"/>
              </a:spcAft>
              <a:buClr>
                <a:schemeClr val="dk2"/>
              </a:buClr>
              <a:buSzPts val="4800"/>
              <a:buFont typeface="Roboto"/>
              <a:buNone/>
              <a:defRPr sz="4800">
                <a:solidFill>
                  <a:schemeClr val="dk2"/>
                </a:solidFill>
                <a:latin typeface="Roboto"/>
                <a:ea typeface="Roboto"/>
                <a:cs typeface="Roboto"/>
                <a:sym typeface="Roboto"/>
              </a:defRPr>
            </a:lvl9pPr>
          </a:lstStyle>
          <a:p/>
        </p:txBody>
      </p:sp>
      <p:sp>
        <p:nvSpPr>
          <p:cNvPr id="41" name="Google Shape;41;p9"/>
          <p:cNvSpPr txBox="1"/>
          <p:nvPr>
            <p:ph idx="12" type="sldNum"/>
          </p:nvPr>
        </p:nvSpPr>
        <p:spPr>
          <a:xfrm>
            <a:off x="173404" y="4568875"/>
            <a:ext cx="293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9"/>
          <p:cNvPicPr preferRelativeResize="0"/>
          <p:nvPr/>
        </p:nvPicPr>
        <p:blipFill>
          <a:blip r:embed="rId3">
            <a:alphaModFix/>
          </a:blip>
          <a:stretch>
            <a:fillRect/>
          </a:stretch>
        </p:blipFill>
        <p:spPr>
          <a:xfrm>
            <a:off x="7374521" y="4645072"/>
            <a:ext cx="1510252" cy="33322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10"/>
          <p:cNvSpPr txBox="1"/>
          <p:nvPr>
            <p:ph idx="12" type="sldNum"/>
          </p:nvPr>
        </p:nvSpPr>
        <p:spPr>
          <a:xfrm>
            <a:off x="173404" y="4568875"/>
            <a:ext cx="2934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5" name="Google Shape;45;p10"/>
          <p:cNvPicPr preferRelativeResize="0"/>
          <p:nvPr/>
        </p:nvPicPr>
        <p:blipFill>
          <a:blip r:embed="rId3">
            <a:alphaModFix/>
          </a:blip>
          <a:stretch>
            <a:fillRect/>
          </a:stretch>
        </p:blipFill>
        <p:spPr>
          <a:xfrm>
            <a:off x="7374521" y="4645072"/>
            <a:ext cx="1510252" cy="333226"/>
          </a:xfrm>
          <a:prstGeom prst="rect">
            <a:avLst/>
          </a:prstGeom>
          <a:noFill/>
          <a:ln>
            <a:noFill/>
          </a:ln>
        </p:spPr>
      </p:pic>
      <p:sp>
        <p:nvSpPr>
          <p:cNvPr id="46" name="Google Shape;46;p1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800"/>
              <a:buFont typeface="Roboto Medium"/>
              <a:buNone/>
              <a:defRPr>
                <a:solidFill>
                  <a:srgbClr val="FFFFFF"/>
                </a:solidFill>
                <a:latin typeface="Roboto Medium"/>
                <a:ea typeface="Roboto Medium"/>
                <a:cs typeface="Roboto Medium"/>
                <a:sym typeface="Roboto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Roboto"/>
              <a:buChar char="●"/>
              <a:defRPr>
                <a:latin typeface="Roboto"/>
                <a:ea typeface="Roboto"/>
                <a:cs typeface="Roboto"/>
                <a:sym typeface="Roboto"/>
              </a:defRPr>
            </a:lvl1pPr>
            <a:lvl2pPr indent="-317500" lvl="1" marL="914400" rtl="0">
              <a:spcBef>
                <a:spcPts val="1600"/>
              </a:spcBef>
              <a:spcAft>
                <a:spcPts val="0"/>
              </a:spcAft>
              <a:buSzPts val="1400"/>
              <a:buFont typeface="Roboto"/>
              <a:buChar char="○"/>
              <a:defRPr>
                <a:latin typeface="Roboto"/>
                <a:ea typeface="Roboto"/>
                <a:cs typeface="Roboto"/>
                <a:sym typeface="Roboto"/>
              </a:defRPr>
            </a:lvl2pPr>
            <a:lvl3pPr indent="-317500" lvl="2" marL="1371600" rtl="0">
              <a:spcBef>
                <a:spcPts val="1600"/>
              </a:spcBef>
              <a:spcAft>
                <a:spcPts val="0"/>
              </a:spcAft>
              <a:buSzPts val="1400"/>
              <a:buFont typeface="Roboto"/>
              <a:buChar char="■"/>
              <a:defRPr>
                <a:latin typeface="Roboto"/>
                <a:ea typeface="Roboto"/>
                <a:cs typeface="Roboto"/>
                <a:sym typeface="Roboto"/>
              </a:defRPr>
            </a:lvl3pPr>
            <a:lvl4pPr indent="-317500" lvl="3" marL="1828800" rtl="0">
              <a:spcBef>
                <a:spcPts val="1600"/>
              </a:spcBef>
              <a:spcAft>
                <a:spcPts val="0"/>
              </a:spcAft>
              <a:buSzPts val="1400"/>
              <a:buFont typeface="Roboto"/>
              <a:buChar char="●"/>
              <a:defRPr>
                <a:latin typeface="Roboto"/>
                <a:ea typeface="Roboto"/>
                <a:cs typeface="Roboto"/>
                <a:sym typeface="Roboto"/>
              </a:defRPr>
            </a:lvl4pPr>
            <a:lvl5pPr indent="-317500" lvl="4" marL="2286000" rtl="0">
              <a:spcBef>
                <a:spcPts val="1600"/>
              </a:spcBef>
              <a:spcAft>
                <a:spcPts val="0"/>
              </a:spcAft>
              <a:buSzPts val="1400"/>
              <a:buFont typeface="Roboto"/>
              <a:buChar char="○"/>
              <a:defRPr>
                <a:latin typeface="Roboto"/>
                <a:ea typeface="Roboto"/>
                <a:cs typeface="Roboto"/>
                <a:sym typeface="Roboto"/>
              </a:defRPr>
            </a:lvl5pPr>
            <a:lvl6pPr indent="-317500" lvl="5" marL="2743200" rtl="0">
              <a:spcBef>
                <a:spcPts val="1600"/>
              </a:spcBef>
              <a:spcAft>
                <a:spcPts val="0"/>
              </a:spcAft>
              <a:buSzPts val="1400"/>
              <a:buFont typeface="Roboto"/>
              <a:buChar char="■"/>
              <a:defRPr>
                <a:latin typeface="Roboto"/>
                <a:ea typeface="Roboto"/>
                <a:cs typeface="Roboto"/>
                <a:sym typeface="Roboto"/>
              </a:defRPr>
            </a:lvl6pPr>
            <a:lvl7pPr indent="-317500" lvl="6" marL="3200400" rtl="0">
              <a:spcBef>
                <a:spcPts val="1600"/>
              </a:spcBef>
              <a:spcAft>
                <a:spcPts val="0"/>
              </a:spcAft>
              <a:buSzPts val="1400"/>
              <a:buFont typeface="Roboto"/>
              <a:buChar char="●"/>
              <a:defRPr>
                <a:latin typeface="Roboto"/>
                <a:ea typeface="Roboto"/>
                <a:cs typeface="Roboto"/>
                <a:sym typeface="Roboto"/>
              </a:defRPr>
            </a:lvl7pPr>
            <a:lvl8pPr indent="-317500" lvl="7" marL="3657600" rtl="0">
              <a:spcBef>
                <a:spcPts val="1600"/>
              </a:spcBef>
              <a:spcAft>
                <a:spcPts val="0"/>
              </a:spcAft>
              <a:buSzPts val="1400"/>
              <a:buFont typeface="Roboto"/>
              <a:buChar char="○"/>
              <a:defRPr>
                <a:latin typeface="Roboto"/>
                <a:ea typeface="Roboto"/>
                <a:cs typeface="Roboto"/>
                <a:sym typeface="Roboto"/>
              </a:defRPr>
            </a:lvl8pPr>
            <a:lvl9pPr indent="-317500" lvl="8" marL="4114800" rtl="0">
              <a:spcBef>
                <a:spcPts val="1600"/>
              </a:spcBef>
              <a:spcAft>
                <a:spcPts val="1600"/>
              </a:spcAft>
              <a:buSzPts val="1400"/>
              <a:buFont typeface="Roboto"/>
              <a:buChar char="■"/>
              <a:defRPr>
                <a:latin typeface="Roboto"/>
                <a:ea typeface="Roboto"/>
                <a:cs typeface="Roboto"/>
                <a:sym typeface="Robo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Roboto Medium"/>
              <a:buNone/>
              <a:defRPr sz="2800">
                <a:solidFill>
                  <a:schemeClr val="dk2"/>
                </a:solidFill>
                <a:latin typeface="Roboto Medium"/>
                <a:ea typeface="Roboto Medium"/>
                <a:cs typeface="Roboto Medium"/>
                <a:sym typeface="Roboto Medium"/>
              </a:defRPr>
            </a:lvl1pPr>
            <a:lvl2pPr lvl="1">
              <a:spcBef>
                <a:spcPts val="0"/>
              </a:spcBef>
              <a:spcAft>
                <a:spcPts val="0"/>
              </a:spcAft>
              <a:buClr>
                <a:schemeClr val="dk2"/>
              </a:buClr>
              <a:buSzPts val="2800"/>
              <a:buFont typeface="Roboto"/>
              <a:buNone/>
              <a:defRPr sz="2800">
                <a:solidFill>
                  <a:schemeClr val="dk2"/>
                </a:solidFill>
                <a:latin typeface="Roboto"/>
                <a:ea typeface="Roboto"/>
                <a:cs typeface="Roboto"/>
                <a:sym typeface="Roboto"/>
              </a:defRPr>
            </a:lvl2pPr>
            <a:lvl3pPr lvl="2">
              <a:spcBef>
                <a:spcPts val="0"/>
              </a:spcBef>
              <a:spcAft>
                <a:spcPts val="0"/>
              </a:spcAft>
              <a:buClr>
                <a:schemeClr val="dk2"/>
              </a:buClr>
              <a:buSzPts val="2800"/>
              <a:buFont typeface="Roboto"/>
              <a:buNone/>
              <a:defRPr sz="2800">
                <a:solidFill>
                  <a:schemeClr val="dk2"/>
                </a:solidFill>
                <a:latin typeface="Roboto"/>
                <a:ea typeface="Roboto"/>
                <a:cs typeface="Roboto"/>
                <a:sym typeface="Roboto"/>
              </a:defRPr>
            </a:lvl3pPr>
            <a:lvl4pPr lvl="3">
              <a:spcBef>
                <a:spcPts val="0"/>
              </a:spcBef>
              <a:spcAft>
                <a:spcPts val="0"/>
              </a:spcAft>
              <a:buClr>
                <a:schemeClr val="dk2"/>
              </a:buClr>
              <a:buSzPts val="2800"/>
              <a:buFont typeface="Roboto"/>
              <a:buNone/>
              <a:defRPr sz="2800">
                <a:solidFill>
                  <a:schemeClr val="dk2"/>
                </a:solidFill>
                <a:latin typeface="Roboto"/>
                <a:ea typeface="Roboto"/>
                <a:cs typeface="Roboto"/>
                <a:sym typeface="Roboto"/>
              </a:defRPr>
            </a:lvl4pPr>
            <a:lvl5pPr lvl="4">
              <a:spcBef>
                <a:spcPts val="0"/>
              </a:spcBef>
              <a:spcAft>
                <a:spcPts val="0"/>
              </a:spcAft>
              <a:buClr>
                <a:schemeClr val="dk2"/>
              </a:buClr>
              <a:buSzPts val="2800"/>
              <a:buFont typeface="Roboto"/>
              <a:buNone/>
              <a:defRPr sz="2800">
                <a:solidFill>
                  <a:schemeClr val="dk2"/>
                </a:solidFill>
                <a:latin typeface="Roboto"/>
                <a:ea typeface="Roboto"/>
                <a:cs typeface="Roboto"/>
                <a:sym typeface="Roboto"/>
              </a:defRPr>
            </a:lvl5pPr>
            <a:lvl6pPr lvl="5">
              <a:spcBef>
                <a:spcPts val="0"/>
              </a:spcBef>
              <a:spcAft>
                <a:spcPts val="0"/>
              </a:spcAft>
              <a:buClr>
                <a:schemeClr val="dk2"/>
              </a:buClr>
              <a:buSzPts val="2800"/>
              <a:buFont typeface="Roboto"/>
              <a:buNone/>
              <a:defRPr sz="2800">
                <a:solidFill>
                  <a:schemeClr val="dk2"/>
                </a:solidFill>
                <a:latin typeface="Roboto"/>
                <a:ea typeface="Roboto"/>
                <a:cs typeface="Roboto"/>
                <a:sym typeface="Roboto"/>
              </a:defRPr>
            </a:lvl6pPr>
            <a:lvl7pPr lvl="6">
              <a:spcBef>
                <a:spcPts val="0"/>
              </a:spcBef>
              <a:spcAft>
                <a:spcPts val="0"/>
              </a:spcAft>
              <a:buClr>
                <a:schemeClr val="dk2"/>
              </a:buClr>
              <a:buSzPts val="2800"/>
              <a:buFont typeface="Roboto"/>
              <a:buNone/>
              <a:defRPr sz="2800">
                <a:solidFill>
                  <a:schemeClr val="dk2"/>
                </a:solidFill>
                <a:latin typeface="Roboto"/>
                <a:ea typeface="Roboto"/>
                <a:cs typeface="Roboto"/>
                <a:sym typeface="Roboto"/>
              </a:defRPr>
            </a:lvl7pPr>
            <a:lvl8pPr lvl="7">
              <a:spcBef>
                <a:spcPts val="0"/>
              </a:spcBef>
              <a:spcAft>
                <a:spcPts val="0"/>
              </a:spcAft>
              <a:buClr>
                <a:schemeClr val="dk2"/>
              </a:buClr>
              <a:buSzPts val="2800"/>
              <a:buFont typeface="Roboto"/>
              <a:buNone/>
              <a:defRPr sz="2800">
                <a:solidFill>
                  <a:schemeClr val="dk2"/>
                </a:solidFill>
                <a:latin typeface="Roboto"/>
                <a:ea typeface="Roboto"/>
                <a:cs typeface="Roboto"/>
                <a:sym typeface="Roboto"/>
              </a:defRPr>
            </a:lvl8pPr>
            <a:lvl9pPr lvl="8">
              <a:spcBef>
                <a:spcPts val="0"/>
              </a:spcBef>
              <a:spcAft>
                <a:spcPts val="0"/>
              </a:spcAft>
              <a:buClr>
                <a:schemeClr val="dk2"/>
              </a:buClr>
              <a:buSzPts val="2800"/>
              <a:buFont typeface="Roboto"/>
              <a:buNone/>
              <a:defRPr sz="2800">
                <a:solidFill>
                  <a:schemeClr val="dk2"/>
                </a:solidFill>
                <a:latin typeface="Roboto"/>
                <a:ea typeface="Roboto"/>
                <a:cs typeface="Roboto"/>
                <a:sym typeface="Robo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173404" y="4568875"/>
            <a:ext cx="293400" cy="393600"/>
          </a:xfrm>
          <a:prstGeom prst="rect">
            <a:avLst/>
          </a:prstGeom>
          <a:noFill/>
          <a:ln>
            <a:noFill/>
          </a:ln>
        </p:spPr>
        <p:txBody>
          <a:bodyPr anchorCtr="0" anchor="ctr" bIns="91425" lIns="91425" spcFirstLastPara="1" rIns="91425" wrap="square" tIns="91425">
            <a:noAutofit/>
          </a:bodyPr>
          <a:lstStyle>
            <a:lvl1pPr lvl="0" algn="r">
              <a:buNone/>
              <a:defRPr sz="1000">
                <a:solidFill>
                  <a:srgbClr val="999999"/>
                </a:solidFill>
              </a:defRPr>
            </a:lvl1pPr>
            <a:lvl2pPr lvl="1" algn="r">
              <a:buNone/>
              <a:defRPr sz="1000">
                <a:solidFill>
                  <a:srgbClr val="999999"/>
                </a:solidFill>
              </a:defRPr>
            </a:lvl2pPr>
            <a:lvl3pPr lvl="2" algn="r">
              <a:buNone/>
              <a:defRPr sz="1000">
                <a:solidFill>
                  <a:srgbClr val="999999"/>
                </a:solidFill>
              </a:defRPr>
            </a:lvl3pPr>
            <a:lvl4pPr lvl="3" algn="r">
              <a:buNone/>
              <a:defRPr sz="1000">
                <a:solidFill>
                  <a:srgbClr val="999999"/>
                </a:solidFill>
              </a:defRPr>
            </a:lvl4pPr>
            <a:lvl5pPr lvl="4" algn="r">
              <a:buNone/>
              <a:defRPr sz="1000">
                <a:solidFill>
                  <a:srgbClr val="999999"/>
                </a:solidFill>
              </a:defRPr>
            </a:lvl5pPr>
            <a:lvl6pPr lvl="5" algn="r">
              <a:buNone/>
              <a:defRPr sz="1000">
                <a:solidFill>
                  <a:srgbClr val="999999"/>
                </a:solidFill>
              </a:defRPr>
            </a:lvl6pPr>
            <a:lvl7pPr lvl="6" algn="r">
              <a:buNone/>
              <a:defRPr sz="1000">
                <a:solidFill>
                  <a:srgbClr val="999999"/>
                </a:solidFill>
              </a:defRPr>
            </a:lvl7pPr>
            <a:lvl8pPr lvl="7" algn="r">
              <a:buNone/>
              <a:defRPr sz="1000">
                <a:solidFill>
                  <a:srgbClr val="999999"/>
                </a:solidFill>
              </a:defRPr>
            </a:lvl8pPr>
            <a:lvl9pPr lvl="8" algn="r">
              <a:buNone/>
              <a:defRPr sz="1000">
                <a:solidFill>
                  <a:srgbClr val="999999"/>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kep.k8s.io/4427" TargetMode="External"/><Relationship Id="rId4" Type="http://schemas.openxmlformats.org/officeDocument/2006/relationships/hyperlink" Target="http://features.k8s.io/442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kep.k8s.io/3939" TargetMode="External"/><Relationship Id="rId4" Type="http://schemas.openxmlformats.org/officeDocument/2006/relationships/hyperlink" Target="http://features.k8s.io/393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kep.k8s.io/4412" TargetMode="External"/><Relationship Id="rId4" Type="http://schemas.openxmlformats.org/officeDocument/2006/relationships/hyperlink" Target="http://features.k8s.io/441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kep.k8s.io/740" TargetMode="External"/><Relationship Id="rId4" Type="http://schemas.openxmlformats.org/officeDocument/2006/relationships/hyperlink" Target="http://features.k8s.io/74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kep.k8s.io/3751" TargetMode="External"/><Relationship Id="rId4" Type="http://schemas.openxmlformats.org/officeDocument/2006/relationships/hyperlink" Target="http://features.k8s.io/375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3.jpg"/><Relationship Id="rId5"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kep.k8s.io/5295" TargetMode="External"/><Relationship Id="rId4" Type="http://schemas.openxmlformats.org/officeDocument/2006/relationships/hyperlink" Target="http://features.k8s.io/529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kep.k8s.io/2400" TargetMode="External"/><Relationship Id="rId4" Type="http://schemas.openxmlformats.org/officeDocument/2006/relationships/hyperlink" Target="http://features.k8s.io/240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kep.k8s.io/4247" TargetMode="External"/><Relationship Id="rId4" Type="http://schemas.openxmlformats.org/officeDocument/2006/relationships/hyperlink" Target="http://features.k8s.io/424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kep.k8s.io/4381" TargetMode="External"/><Relationship Id="rId4" Type="http://schemas.openxmlformats.org/officeDocument/2006/relationships/hyperlink" Target="http://features.k8s.io/438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kep.k8s.io/5018" TargetMode="External"/><Relationship Id="rId4" Type="http://schemas.openxmlformats.org/officeDocument/2006/relationships/hyperlink" Target="https://kep.k8s.io/4816" TargetMode="External"/><Relationship Id="rId9" Type="http://schemas.openxmlformats.org/officeDocument/2006/relationships/hyperlink" Target="https://kep.k8s.io/5007" TargetMode="External"/><Relationship Id="rId5" Type="http://schemas.openxmlformats.org/officeDocument/2006/relationships/hyperlink" Target="https://kep.k8s.io/3695" TargetMode="External"/><Relationship Id="rId6" Type="http://schemas.openxmlformats.org/officeDocument/2006/relationships/hyperlink" Target="https://kep.k8s.io/4680" TargetMode="External"/><Relationship Id="rId7" Type="http://schemas.openxmlformats.org/officeDocument/2006/relationships/hyperlink" Target="https://kep.k8s.io/5004" TargetMode="External"/><Relationship Id="rId8" Type="http://schemas.openxmlformats.org/officeDocument/2006/relationships/hyperlink" Target="https://kep.k8s.io/5075"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kep.k8s.io/4033" TargetMode="External"/><Relationship Id="rId4" Type="http://schemas.openxmlformats.org/officeDocument/2006/relationships/hyperlink" Target="http://features.k8s.io/403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kep.k8s.io/4033" TargetMode="External"/><Relationship Id="rId4" Type="http://schemas.openxmlformats.org/officeDocument/2006/relationships/hyperlink" Target="http://features.k8s.io/403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kep.k8s.io/3015" TargetMode="External"/><Relationship Id="rId4" Type="http://schemas.openxmlformats.org/officeDocument/2006/relationships/hyperlink" Target="http://features.k8s.io/301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kubernetes.io/blo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github.com/kubernetes/kubernetes/blob/master/CHANGELOG/CHANGELOG-1.34.md" TargetMode="External"/><Relationship Id="rId4" Type="http://schemas.openxmlformats.org/officeDocument/2006/relationships/hyperlink" Target="https://kubernetes.io/blog/2025/08/27/kubernetes-v1-34-release/" TargetMode="External"/><Relationship Id="rId5" Type="http://schemas.openxmlformats.org/officeDocument/2006/relationships/hyperlink" Target="https://github.com/kubernetes/sig-release/tree/master/releases/release-1.3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hyperlink" Target="https://github.com/kubernetes/community/blob/master/sig-list.md" TargetMode="External"/><Relationship Id="rId4" Type="http://schemas.openxmlformats.org/officeDocument/2006/relationships/hyperlink" Target="https://github.com/kubernetes/sig-release/tree/master/release-team" TargetMode="External"/><Relationship Id="rId5" Type="http://schemas.openxmlformats.org/officeDocument/2006/relationships/hyperlink" Target="http://slack.k8s.io/" TargetMode="External"/><Relationship Id="rId6" Type="http://schemas.openxmlformats.org/officeDocument/2006/relationships/hyperlink" Target="https://groups.google.com/a/kubernetes.io/g/dev"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bit.ly/k8s134-enhancemen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feature.k8s.io/2340" TargetMode="External"/><Relationship Id="rId4" Type="http://schemas.openxmlformats.org/officeDocument/2006/relationships/hyperlink" Target="http://kep.k8s.io/5116" TargetMode="External"/><Relationship Id="rId5" Type="http://schemas.openxmlformats.org/officeDocument/2006/relationships/hyperlink" Target="https://kep.k8s.io/4988" TargetMode="External"/><Relationship Id="rId6" Type="http://schemas.openxmlformats.org/officeDocument/2006/relationships/hyperlink" Target="http://features.k8s.io/498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title"/>
          </p:nvPr>
        </p:nvSpPr>
        <p:spPr>
          <a:xfrm>
            <a:off x="418000" y="1791025"/>
            <a:ext cx="8145900" cy="20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v1.34: </a:t>
            </a:r>
            <a:endParaRPr/>
          </a:p>
          <a:p>
            <a:pPr indent="0" lvl="0" marL="0" rtl="0" algn="l">
              <a:spcBef>
                <a:spcPts val="0"/>
              </a:spcBef>
              <a:spcAft>
                <a:spcPts val="0"/>
              </a:spcAft>
              <a:buNone/>
            </a:pPr>
            <a:r>
              <a:rPr lang="en"/>
              <a:t>Of Wind &amp; Will (O' WaW)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388100" y="2181450"/>
            <a:ext cx="3183900" cy="78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SIG Network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Relaxed DNS search string validation</a:t>
            </a:r>
            <a:endParaRPr/>
          </a:p>
        </p:txBody>
      </p:sp>
      <p:sp>
        <p:nvSpPr>
          <p:cNvPr id="127" name="Google Shape;127;p22"/>
          <p:cNvSpPr txBox="1"/>
          <p:nvPr>
            <p:ph idx="4294967295" type="body"/>
          </p:nvPr>
        </p:nvSpPr>
        <p:spPr>
          <a:xfrm>
            <a:off x="311700" y="1093925"/>
            <a:ext cx="5106000" cy="3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feature </a:t>
            </a:r>
            <a:r>
              <a:rPr lang="en"/>
              <a:t>relaxes checks on DNS search strings by:</a:t>
            </a:r>
            <a:endParaRPr/>
          </a:p>
          <a:p>
            <a:pPr indent="-342900" lvl="0" marL="457200" rtl="0" algn="l">
              <a:spcBef>
                <a:spcPts val="1600"/>
              </a:spcBef>
              <a:spcAft>
                <a:spcPts val="0"/>
              </a:spcAft>
              <a:buSzPts val="1800"/>
              <a:buChar char="●"/>
            </a:pPr>
            <a:r>
              <a:rPr lang="en"/>
              <a:t>Allowing underscores </a:t>
            </a:r>
            <a:r>
              <a:rPr lang="en" sz="1400">
                <a:solidFill>
                  <a:srgbClr val="326CE5"/>
                </a:solidFill>
                <a:highlight>
                  <a:schemeClr val="lt2"/>
                </a:highlight>
                <a:latin typeface="Roboto Mono"/>
                <a:ea typeface="Roboto Mono"/>
                <a:cs typeface="Roboto Mono"/>
                <a:sym typeface="Roboto Mono"/>
              </a:rPr>
              <a:t>_</a:t>
            </a:r>
            <a:r>
              <a:rPr lang="en"/>
              <a:t> to support integration with legacy workloads</a:t>
            </a:r>
            <a:endParaRPr/>
          </a:p>
          <a:p>
            <a:pPr indent="-342900" lvl="0" marL="457200" rtl="0" algn="l">
              <a:spcBef>
                <a:spcPts val="0"/>
              </a:spcBef>
              <a:spcAft>
                <a:spcPts val="0"/>
              </a:spcAft>
              <a:buSzPts val="1800"/>
              <a:buChar char="●"/>
            </a:pPr>
            <a:r>
              <a:rPr lang="en"/>
              <a:t>Allowing a single dot character </a:t>
            </a:r>
            <a:r>
              <a:rPr lang="en" sz="1400">
                <a:solidFill>
                  <a:srgbClr val="326CE5"/>
                </a:solidFill>
                <a:highlight>
                  <a:schemeClr val="lt2"/>
                </a:highlight>
                <a:latin typeface="Roboto Mono"/>
                <a:ea typeface="Roboto Mono"/>
                <a:cs typeface="Roboto Mono"/>
                <a:sym typeface="Roboto Mono"/>
              </a:rPr>
              <a:t>.</a:t>
            </a:r>
            <a:r>
              <a:rPr lang="en"/>
              <a:t> as a search string to resolve to an external domain first (before internal Kubernetes domain names)</a:t>
            </a:r>
            <a:endParaRPr/>
          </a:p>
        </p:txBody>
      </p:sp>
      <p:sp>
        <p:nvSpPr>
          <p:cNvPr id="128" name="Google Shape;128;p22"/>
          <p:cNvSpPr txBox="1"/>
          <p:nvPr>
            <p:ph idx="4294967295" type="body"/>
          </p:nvPr>
        </p:nvSpPr>
        <p:spPr>
          <a:xfrm>
            <a:off x="5665900" y="2827950"/>
            <a:ext cx="3291600" cy="20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KEP</a:t>
            </a:r>
            <a:endParaRPr b="1" sz="2000"/>
          </a:p>
          <a:p>
            <a:pPr indent="0" lvl="0" marL="0" rtl="0" algn="l">
              <a:lnSpc>
                <a:spcPct val="115000"/>
              </a:lnSpc>
              <a:spcBef>
                <a:spcPts val="0"/>
              </a:spcBef>
              <a:spcAft>
                <a:spcPts val="0"/>
              </a:spcAft>
              <a:buNone/>
            </a:pPr>
            <a:r>
              <a:rPr lang="en" u="sng">
                <a:solidFill>
                  <a:schemeClr val="hlink"/>
                </a:solidFill>
                <a:latin typeface="Arial"/>
                <a:ea typeface="Arial"/>
                <a:cs typeface="Arial"/>
                <a:sym typeface="Arial"/>
                <a:hlinkClick r:id="rId3"/>
              </a:rPr>
              <a:t>KEP-4427: Relaxed DNS search string validation</a:t>
            </a:r>
            <a:endParaRPr/>
          </a:p>
          <a:p>
            <a:pPr indent="0" lvl="0" marL="0" rtl="0" algn="l">
              <a:spcBef>
                <a:spcPts val="0"/>
              </a:spcBef>
              <a:spcAft>
                <a:spcPts val="0"/>
              </a:spcAft>
              <a:buNone/>
            </a:pPr>
            <a:r>
              <a:rPr lang="en" sz="1600"/>
              <a:t>(</a:t>
            </a:r>
            <a:r>
              <a:rPr lang="en" sz="1600" u="sng">
                <a:solidFill>
                  <a:schemeClr val="hlink"/>
                </a:solidFill>
                <a:hlinkClick r:id="rId4"/>
              </a:rPr>
              <a:t>features.k8s.io/4427</a:t>
            </a:r>
            <a:r>
              <a:rPr lang="en" sz="1600"/>
              <a:t>)</a:t>
            </a:r>
            <a:endParaRPr sz="1600"/>
          </a:p>
        </p:txBody>
      </p:sp>
      <p:sp>
        <p:nvSpPr>
          <p:cNvPr id="129" name="Google Shape;129;p22"/>
          <p:cNvSpPr txBox="1"/>
          <p:nvPr>
            <p:ph idx="4294967295" type="body"/>
          </p:nvPr>
        </p:nvSpPr>
        <p:spPr>
          <a:xfrm>
            <a:off x="5665900" y="1060058"/>
            <a:ext cx="3291600" cy="176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Status</a:t>
            </a:r>
            <a:r>
              <a:rPr lang="en" sz="2400"/>
              <a:t>:</a:t>
            </a:r>
            <a:r>
              <a:rPr b="1" lang="en" sz="2400"/>
              <a:t> </a:t>
            </a:r>
            <a:r>
              <a:rPr lang="en" sz="2400">
                <a:solidFill>
                  <a:srgbClr val="6AA84F"/>
                </a:solidFill>
              </a:rPr>
              <a:t>Stable</a:t>
            </a:r>
            <a:endParaRPr sz="3400">
              <a:solidFill>
                <a:srgbClr val="6AA84F"/>
              </a:solidFill>
            </a:endParaRPr>
          </a:p>
          <a:p>
            <a:pPr indent="-330200" lvl="0" marL="457200" rtl="0" algn="l">
              <a:lnSpc>
                <a:spcPct val="115000"/>
              </a:lnSpc>
              <a:spcBef>
                <a:spcPts val="0"/>
              </a:spcBef>
              <a:spcAft>
                <a:spcPts val="0"/>
              </a:spcAft>
              <a:buSzPts val="1600"/>
              <a:buChar char="○"/>
            </a:pPr>
            <a:r>
              <a:rPr lang="en" sz="1600"/>
              <a:t>Alpha:	v1.32</a:t>
            </a:r>
            <a:endParaRPr sz="1600"/>
          </a:p>
          <a:p>
            <a:pPr indent="-330200" lvl="0" marL="457200" rtl="0" algn="l">
              <a:lnSpc>
                <a:spcPct val="115000"/>
              </a:lnSpc>
              <a:spcBef>
                <a:spcPts val="0"/>
              </a:spcBef>
              <a:spcAft>
                <a:spcPts val="0"/>
              </a:spcAft>
              <a:buSzPts val="1600"/>
              <a:buChar char="○"/>
            </a:pPr>
            <a:r>
              <a:rPr lang="en" sz="1600"/>
              <a:t>Beta:	v1.33</a:t>
            </a:r>
            <a:endParaRPr sz="1600"/>
          </a:p>
          <a:p>
            <a:pPr indent="-330200" lvl="0" marL="457200" rtl="0" algn="l">
              <a:lnSpc>
                <a:spcPct val="115000"/>
              </a:lnSpc>
              <a:spcBef>
                <a:spcPts val="0"/>
              </a:spcBef>
              <a:spcAft>
                <a:spcPts val="0"/>
              </a:spcAft>
              <a:buSzPts val="1600"/>
              <a:buChar char="○"/>
            </a:pPr>
            <a:r>
              <a:rPr lang="en" sz="1600"/>
              <a:t>Stable:	v1.34</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1388100" y="2181450"/>
            <a:ext cx="31839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 Apps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Delayed creation of Job’s replacement Pods</a:t>
            </a:r>
            <a:endParaRPr/>
          </a:p>
        </p:txBody>
      </p:sp>
      <p:sp>
        <p:nvSpPr>
          <p:cNvPr id="140" name="Google Shape;140;p24"/>
          <p:cNvSpPr txBox="1"/>
          <p:nvPr>
            <p:ph idx="4294967295" type="body"/>
          </p:nvPr>
        </p:nvSpPr>
        <p:spPr>
          <a:xfrm>
            <a:off x="311700" y="1093925"/>
            <a:ext cx="5106000" cy="3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default, Job controllers create replacement Pods immediately, potentially causing resource contention and unwanted scale-ups. The new </a:t>
            </a:r>
            <a:r>
              <a:rPr lang="en" sz="1400">
                <a:solidFill>
                  <a:srgbClr val="326CE5"/>
                </a:solidFill>
                <a:highlight>
                  <a:schemeClr val="lt2"/>
                </a:highlight>
                <a:latin typeface="Roboto Mono"/>
                <a:ea typeface="Roboto Mono"/>
                <a:cs typeface="Roboto Mono"/>
                <a:sym typeface="Roboto Mono"/>
              </a:rPr>
              <a:t>.spec.podReplacementPolicy</a:t>
            </a:r>
            <a:r>
              <a:rPr lang="en"/>
              <a:t> allows for delayed replacement Pod creation, only after the original Pod fully terminates.</a:t>
            </a:r>
            <a:endParaRPr/>
          </a:p>
          <a:p>
            <a:pPr indent="0" lvl="0" marL="0" rtl="0" algn="l">
              <a:spcBef>
                <a:spcPts val="1600"/>
              </a:spcBef>
              <a:spcAft>
                <a:spcPts val="1600"/>
              </a:spcAft>
              <a:buNone/>
            </a:pPr>
            <a:r>
              <a:rPr lang="en"/>
              <a:t>To do this, set </a:t>
            </a:r>
            <a:r>
              <a:rPr lang="en" sz="1400">
                <a:solidFill>
                  <a:srgbClr val="326CE5"/>
                </a:solidFill>
                <a:highlight>
                  <a:schemeClr val="lt2"/>
                </a:highlight>
                <a:latin typeface="Roboto Mono"/>
                <a:ea typeface="Roboto Mono"/>
                <a:cs typeface="Roboto Mono"/>
                <a:sym typeface="Roboto Mono"/>
              </a:rPr>
              <a:t>.spec.podReplacementPolicy: Failed</a:t>
            </a:r>
            <a:r>
              <a:rPr lang="en"/>
              <a:t>.</a:t>
            </a:r>
            <a:endParaRPr/>
          </a:p>
        </p:txBody>
      </p:sp>
      <p:sp>
        <p:nvSpPr>
          <p:cNvPr id="141" name="Google Shape;141;p24"/>
          <p:cNvSpPr txBox="1"/>
          <p:nvPr>
            <p:ph idx="4294967295" type="body"/>
          </p:nvPr>
        </p:nvSpPr>
        <p:spPr>
          <a:xfrm>
            <a:off x="5665900" y="2827950"/>
            <a:ext cx="3291600" cy="20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KEP</a:t>
            </a:r>
            <a:endParaRPr b="1" sz="2000"/>
          </a:p>
          <a:p>
            <a:pPr indent="0" lvl="0" marL="0" rtl="0" algn="l">
              <a:lnSpc>
                <a:spcPct val="115000"/>
              </a:lnSpc>
              <a:spcBef>
                <a:spcPts val="0"/>
              </a:spcBef>
              <a:spcAft>
                <a:spcPts val="0"/>
              </a:spcAft>
              <a:buNone/>
            </a:pPr>
            <a:r>
              <a:rPr lang="en" u="sng">
                <a:solidFill>
                  <a:schemeClr val="hlink"/>
                </a:solidFill>
                <a:latin typeface="Arial"/>
                <a:ea typeface="Arial"/>
                <a:cs typeface="Arial"/>
                <a:sym typeface="Arial"/>
                <a:hlinkClick r:id="rId3"/>
              </a:rPr>
              <a:t>KEP-3939: Allow for recreation of pods once fully terminated in the job controller</a:t>
            </a:r>
            <a:endParaRPr/>
          </a:p>
          <a:p>
            <a:pPr indent="0" lvl="0" marL="0" rtl="0" algn="l">
              <a:spcBef>
                <a:spcPts val="0"/>
              </a:spcBef>
              <a:spcAft>
                <a:spcPts val="0"/>
              </a:spcAft>
              <a:buNone/>
            </a:pPr>
            <a:r>
              <a:rPr lang="en" sz="1600"/>
              <a:t>(</a:t>
            </a:r>
            <a:r>
              <a:rPr lang="en" sz="1600" u="sng">
                <a:solidFill>
                  <a:schemeClr val="hlink"/>
                </a:solidFill>
                <a:hlinkClick r:id="rId4"/>
              </a:rPr>
              <a:t>features.k8s.io/3939</a:t>
            </a:r>
            <a:r>
              <a:rPr lang="en" sz="1600"/>
              <a:t>)</a:t>
            </a:r>
            <a:endParaRPr sz="1600"/>
          </a:p>
        </p:txBody>
      </p:sp>
      <p:sp>
        <p:nvSpPr>
          <p:cNvPr id="142" name="Google Shape;142;p24"/>
          <p:cNvSpPr txBox="1"/>
          <p:nvPr>
            <p:ph idx="4294967295" type="body"/>
          </p:nvPr>
        </p:nvSpPr>
        <p:spPr>
          <a:xfrm>
            <a:off x="5665900" y="1060058"/>
            <a:ext cx="3291600" cy="176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Status</a:t>
            </a:r>
            <a:r>
              <a:rPr lang="en" sz="2400"/>
              <a:t>:</a:t>
            </a:r>
            <a:r>
              <a:rPr b="1" lang="en" sz="2400"/>
              <a:t> </a:t>
            </a:r>
            <a:r>
              <a:rPr lang="en" sz="2400">
                <a:solidFill>
                  <a:srgbClr val="6AA84F"/>
                </a:solidFill>
              </a:rPr>
              <a:t>Stable</a:t>
            </a:r>
            <a:endParaRPr sz="3400">
              <a:solidFill>
                <a:srgbClr val="6AA84F"/>
              </a:solidFill>
            </a:endParaRPr>
          </a:p>
          <a:p>
            <a:pPr indent="-330200" lvl="0" marL="457200" rtl="0" algn="l">
              <a:lnSpc>
                <a:spcPct val="115000"/>
              </a:lnSpc>
              <a:spcBef>
                <a:spcPts val="0"/>
              </a:spcBef>
              <a:spcAft>
                <a:spcPts val="0"/>
              </a:spcAft>
              <a:buSzPts val="1600"/>
              <a:buChar char="○"/>
            </a:pPr>
            <a:r>
              <a:rPr lang="en" sz="1600"/>
              <a:t>Alpha:	v1.28</a:t>
            </a:r>
            <a:endParaRPr sz="1600"/>
          </a:p>
          <a:p>
            <a:pPr indent="-330200" lvl="0" marL="457200" rtl="0" algn="l">
              <a:lnSpc>
                <a:spcPct val="115000"/>
              </a:lnSpc>
              <a:spcBef>
                <a:spcPts val="0"/>
              </a:spcBef>
              <a:spcAft>
                <a:spcPts val="0"/>
              </a:spcAft>
              <a:buSzPts val="1600"/>
              <a:buChar char="○"/>
            </a:pPr>
            <a:r>
              <a:rPr lang="en" sz="1600"/>
              <a:t>Beta:	v1.29</a:t>
            </a:r>
            <a:endParaRPr sz="1600"/>
          </a:p>
          <a:p>
            <a:pPr indent="-330200" lvl="0" marL="457200" rtl="0" algn="l">
              <a:lnSpc>
                <a:spcPct val="115000"/>
              </a:lnSpc>
              <a:spcBef>
                <a:spcPts val="0"/>
              </a:spcBef>
              <a:spcAft>
                <a:spcPts val="0"/>
              </a:spcAft>
              <a:buSzPts val="1600"/>
              <a:buChar char="○"/>
            </a:pPr>
            <a:r>
              <a:rPr lang="en" sz="1600"/>
              <a:t>Stable:	v1.34</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1388100" y="2181450"/>
            <a:ext cx="31839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 Auth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ServiceAccount tokens for image credential providers</a:t>
            </a:r>
            <a:endParaRPr/>
          </a:p>
        </p:txBody>
      </p:sp>
      <p:sp>
        <p:nvSpPr>
          <p:cNvPr id="153" name="Google Shape;153;p26"/>
          <p:cNvSpPr txBox="1"/>
          <p:nvPr>
            <p:ph idx="4294967295" type="body"/>
          </p:nvPr>
        </p:nvSpPr>
        <p:spPr>
          <a:xfrm>
            <a:off x="311700" y="1499425"/>
            <a:ext cx="5106000" cy="3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node-level Credential Providers with no namespace isolation or static secrets, this enables pod-identity based ephemeral tokens for image pulls through the credential provider mechanism.</a:t>
            </a:r>
            <a:endParaRPr/>
          </a:p>
          <a:p>
            <a:pPr indent="0" lvl="0" marL="0" rtl="0" algn="l">
              <a:spcBef>
                <a:spcPts val="1600"/>
              </a:spcBef>
              <a:spcAft>
                <a:spcPts val="1600"/>
              </a:spcAft>
              <a:buNone/>
            </a:pPr>
            <a:r>
              <a:rPr lang="en"/>
              <a:t>It does so by binding service accounts to only fetch tokens for specific audiences configured in the credential provider, ensuring proper authorization boundaries.</a:t>
            </a:r>
            <a:endParaRPr/>
          </a:p>
        </p:txBody>
      </p:sp>
      <p:sp>
        <p:nvSpPr>
          <p:cNvPr id="154" name="Google Shape;154;p26"/>
          <p:cNvSpPr txBox="1"/>
          <p:nvPr>
            <p:ph idx="4294967295" type="body"/>
          </p:nvPr>
        </p:nvSpPr>
        <p:spPr>
          <a:xfrm>
            <a:off x="5665900" y="2827950"/>
            <a:ext cx="3291600" cy="20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KEP</a:t>
            </a:r>
            <a:endParaRPr b="1" sz="2000"/>
          </a:p>
          <a:p>
            <a:pPr indent="0" lvl="0" marL="0" rtl="0" algn="l">
              <a:lnSpc>
                <a:spcPct val="115000"/>
              </a:lnSpc>
              <a:spcBef>
                <a:spcPts val="0"/>
              </a:spcBef>
              <a:spcAft>
                <a:spcPts val="0"/>
              </a:spcAft>
              <a:buNone/>
            </a:pPr>
            <a:r>
              <a:rPr lang="en" u="sng">
                <a:solidFill>
                  <a:schemeClr val="hlink"/>
                </a:solidFill>
                <a:latin typeface="Arial"/>
                <a:ea typeface="Arial"/>
                <a:cs typeface="Arial"/>
                <a:sym typeface="Arial"/>
                <a:hlinkClick r:id="rId3"/>
              </a:rPr>
              <a:t>KEP-4412: SA tokens for image credential providers</a:t>
            </a:r>
            <a:endParaRPr/>
          </a:p>
          <a:p>
            <a:pPr indent="0" lvl="0" marL="0" rtl="0" algn="l">
              <a:spcBef>
                <a:spcPts val="0"/>
              </a:spcBef>
              <a:spcAft>
                <a:spcPts val="0"/>
              </a:spcAft>
              <a:buNone/>
            </a:pPr>
            <a:r>
              <a:rPr lang="en" sz="1600"/>
              <a:t>(</a:t>
            </a:r>
            <a:r>
              <a:rPr lang="en" sz="1600" u="sng">
                <a:solidFill>
                  <a:schemeClr val="hlink"/>
                </a:solidFill>
                <a:hlinkClick r:id="rId4"/>
              </a:rPr>
              <a:t>features.k8s.io/4412</a:t>
            </a:r>
            <a:r>
              <a:rPr lang="en" sz="1600"/>
              <a:t>)</a:t>
            </a:r>
            <a:endParaRPr sz="1600"/>
          </a:p>
        </p:txBody>
      </p:sp>
      <p:sp>
        <p:nvSpPr>
          <p:cNvPr id="155" name="Google Shape;155;p26"/>
          <p:cNvSpPr txBox="1"/>
          <p:nvPr>
            <p:ph idx="4294967295" type="body"/>
          </p:nvPr>
        </p:nvSpPr>
        <p:spPr>
          <a:xfrm>
            <a:off x="5665900" y="1060058"/>
            <a:ext cx="3291600" cy="176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Status</a:t>
            </a:r>
            <a:r>
              <a:rPr lang="en" sz="2400"/>
              <a:t>:</a:t>
            </a:r>
            <a:r>
              <a:rPr b="1" lang="en" sz="2400"/>
              <a:t> </a:t>
            </a:r>
            <a:r>
              <a:rPr lang="en" sz="2400">
                <a:solidFill>
                  <a:srgbClr val="6D9EEB"/>
                </a:solidFill>
              </a:rPr>
              <a:t>Beta</a:t>
            </a:r>
            <a:endParaRPr sz="3400">
              <a:solidFill>
                <a:srgbClr val="6D9EEB"/>
              </a:solidFill>
            </a:endParaRPr>
          </a:p>
          <a:p>
            <a:pPr indent="-330200" lvl="0" marL="457200" rtl="0" algn="l">
              <a:lnSpc>
                <a:spcPct val="115000"/>
              </a:lnSpc>
              <a:spcBef>
                <a:spcPts val="0"/>
              </a:spcBef>
              <a:spcAft>
                <a:spcPts val="0"/>
              </a:spcAft>
              <a:buSzPts val="1600"/>
              <a:buChar char="○"/>
            </a:pPr>
            <a:r>
              <a:rPr lang="en" sz="1600"/>
              <a:t>Alpha:	v1.33</a:t>
            </a:r>
            <a:endParaRPr sz="1600"/>
          </a:p>
          <a:p>
            <a:pPr indent="-330200" lvl="0" marL="457200" rtl="0" algn="l">
              <a:lnSpc>
                <a:spcPct val="115000"/>
              </a:lnSpc>
              <a:spcBef>
                <a:spcPts val="0"/>
              </a:spcBef>
              <a:spcAft>
                <a:spcPts val="0"/>
              </a:spcAft>
              <a:buSzPts val="1600"/>
              <a:buChar char="○"/>
            </a:pPr>
            <a:r>
              <a:rPr lang="en" sz="1600"/>
              <a:t>Beta:	v1.34</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for external signing of ServiceAccount tokens</a:t>
            </a:r>
            <a:endParaRPr/>
          </a:p>
        </p:txBody>
      </p:sp>
      <p:sp>
        <p:nvSpPr>
          <p:cNvPr id="161" name="Google Shape;161;p27"/>
          <p:cNvSpPr txBox="1"/>
          <p:nvPr>
            <p:ph idx="4294967295" type="body"/>
          </p:nvPr>
        </p:nvSpPr>
        <p:spPr>
          <a:xfrm>
            <a:off x="311700" y="1060038"/>
            <a:ext cx="5106000" cy="353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storing service account JWT signing keys on disk (requiring kube-apiserver restarts for rotation), this enables integration with external key management solutions like HSMs and cloud KMSes. </a:t>
            </a:r>
            <a:endParaRPr/>
          </a:p>
          <a:p>
            <a:pPr indent="0" lvl="0" marL="0" rtl="0" algn="l">
              <a:spcBef>
                <a:spcPts val="1600"/>
              </a:spcBef>
              <a:spcAft>
                <a:spcPts val="1600"/>
              </a:spcAft>
              <a:buNone/>
            </a:pPr>
            <a:r>
              <a:rPr lang="en"/>
              <a:t>It provides out-of-process JWT signing via a gRPC API over Unix domain sockets, allowing dynamic key rotation and enhanced security by keeping signing material outside the cluster filesystem.</a:t>
            </a:r>
            <a:endParaRPr/>
          </a:p>
        </p:txBody>
      </p:sp>
      <p:sp>
        <p:nvSpPr>
          <p:cNvPr id="162" name="Google Shape;162;p27"/>
          <p:cNvSpPr txBox="1"/>
          <p:nvPr>
            <p:ph idx="4294967295" type="body"/>
          </p:nvPr>
        </p:nvSpPr>
        <p:spPr>
          <a:xfrm>
            <a:off x="5665900" y="2827950"/>
            <a:ext cx="3291600" cy="20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KEP</a:t>
            </a:r>
            <a:endParaRPr b="1" sz="2000"/>
          </a:p>
          <a:p>
            <a:pPr indent="0" lvl="0" marL="0" rtl="0" algn="l">
              <a:lnSpc>
                <a:spcPct val="115000"/>
              </a:lnSpc>
              <a:spcBef>
                <a:spcPts val="0"/>
              </a:spcBef>
              <a:spcAft>
                <a:spcPts val="0"/>
              </a:spcAft>
              <a:buNone/>
            </a:pPr>
            <a:r>
              <a:rPr lang="en" u="sng">
                <a:solidFill>
                  <a:schemeClr val="hlink"/>
                </a:solidFill>
                <a:latin typeface="Arial"/>
                <a:ea typeface="Arial"/>
                <a:cs typeface="Arial"/>
                <a:sym typeface="Arial"/>
                <a:hlinkClick r:id="rId3"/>
              </a:rPr>
              <a:t>KEP-740: API for external signing of Service Account tokens</a:t>
            </a:r>
            <a:endParaRPr/>
          </a:p>
          <a:p>
            <a:pPr indent="0" lvl="0" marL="0" rtl="0" algn="l">
              <a:spcBef>
                <a:spcPts val="0"/>
              </a:spcBef>
              <a:spcAft>
                <a:spcPts val="0"/>
              </a:spcAft>
              <a:buNone/>
            </a:pPr>
            <a:r>
              <a:rPr lang="en" sz="1600"/>
              <a:t>(</a:t>
            </a:r>
            <a:r>
              <a:rPr lang="en" sz="1600" u="sng">
                <a:solidFill>
                  <a:schemeClr val="hlink"/>
                </a:solidFill>
                <a:hlinkClick r:id="rId4"/>
              </a:rPr>
              <a:t>features.k8s.io/740</a:t>
            </a:r>
            <a:r>
              <a:rPr lang="en" sz="1600"/>
              <a:t>)</a:t>
            </a:r>
            <a:endParaRPr sz="1600"/>
          </a:p>
        </p:txBody>
      </p:sp>
      <p:sp>
        <p:nvSpPr>
          <p:cNvPr id="163" name="Google Shape;163;p27"/>
          <p:cNvSpPr txBox="1"/>
          <p:nvPr>
            <p:ph idx="4294967295" type="body"/>
          </p:nvPr>
        </p:nvSpPr>
        <p:spPr>
          <a:xfrm>
            <a:off x="5665900" y="1060058"/>
            <a:ext cx="3291600" cy="176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Status</a:t>
            </a:r>
            <a:r>
              <a:rPr lang="en" sz="2400"/>
              <a:t>:</a:t>
            </a:r>
            <a:r>
              <a:rPr b="1" lang="en" sz="2400"/>
              <a:t> </a:t>
            </a:r>
            <a:r>
              <a:rPr lang="en" sz="2400">
                <a:solidFill>
                  <a:srgbClr val="6D9EEB"/>
                </a:solidFill>
              </a:rPr>
              <a:t>Beta</a:t>
            </a:r>
            <a:endParaRPr sz="3400">
              <a:solidFill>
                <a:srgbClr val="6D9EEB"/>
              </a:solidFill>
            </a:endParaRPr>
          </a:p>
          <a:p>
            <a:pPr indent="-330200" lvl="0" marL="457200" rtl="0" algn="l">
              <a:lnSpc>
                <a:spcPct val="115000"/>
              </a:lnSpc>
              <a:spcBef>
                <a:spcPts val="0"/>
              </a:spcBef>
              <a:spcAft>
                <a:spcPts val="0"/>
              </a:spcAft>
              <a:buSzPts val="1600"/>
              <a:buChar char="○"/>
            </a:pPr>
            <a:r>
              <a:rPr lang="en" sz="1600"/>
              <a:t>Alpha:	v1.32</a:t>
            </a:r>
            <a:endParaRPr sz="1600"/>
          </a:p>
          <a:p>
            <a:pPr indent="-330200" lvl="0" marL="457200" rtl="0" algn="l">
              <a:lnSpc>
                <a:spcPct val="115000"/>
              </a:lnSpc>
              <a:spcBef>
                <a:spcPts val="0"/>
              </a:spcBef>
              <a:spcAft>
                <a:spcPts val="0"/>
              </a:spcAft>
              <a:buSzPts val="1600"/>
              <a:buChar char="○"/>
            </a:pPr>
            <a:r>
              <a:rPr lang="en" sz="1600"/>
              <a:t>Beta:	v1.34</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1388100" y="2181450"/>
            <a:ext cx="31839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 Storage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26CE5"/>
                </a:solidFill>
                <a:highlight>
                  <a:schemeClr val="lt2"/>
                </a:highlight>
                <a:latin typeface="Roboto Mono"/>
                <a:ea typeface="Roboto Mono"/>
                <a:cs typeface="Roboto Mono"/>
                <a:sym typeface="Roboto Mono"/>
              </a:rPr>
              <a:t>VolumeAttributeClass</a:t>
            </a:r>
            <a:r>
              <a:rPr lang="en"/>
              <a:t> for volume modification</a:t>
            </a:r>
            <a:endParaRPr/>
          </a:p>
        </p:txBody>
      </p:sp>
      <p:sp>
        <p:nvSpPr>
          <p:cNvPr id="174" name="Google Shape;174;p29"/>
          <p:cNvSpPr txBox="1"/>
          <p:nvPr>
            <p:ph idx="4294967295" type="body"/>
          </p:nvPr>
        </p:nvSpPr>
        <p:spPr>
          <a:xfrm>
            <a:off x="311700" y="1093925"/>
            <a:ext cx="5106000" cy="3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VolumeAttributesClass is a generic, Kubernetes-native API for modifying volume parameters like provisioned IO. It allows workloads to vertically scale their volumes on-line to balance cost and performance, if supported by their provider.</a:t>
            </a:r>
            <a:endParaRPr/>
          </a:p>
          <a:p>
            <a:pPr indent="0" lvl="0" marL="0" rtl="0" algn="l">
              <a:spcBef>
                <a:spcPts val="1600"/>
              </a:spcBef>
              <a:spcAft>
                <a:spcPts val="1600"/>
              </a:spcAft>
              <a:buNone/>
            </a:pPr>
            <a:r>
              <a:rPr lang="en"/>
              <a:t>Your provisioner-specific CSI driver must support the new ModifyVolume API which is the CSI side of this feature.</a:t>
            </a:r>
            <a:endParaRPr/>
          </a:p>
        </p:txBody>
      </p:sp>
      <p:sp>
        <p:nvSpPr>
          <p:cNvPr id="175" name="Google Shape;175;p29"/>
          <p:cNvSpPr txBox="1"/>
          <p:nvPr>
            <p:ph idx="4294967295" type="body"/>
          </p:nvPr>
        </p:nvSpPr>
        <p:spPr>
          <a:xfrm>
            <a:off x="5665900" y="2827950"/>
            <a:ext cx="3291600" cy="20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KEP</a:t>
            </a:r>
            <a:endParaRPr b="1" sz="2000"/>
          </a:p>
          <a:p>
            <a:pPr indent="0" lvl="0" marL="0" rtl="0" algn="l">
              <a:lnSpc>
                <a:spcPct val="115000"/>
              </a:lnSpc>
              <a:spcBef>
                <a:spcPts val="0"/>
              </a:spcBef>
              <a:spcAft>
                <a:spcPts val="0"/>
              </a:spcAft>
              <a:buNone/>
            </a:pPr>
            <a:r>
              <a:rPr lang="en" u="sng">
                <a:solidFill>
                  <a:schemeClr val="hlink"/>
                </a:solidFill>
                <a:latin typeface="Arial"/>
                <a:ea typeface="Arial"/>
                <a:cs typeface="Arial"/>
                <a:sym typeface="Arial"/>
                <a:hlinkClick r:id="rId3"/>
              </a:rPr>
              <a:t>KEP-3751: Kubernetes VolumeAttributesClass ModifyVolume</a:t>
            </a:r>
            <a:endParaRPr/>
          </a:p>
          <a:p>
            <a:pPr indent="0" lvl="0" marL="0" rtl="0" algn="l">
              <a:spcBef>
                <a:spcPts val="0"/>
              </a:spcBef>
              <a:spcAft>
                <a:spcPts val="0"/>
              </a:spcAft>
              <a:buNone/>
            </a:pPr>
            <a:r>
              <a:rPr lang="en" sz="1600"/>
              <a:t>(</a:t>
            </a:r>
            <a:r>
              <a:rPr lang="en" sz="1600" u="sng">
                <a:solidFill>
                  <a:schemeClr val="hlink"/>
                </a:solidFill>
                <a:hlinkClick r:id="rId4"/>
              </a:rPr>
              <a:t>features.k8s.io/3751</a:t>
            </a:r>
            <a:r>
              <a:rPr lang="en" sz="1600"/>
              <a:t>)</a:t>
            </a:r>
            <a:endParaRPr sz="1600"/>
          </a:p>
        </p:txBody>
      </p:sp>
      <p:sp>
        <p:nvSpPr>
          <p:cNvPr id="176" name="Google Shape;176;p29"/>
          <p:cNvSpPr txBox="1"/>
          <p:nvPr>
            <p:ph idx="4294967295" type="body"/>
          </p:nvPr>
        </p:nvSpPr>
        <p:spPr>
          <a:xfrm>
            <a:off x="5665900" y="1060058"/>
            <a:ext cx="3291600" cy="176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Status</a:t>
            </a:r>
            <a:r>
              <a:rPr lang="en" sz="2400"/>
              <a:t>:</a:t>
            </a:r>
            <a:r>
              <a:rPr b="1" lang="en" sz="2400"/>
              <a:t> </a:t>
            </a:r>
            <a:r>
              <a:rPr lang="en" sz="2400">
                <a:solidFill>
                  <a:srgbClr val="6AA84F"/>
                </a:solidFill>
              </a:rPr>
              <a:t>Stable</a:t>
            </a:r>
            <a:endParaRPr sz="3400">
              <a:solidFill>
                <a:srgbClr val="6AA84F"/>
              </a:solidFill>
            </a:endParaRPr>
          </a:p>
          <a:p>
            <a:pPr indent="-330200" lvl="0" marL="457200" rtl="0" algn="l">
              <a:lnSpc>
                <a:spcPct val="115000"/>
              </a:lnSpc>
              <a:spcBef>
                <a:spcPts val="0"/>
              </a:spcBef>
              <a:spcAft>
                <a:spcPts val="0"/>
              </a:spcAft>
              <a:buSzPts val="1600"/>
              <a:buChar char="○"/>
            </a:pPr>
            <a:r>
              <a:rPr lang="en" sz="1600"/>
              <a:t>Alpha:	v1.29</a:t>
            </a:r>
            <a:endParaRPr sz="1600"/>
          </a:p>
          <a:p>
            <a:pPr indent="-330200" lvl="0" marL="457200" rtl="0" algn="l">
              <a:lnSpc>
                <a:spcPct val="115000"/>
              </a:lnSpc>
              <a:spcBef>
                <a:spcPts val="0"/>
              </a:spcBef>
              <a:spcAft>
                <a:spcPts val="0"/>
              </a:spcAft>
              <a:buSzPts val="1600"/>
              <a:buChar char="○"/>
            </a:pPr>
            <a:r>
              <a:rPr lang="en" sz="1600"/>
              <a:t>Beta:	v1.31</a:t>
            </a:r>
            <a:endParaRPr sz="1600"/>
          </a:p>
          <a:p>
            <a:pPr indent="-330200" lvl="0" marL="457200" rtl="0" algn="l">
              <a:lnSpc>
                <a:spcPct val="115000"/>
              </a:lnSpc>
              <a:spcBef>
                <a:spcPts val="0"/>
              </a:spcBef>
              <a:spcAft>
                <a:spcPts val="0"/>
              </a:spcAft>
              <a:buSzPts val="1600"/>
              <a:buChar char="○"/>
            </a:pPr>
            <a:r>
              <a:rPr lang="en" sz="1600"/>
              <a:t>Stable:	v1.34</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1388100" y="2181450"/>
            <a:ext cx="31839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 CLI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3" title="vyomhs.jpeg"/>
          <p:cNvPicPr preferRelativeResize="0"/>
          <p:nvPr/>
        </p:nvPicPr>
        <p:blipFill rotWithShape="1">
          <a:blip r:embed="rId3">
            <a:alphaModFix/>
          </a:blip>
          <a:srcRect b="5123" l="0" r="0" t="0"/>
          <a:stretch/>
        </p:blipFill>
        <p:spPr>
          <a:xfrm>
            <a:off x="695725" y="1100930"/>
            <a:ext cx="2228700" cy="2115000"/>
          </a:xfrm>
          <a:prstGeom prst="heptagon">
            <a:avLst>
              <a:gd fmla="val 102572" name="hf"/>
              <a:gd fmla="val 105210" name="vf"/>
            </a:avLst>
          </a:prstGeom>
          <a:noFill/>
          <a:ln>
            <a:noFill/>
          </a:ln>
          <a:effectLst>
            <a:outerShdw blurRad="50904" rotWithShape="0" algn="bl" dir="5400000" dist="16968">
              <a:srgbClr val="000000">
                <a:alpha val="50000"/>
              </a:srgbClr>
            </a:outerShdw>
          </a:effectLst>
        </p:spPr>
      </p:pic>
      <p:sp>
        <p:nvSpPr>
          <p:cNvPr id="62" name="Google Shape;62;p13"/>
          <p:cNvSpPr txBox="1"/>
          <p:nvPr/>
        </p:nvSpPr>
        <p:spPr>
          <a:xfrm>
            <a:off x="-65383" y="3462055"/>
            <a:ext cx="3750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Roboto"/>
                <a:ea typeface="Roboto"/>
                <a:cs typeface="Roboto"/>
                <a:sym typeface="Roboto"/>
              </a:rPr>
              <a:t>Vyom Yadav</a:t>
            </a:r>
            <a:endParaRPr b="1" sz="1800">
              <a:solidFill>
                <a:schemeClr val="dk2"/>
              </a:solidFill>
              <a:latin typeface="Roboto"/>
              <a:ea typeface="Roboto"/>
              <a:cs typeface="Roboto"/>
              <a:sym typeface="Roboto"/>
            </a:endParaRPr>
          </a:p>
          <a:p>
            <a:pPr indent="0" lvl="0" marL="0" rtl="0" algn="ctr">
              <a:spcBef>
                <a:spcPts val="0"/>
              </a:spcBef>
              <a:spcAft>
                <a:spcPts val="0"/>
              </a:spcAft>
              <a:buNone/>
            </a:pPr>
            <a:r>
              <a:rPr lang="en" sz="1600">
                <a:solidFill>
                  <a:schemeClr val="dk2"/>
                </a:solidFill>
                <a:latin typeface="Roboto"/>
                <a:ea typeface="Roboto"/>
                <a:cs typeface="Roboto"/>
                <a:sym typeface="Roboto"/>
              </a:rPr>
              <a:t>v1.34 Release Lead</a:t>
            </a:r>
            <a:endParaRPr sz="1600">
              <a:solidFill>
                <a:schemeClr val="dk2"/>
              </a:solidFill>
              <a:latin typeface="Roboto"/>
              <a:ea typeface="Roboto"/>
              <a:cs typeface="Roboto"/>
              <a:sym typeface="Roboto"/>
            </a:endParaRPr>
          </a:p>
        </p:txBody>
      </p:sp>
      <p:pic>
        <p:nvPicPr>
          <p:cNvPr id="63" name="Google Shape;63;p13" title="jennyhs.jpeg"/>
          <p:cNvPicPr preferRelativeResize="0"/>
          <p:nvPr/>
        </p:nvPicPr>
        <p:blipFill rotWithShape="1">
          <a:blip r:embed="rId4">
            <a:alphaModFix/>
          </a:blip>
          <a:srcRect b="641" l="0" r="0" t="641"/>
          <a:stretch/>
        </p:blipFill>
        <p:spPr>
          <a:xfrm>
            <a:off x="3522674" y="1100930"/>
            <a:ext cx="2142000" cy="2115000"/>
          </a:xfrm>
          <a:prstGeom prst="heptagon">
            <a:avLst>
              <a:gd fmla="val 102572" name="hf"/>
              <a:gd fmla="val 105210" name="vf"/>
            </a:avLst>
          </a:prstGeom>
          <a:noFill/>
          <a:ln>
            <a:noFill/>
          </a:ln>
          <a:effectLst>
            <a:outerShdw blurRad="50904" rotWithShape="0" algn="bl" dir="5400000" dist="16968">
              <a:srgbClr val="000000">
                <a:alpha val="50000"/>
              </a:srgbClr>
            </a:outerShdw>
          </a:effectLst>
        </p:spPr>
      </p:pic>
      <p:sp>
        <p:nvSpPr>
          <p:cNvPr id="64" name="Google Shape;64;p13"/>
          <p:cNvSpPr txBox="1"/>
          <p:nvPr/>
        </p:nvSpPr>
        <p:spPr>
          <a:xfrm>
            <a:off x="2718225" y="3462055"/>
            <a:ext cx="3750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Roboto"/>
                <a:ea typeface="Roboto"/>
                <a:cs typeface="Roboto"/>
                <a:sym typeface="Roboto"/>
              </a:rPr>
              <a:t>Jenny Shu</a:t>
            </a:r>
            <a:endParaRPr b="1" sz="1800">
              <a:solidFill>
                <a:schemeClr val="dk2"/>
              </a:solidFill>
              <a:latin typeface="Roboto"/>
              <a:ea typeface="Roboto"/>
              <a:cs typeface="Roboto"/>
              <a:sym typeface="Roboto"/>
            </a:endParaRPr>
          </a:p>
          <a:p>
            <a:pPr indent="0" lvl="0" marL="0" rtl="0" algn="ctr">
              <a:spcBef>
                <a:spcPts val="0"/>
              </a:spcBef>
              <a:spcAft>
                <a:spcPts val="0"/>
              </a:spcAft>
              <a:buNone/>
            </a:pPr>
            <a:r>
              <a:rPr lang="en" sz="1600">
                <a:solidFill>
                  <a:schemeClr val="dk2"/>
                </a:solidFill>
                <a:latin typeface="Roboto"/>
                <a:ea typeface="Roboto"/>
                <a:cs typeface="Roboto"/>
                <a:sym typeface="Roboto"/>
              </a:rPr>
              <a:t>v1.34 Enhancements Lead</a:t>
            </a:r>
            <a:endParaRPr sz="1600">
              <a:solidFill>
                <a:schemeClr val="dk2"/>
              </a:solidFill>
              <a:latin typeface="Roboto"/>
              <a:ea typeface="Roboto"/>
              <a:cs typeface="Roboto"/>
              <a:sym typeface="Roboto"/>
            </a:endParaRPr>
          </a:p>
        </p:txBody>
      </p:sp>
      <p:pic>
        <p:nvPicPr>
          <p:cNvPr id="65" name="Google Shape;65;p13" title="agushs.jpeg"/>
          <p:cNvPicPr preferRelativeResize="0"/>
          <p:nvPr/>
        </p:nvPicPr>
        <p:blipFill rotWithShape="1">
          <a:blip r:embed="rId5">
            <a:alphaModFix/>
          </a:blip>
          <a:srcRect b="641" l="440" r="-440" t="641"/>
          <a:stretch/>
        </p:blipFill>
        <p:spPr>
          <a:xfrm>
            <a:off x="6262925" y="1100930"/>
            <a:ext cx="2142000" cy="2115000"/>
          </a:xfrm>
          <a:prstGeom prst="heptagon">
            <a:avLst>
              <a:gd fmla="val 102572" name="hf"/>
              <a:gd fmla="val 105210" name="vf"/>
            </a:avLst>
          </a:prstGeom>
          <a:noFill/>
          <a:ln>
            <a:noFill/>
          </a:ln>
          <a:effectLst>
            <a:outerShdw blurRad="50904" rotWithShape="0" algn="bl" dir="5400000" dist="16968">
              <a:srgbClr val="000000">
                <a:alpha val="50000"/>
              </a:srgbClr>
            </a:outerShdw>
          </a:effectLst>
        </p:spPr>
      </p:pic>
      <p:sp>
        <p:nvSpPr>
          <p:cNvPr id="66" name="Google Shape;66;p13"/>
          <p:cNvSpPr txBox="1"/>
          <p:nvPr/>
        </p:nvSpPr>
        <p:spPr>
          <a:xfrm>
            <a:off x="5458475" y="3462055"/>
            <a:ext cx="37509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Roboto"/>
                <a:ea typeface="Roboto"/>
                <a:cs typeface="Roboto"/>
                <a:sym typeface="Roboto"/>
              </a:rPr>
              <a:t>Agustina Barbetta</a:t>
            </a:r>
            <a:endParaRPr b="1" sz="1800">
              <a:solidFill>
                <a:schemeClr val="dk2"/>
              </a:solidFill>
              <a:latin typeface="Roboto"/>
              <a:ea typeface="Roboto"/>
              <a:cs typeface="Roboto"/>
              <a:sym typeface="Roboto"/>
            </a:endParaRPr>
          </a:p>
          <a:p>
            <a:pPr indent="0" lvl="0" marL="0" rtl="0" algn="ctr">
              <a:spcBef>
                <a:spcPts val="0"/>
              </a:spcBef>
              <a:spcAft>
                <a:spcPts val="0"/>
              </a:spcAft>
              <a:buNone/>
            </a:pPr>
            <a:r>
              <a:rPr lang="en" sz="1600">
                <a:solidFill>
                  <a:schemeClr val="dk2"/>
                </a:solidFill>
                <a:latin typeface="Roboto"/>
                <a:ea typeface="Roboto"/>
                <a:cs typeface="Roboto"/>
                <a:sym typeface="Roboto"/>
              </a:rPr>
              <a:t>v1.34 Comms Lead</a:t>
            </a:r>
            <a:endParaRPr sz="16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for KYAML, a Kubernetes dialect of YAML</a:t>
            </a:r>
            <a:endParaRPr/>
          </a:p>
        </p:txBody>
      </p:sp>
      <p:sp>
        <p:nvSpPr>
          <p:cNvPr id="187" name="Google Shape;187;p31"/>
          <p:cNvSpPr txBox="1"/>
          <p:nvPr>
            <p:ph idx="4294967295" type="body"/>
          </p:nvPr>
        </p:nvSpPr>
        <p:spPr>
          <a:xfrm>
            <a:off x="311700" y="1093925"/>
            <a:ext cx="5106000" cy="3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KYAML aims to be a safer and less ambiguous YAML subset, and was designed specifically for Kubernetes.</a:t>
            </a:r>
            <a:endParaRPr sz="1400"/>
          </a:p>
          <a:p>
            <a:pPr indent="0" lvl="0" marL="0" rtl="0" algn="l">
              <a:spcBef>
                <a:spcPts val="1600"/>
              </a:spcBef>
              <a:spcAft>
                <a:spcPts val="0"/>
              </a:spcAft>
              <a:buNone/>
            </a:pPr>
            <a:r>
              <a:rPr lang="en" sz="1400"/>
              <a:t>KYAML addresses specific challenges with both YAML and JSON. YAML's significant whitespace requires careful attention to indentation and nesting, while its optional string-quoting can lead to unexpected type coercion. Meanwhile, JSON lacks comment support and has strict requirements for trailing commas and quoted keys.</a:t>
            </a:r>
            <a:endParaRPr sz="1400"/>
          </a:p>
          <a:p>
            <a:pPr indent="0" lvl="0" marL="0" rtl="0" algn="l">
              <a:spcBef>
                <a:spcPts val="1600"/>
              </a:spcBef>
              <a:spcAft>
                <a:spcPts val="1600"/>
              </a:spcAft>
              <a:buNone/>
            </a:pPr>
            <a:r>
              <a:rPr lang="en" sz="1400"/>
              <a:t>You can write KYAML and pass it as an input to any version of </a:t>
            </a:r>
            <a:r>
              <a:rPr lang="en" sz="1400">
                <a:solidFill>
                  <a:srgbClr val="326CE5"/>
                </a:solidFill>
                <a:highlight>
                  <a:schemeClr val="lt2"/>
                </a:highlight>
                <a:latin typeface="Roboto Mono"/>
                <a:ea typeface="Roboto Mono"/>
                <a:cs typeface="Roboto Mono"/>
                <a:sym typeface="Roboto Mono"/>
              </a:rPr>
              <a:t>kubectl</a:t>
            </a:r>
            <a:r>
              <a:rPr lang="en" sz="1400"/>
              <a:t>, because all KYAML files are also valid as YAML. With </a:t>
            </a:r>
            <a:r>
              <a:rPr lang="en" sz="1400">
                <a:solidFill>
                  <a:srgbClr val="326CE5"/>
                </a:solidFill>
                <a:highlight>
                  <a:schemeClr val="lt2"/>
                </a:highlight>
                <a:latin typeface="Roboto Mono"/>
                <a:ea typeface="Roboto Mono"/>
                <a:cs typeface="Roboto Mono"/>
                <a:sym typeface="Roboto Mono"/>
              </a:rPr>
              <a:t>kubectl</a:t>
            </a:r>
            <a:r>
              <a:rPr lang="en" sz="1400"/>
              <a:t> v1.34, you are also able to request KYAML output (as in </a:t>
            </a:r>
            <a:r>
              <a:rPr lang="en" sz="1400">
                <a:solidFill>
                  <a:srgbClr val="326CE5"/>
                </a:solidFill>
                <a:highlight>
                  <a:schemeClr val="lt2"/>
                </a:highlight>
                <a:latin typeface="Roboto Mono"/>
                <a:ea typeface="Roboto Mono"/>
                <a:cs typeface="Roboto Mono"/>
                <a:sym typeface="Roboto Mono"/>
              </a:rPr>
              <a:t>kubectl get -o kyaml …</a:t>
            </a:r>
            <a:r>
              <a:rPr lang="en" sz="1400"/>
              <a:t>) by setting environment variable </a:t>
            </a:r>
            <a:r>
              <a:rPr lang="en" sz="1400">
                <a:solidFill>
                  <a:srgbClr val="326CE5"/>
                </a:solidFill>
                <a:highlight>
                  <a:schemeClr val="lt2"/>
                </a:highlight>
                <a:latin typeface="Roboto Mono"/>
                <a:ea typeface="Roboto Mono"/>
                <a:cs typeface="Roboto Mono"/>
                <a:sym typeface="Roboto Mono"/>
              </a:rPr>
              <a:t>KUBECTL_KYAML=true</a:t>
            </a:r>
            <a:r>
              <a:rPr lang="en" sz="1400"/>
              <a:t>.</a:t>
            </a:r>
            <a:endParaRPr sz="1400"/>
          </a:p>
        </p:txBody>
      </p:sp>
      <p:sp>
        <p:nvSpPr>
          <p:cNvPr id="188" name="Google Shape;188;p31"/>
          <p:cNvSpPr txBox="1"/>
          <p:nvPr>
            <p:ph idx="4294967295" type="body"/>
          </p:nvPr>
        </p:nvSpPr>
        <p:spPr>
          <a:xfrm>
            <a:off x="5665900" y="2827950"/>
            <a:ext cx="3291600" cy="20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KEP</a:t>
            </a:r>
            <a:endParaRPr b="1" sz="2000"/>
          </a:p>
          <a:p>
            <a:pPr indent="0" lvl="0" marL="0" rtl="0" algn="l">
              <a:lnSpc>
                <a:spcPct val="115000"/>
              </a:lnSpc>
              <a:spcBef>
                <a:spcPts val="0"/>
              </a:spcBef>
              <a:spcAft>
                <a:spcPts val="0"/>
              </a:spcAft>
              <a:buNone/>
            </a:pPr>
            <a:r>
              <a:rPr lang="en" sz="1600" u="sng">
                <a:solidFill>
                  <a:schemeClr val="hlink"/>
                </a:solidFill>
                <a:latin typeface="Arial"/>
                <a:ea typeface="Arial"/>
                <a:cs typeface="Arial"/>
                <a:sym typeface="Arial"/>
                <a:hlinkClick r:id="rId3"/>
              </a:rPr>
              <a:t>KEP-5295: KYAML</a:t>
            </a:r>
            <a:endParaRPr sz="1600"/>
          </a:p>
          <a:p>
            <a:pPr indent="0" lvl="0" marL="0" rtl="0" algn="l">
              <a:spcBef>
                <a:spcPts val="0"/>
              </a:spcBef>
              <a:spcAft>
                <a:spcPts val="0"/>
              </a:spcAft>
              <a:buNone/>
            </a:pPr>
            <a:r>
              <a:rPr lang="en"/>
              <a:t>(</a:t>
            </a:r>
            <a:r>
              <a:rPr lang="en" u="sng">
                <a:solidFill>
                  <a:schemeClr val="hlink"/>
                </a:solidFill>
                <a:hlinkClick r:id="rId4"/>
              </a:rPr>
              <a:t>features.k8s.io/5295</a:t>
            </a:r>
            <a:r>
              <a:rPr lang="en"/>
              <a:t>)</a:t>
            </a:r>
            <a:endParaRPr/>
          </a:p>
        </p:txBody>
      </p:sp>
      <p:sp>
        <p:nvSpPr>
          <p:cNvPr id="189" name="Google Shape;189;p31"/>
          <p:cNvSpPr txBox="1"/>
          <p:nvPr>
            <p:ph idx="4294967295" type="body"/>
          </p:nvPr>
        </p:nvSpPr>
        <p:spPr>
          <a:xfrm>
            <a:off x="5665900" y="1060058"/>
            <a:ext cx="3291600" cy="176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Status</a:t>
            </a:r>
            <a:r>
              <a:rPr lang="en" sz="2400"/>
              <a:t>:</a:t>
            </a:r>
            <a:r>
              <a:rPr b="1" lang="en" sz="2400"/>
              <a:t> </a:t>
            </a:r>
            <a:r>
              <a:rPr lang="en" sz="2400">
                <a:solidFill>
                  <a:schemeClr val="accent1"/>
                </a:solidFill>
              </a:rPr>
              <a:t>Alpha</a:t>
            </a:r>
            <a:endParaRPr sz="3400">
              <a:solidFill>
                <a:srgbClr val="6AA84F"/>
              </a:solidFill>
            </a:endParaRPr>
          </a:p>
          <a:p>
            <a:pPr indent="-330200" lvl="0" marL="457200" rtl="0" algn="l">
              <a:lnSpc>
                <a:spcPct val="115000"/>
              </a:lnSpc>
              <a:spcBef>
                <a:spcPts val="0"/>
              </a:spcBef>
              <a:spcAft>
                <a:spcPts val="0"/>
              </a:spcAft>
              <a:buSzPts val="1600"/>
              <a:buChar char="○"/>
            </a:pPr>
            <a:r>
              <a:rPr lang="en" sz="1600"/>
              <a:t>Alpha:	v1.34</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1388100" y="2181450"/>
            <a:ext cx="31839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 Node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Linux node swap support</a:t>
            </a:r>
            <a:endParaRPr/>
          </a:p>
        </p:txBody>
      </p:sp>
      <p:sp>
        <p:nvSpPr>
          <p:cNvPr id="200" name="Google Shape;200;p33"/>
          <p:cNvSpPr txBox="1"/>
          <p:nvPr>
            <p:ph idx="4294967295" type="body"/>
          </p:nvPr>
        </p:nvSpPr>
        <p:spPr>
          <a:xfrm>
            <a:off x="311700" y="1093925"/>
            <a:ext cx="5106000" cy="3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feature enables swap memory support in Kubernetes to improve node stability through better memory pressure handling and resource flexibility.</a:t>
            </a:r>
            <a:endParaRPr/>
          </a:p>
          <a:p>
            <a:pPr indent="0" lvl="0" marL="0" rtl="0" algn="l">
              <a:spcBef>
                <a:spcPts val="1600"/>
              </a:spcBef>
              <a:spcAft>
                <a:spcPts val="0"/>
              </a:spcAft>
              <a:buNone/>
            </a:pPr>
            <a:r>
              <a:rPr lang="en"/>
              <a:t>By default, the kubelet is configured with </a:t>
            </a:r>
            <a:r>
              <a:rPr lang="en" sz="1400">
                <a:solidFill>
                  <a:srgbClr val="326CE5"/>
                </a:solidFill>
                <a:highlight>
                  <a:schemeClr val="lt2"/>
                </a:highlight>
                <a:latin typeface="Roboto Mono"/>
                <a:ea typeface="Roboto Mono"/>
                <a:cs typeface="Roboto Mono"/>
                <a:sym typeface="Roboto Mono"/>
              </a:rPr>
              <a:t>NoSwap</a:t>
            </a:r>
            <a:r>
              <a:rPr lang="en"/>
              <a:t> mode, which means Kubernetes workloads cannot use swap.</a:t>
            </a:r>
            <a:endParaRPr/>
          </a:p>
          <a:p>
            <a:pPr indent="0" lvl="0" marL="0" rtl="0" algn="l">
              <a:spcBef>
                <a:spcPts val="1600"/>
              </a:spcBef>
              <a:spcAft>
                <a:spcPts val="1600"/>
              </a:spcAft>
              <a:buNone/>
            </a:pPr>
            <a:r>
              <a:rPr lang="en" sz="1400">
                <a:solidFill>
                  <a:srgbClr val="326CE5"/>
                </a:solidFill>
                <a:highlight>
                  <a:schemeClr val="lt2"/>
                </a:highlight>
                <a:latin typeface="Roboto Mono"/>
                <a:ea typeface="Roboto Mono"/>
                <a:cs typeface="Roboto Mono"/>
                <a:sym typeface="Roboto Mono"/>
              </a:rPr>
              <a:t>LimitedSwap</a:t>
            </a:r>
            <a:r>
              <a:rPr lang="en"/>
              <a:t> mode allows Pods to use swap within their existing memory limits. </a:t>
            </a:r>
            <a:endParaRPr/>
          </a:p>
        </p:txBody>
      </p:sp>
      <p:sp>
        <p:nvSpPr>
          <p:cNvPr id="201" name="Google Shape;201;p33"/>
          <p:cNvSpPr txBox="1"/>
          <p:nvPr>
            <p:ph idx="4294967295" type="body"/>
          </p:nvPr>
        </p:nvSpPr>
        <p:spPr>
          <a:xfrm>
            <a:off x="5665900" y="2827950"/>
            <a:ext cx="3291600" cy="20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KEP</a:t>
            </a:r>
            <a:endParaRPr b="1" sz="2000"/>
          </a:p>
          <a:p>
            <a:pPr indent="0" lvl="0" marL="0" rtl="0" algn="l">
              <a:lnSpc>
                <a:spcPct val="115000"/>
              </a:lnSpc>
              <a:spcBef>
                <a:spcPts val="0"/>
              </a:spcBef>
              <a:spcAft>
                <a:spcPts val="0"/>
              </a:spcAft>
              <a:buNone/>
            </a:pPr>
            <a:r>
              <a:rPr lang="en" u="sng">
                <a:solidFill>
                  <a:schemeClr val="hlink"/>
                </a:solidFill>
                <a:latin typeface="Arial"/>
                <a:ea typeface="Arial"/>
                <a:cs typeface="Arial"/>
                <a:sym typeface="Arial"/>
                <a:hlinkClick r:id="rId3"/>
              </a:rPr>
              <a:t>KEP-2400: Node memory swap support</a:t>
            </a:r>
            <a:endParaRPr/>
          </a:p>
          <a:p>
            <a:pPr indent="0" lvl="0" marL="0" rtl="0" algn="l">
              <a:spcBef>
                <a:spcPts val="0"/>
              </a:spcBef>
              <a:spcAft>
                <a:spcPts val="0"/>
              </a:spcAft>
              <a:buNone/>
            </a:pPr>
            <a:r>
              <a:rPr lang="en" sz="1600"/>
              <a:t>(</a:t>
            </a:r>
            <a:r>
              <a:rPr lang="en" sz="1600" u="sng">
                <a:solidFill>
                  <a:schemeClr val="hlink"/>
                </a:solidFill>
                <a:hlinkClick r:id="rId4"/>
              </a:rPr>
              <a:t>features.k8s.io/2400</a:t>
            </a:r>
            <a:r>
              <a:rPr lang="en" sz="1600"/>
              <a:t>)</a:t>
            </a:r>
            <a:endParaRPr sz="1600"/>
          </a:p>
        </p:txBody>
      </p:sp>
      <p:sp>
        <p:nvSpPr>
          <p:cNvPr id="202" name="Google Shape;202;p33"/>
          <p:cNvSpPr txBox="1"/>
          <p:nvPr>
            <p:ph idx="4294967295" type="body"/>
          </p:nvPr>
        </p:nvSpPr>
        <p:spPr>
          <a:xfrm>
            <a:off x="5665900" y="1060058"/>
            <a:ext cx="3291600" cy="176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Status</a:t>
            </a:r>
            <a:r>
              <a:rPr lang="en" sz="2400"/>
              <a:t>:</a:t>
            </a:r>
            <a:r>
              <a:rPr b="1" lang="en" sz="2400"/>
              <a:t> </a:t>
            </a:r>
            <a:r>
              <a:rPr lang="en" sz="2400">
                <a:solidFill>
                  <a:srgbClr val="6AA84F"/>
                </a:solidFill>
              </a:rPr>
              <a:t>Stable</a:t>
            </a:r>
            <a:endParaRPr sz="3400">
              <a:solidFill>
                <a:srgbClr val="6AA84F"/>
              </a:solidFill>
            </a:endParaRPr>
          </a:p>
          <a:p>
            <a:pPr indent="-330200" lvl="0" marL="457200" rtl="0" algn="l">
              <a:lnSpc>
                <a:spcPct val="115000"/>
              </a:lnSpc>
              <a:spcBef>
                <a:spcPts val="0"/>
              </a:spcBef>
              <a:spcAft>
                <a:spcPts val="0"/>
              </a:spcAft>
              <a:buSzPts val="1600"/>
              <a:buChar char="○"/>
            </a:pPr>
            <a:r>
              <a:rPr lang="en" sz="1600"/>
              <a:t>Alpha:	v1.22</a:t>
            </a:r>
            <a:endParaRPr sz="1600"/>
          </a:p>
          <a:p>
            <a:pPr indent="-330200" lvl="0" marL="457200" rtl="0" algn="l">
              <a:lnSpc>
                <a:spcPct val="115000"/>
              </a:lnSpc>
              <a:spcBef>
                <a:spcPts val="0"/>
              </a:spcBef>
              <a:spcAft>
                <a:spcPts val="0"/>
              </a:spcAft>
              <a:buSzPts val="1600"/>
              <a:buChar char="○"/>
            </a:pPr>
            <a:r>
              <a:rPr lang="en" sz="1600"/>
              <a:t>Beta:	v1.28</a:t>
            </a:r>
            <a:endParaRPr sz="1600"/>
          </a:p>
          <a:p>
            <a:pPr indent="-330200" lvl="0" marL="457200" rtl="0" algn="l">
              <a:lnSpc>
                <a:spcPct val="115000"/>
              </a:lnSpc>
              <a:spcBef>
                <a:spcPts val="0"/>
              </a:spcBef>
              <a:spcAft>
                <a:spcPts val="0"/>
              </a:spcAft>
              <a:buSzPts val="1600"/>
              <a:buChar char="○"/>
            </a:pPr>
            <a:r>
              <a:rPr lang="en" sz="1600"/>
              <a:t>Stable:	v1.34</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1388100" y="2181450"/>
            <a:ext cx="39723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 Scheduling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Per-plugin callback functions for efficient requeueing</a:t>
            </a:r>
            <a:endParaRPr/>
          </a:p>
        </p:txBody>
      </p:sp>
      <p:sp>
        <p:nvSpPr>
          <p:cNvPr id="213" name="Google Shape;213;p35"/>
          <p:cNvSpPr txBox="1"/>
          <p:nvPr>
            <p:ph idx="4294967295" type="body"/>
          </p:nvPr>
        </p:nvSpPr>
        <p:spPr>
          <a:xfrm>
            <a:off x="311700" y="1427975"/>
            <a:ext cx="5106000" cy="34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blindly retrying all rejected pods when cluster events occur, this adds </a:t>
            </a:r>
            <a:r>
              <a:rPr lang="en" sz="1400">
                <a:solidFill>
                  <a:srgbClr val="326CE5"/>
                </a:solidFill>
                <a:highlight>
                  <a:schemeClr val="lt2"/>
                </a:highlight>
                <a:latin typeface="Roboto Mono"/>
                <a:ea typeface="Roboto Mono"/>
                <a:cs typeface="Roboto Mono"/>
                <a:sym typeface="Roboto Mono"/>
              </a:rPr>
              <a:t>QueueingHint</a:t>
            </a:r>
            <a:r>
              <a:rPr lang="en"/>
              <a:t> callbacks to scheduler plugins that allows it to intelligently filter events to only retry pods when they're likely to succeed. </a:t>
            </a:r>
            <a:endParaRPr/>
          </a:p>
          <a:p>
            <a:pPr indent="0" lvl="0" marL="0" rtl="0" algn="l">
              <a:spcBef>
                <a:spcPts val="1600"/>
              </a:spcBef>
              <a:spcAft>
                <a:spcPts val="1600"/>
              </a:spcAft>
              <a:buNone/>
            </a:pPr>
            <a:r>
              <a:rPr lang="en"/>
              <a:t>It reduces wasted scheduling cycles and allows certain plugins (like DRA) to skip backoff delays when rejection is part of their normal workflow, improving overall scheduling throughput.</a:t>
            </a:r>
            <a:endParaRPr/>
          </a:p>
        </p:txBody>
      </p:sp>
      <p:sp>
        <p:nvSpPr>
          <p:cNvPr id="214" name="Google Shape;214;p35"/>
          <p:cNvSpPr txBox="1"/>
          <p:nvPr>
            <p:ph idx="4294967295" type="body"/>
          </p:nvPr>
        </p:nvSpPr>
        <p:spPr>
          <a:xfrm>
            <a:off x="5665900" y="2827950"/>
            <a:ext cx="3291600" cy="20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KEP</a:t>
            </a:r>
            <a:endParaRPr b="1" sz="2000"/>
          </a:p>
          <a:p>
            <a:pPr indent="0" lvl="0" marL="0" rtl="0" algn="l">
              <a:lnSpc>
                <a:spcPct val="115000"/>
              </a:lnSpc>
              <a:spcBef>
                <a:spcPts val="0"/>
              </a:spcBef>
              <a:spcAft>
                <a:spcPts val="0"/>
              </a:spcAft>
              <a:buNone/>
            </a:pPr>
            <a:r>
              <a:rPr lang="en" sz="1600" u="sng">
                <a:solidFill>
                  <a:schemeClr val="hlink"/>
                </a:solidFill>
                <a:latin typeface="Arial"/>
                <a:ea typeface="Arial"/>
                <a:cs typeface="Arial"/>
                <a:sym typeface="Arial"/>
                <a:hlinkClick r:id="rId3"/>
              </a:rPr>
              <a:t>KEP-4247: Per-plugin callback functions for efficient requeueing</a:t>
            </a:r>
            <a:endParaRPr sz="1600"/>
          </a:p>
          <a:p>
            <a:pPr indent="0" lvl="0" marL="0" rtl="0" algn="l">
              <a:spcBef>
                <a:spcPts val="0"/>
              </a:spcBef>
              <a:spcAft>
                <a:spcPts val="0"/>
              </a:spcAft>
              <a:buNone/>
            </a:pPr>
            <a:r>
              <a:rPr lang="en" sz="1600"/>
              <a:t>(</a:t>
            </a:r>
            <a:r>
              <a:rPr lang="en" sz="1600" u="sng">
                <a:solidFill>
                  <a:schemeClr val="hlink"/>
                </a:solidFill>
                <a:hlinkClick r:id="rId4"/>
              </a:rPr>
              <a:t>features.k8s.io/4247</a:t>
            </a:r>
            <a:r>
              <a:rPr lang="en" sz="1600"/>
              <a:t>)</a:t>
            </a:r>
            <a:endParaRPr sz="1600"/>
          </a:p>
        </p:txBody>
      </p:sp>
      <p:sp>
        <p:nvSpPr>
          <p:cNvPr id="215" name="Google Shape;215;p35"/>
          <p:cNvSpPr txBox="1"/>
          <p:nvPr>
            <p:ph idx="4294967295" type="body"/>
          </p:nvPr>
        </p:nvSpPr>
        <p:spPr>
          <a:xfrm>
            <a:off x="5665900" y="1060058"/>
            <a:ext cx="3291600" cy="176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Status</a:t>
            </a:r>
            <a:r>
              <a:rPr lang="en" sz="2400"/>
              <a:t>:</a:t>
            </a:r>
            <a:r>
              <a:rPr b="1" lang="en" sz="2400"/>
              <a:t> </a:t>
            </a:r>
            <a:r>
              <a:rPr lang="en" sz="2400">
                <a:solidFill>
                  <a:srgbClr val="6AA84F"/>
                </a:solidFill>
              </a:rPr>
              <a:t>Stable</a:t>
            </a:r>
            <a:endParaRPr sz="3400">
              <a:solidFill>
                <a:srgbClr val="6AA84F"/>
              </a:solidFill>
            </a:endParaRPr>
          </a:p>
          <a:p>
            <a:pPr indent="-330200" lvl="0" marL="457200" rtl="0" algn="l">
              <a:lnSpc>
                <a:spcPct val="115000"/>
              </a:lnSpc>
              <a:spcBef>
                <a:spcPts val="0"/>
              </a:spcBef>
              <a:spcAft>
                <a:spcPts val="0"/>
              </a:spcAft>
              <a:buSzPts val="1600"/>
              <a:buChar char="○"/>
            </a:pPr>
            <a:r>
              <a:rPr lang="en" sz="1600"/>
              <a:t>Beta</a:t>
            </a:r>
            <a:r>
              <a:rPr lang="en" sz="1600"/>
              <a:t>:	v1.32</a:t>
            </a:r>
            <a:endParaRPr sz="1600"/>
          </a:p>
          <a:p>
            <a:pPr indent="-330200" lvl="0" marL="457200" rtl="0" algn="l">
              <a:lnSpc>
                <a:spcPct val="115000"/>
              </a:lnSpc>
              <a:spcBef>
                <a:spcPts val="0"/>
              </a:spcBef>
              <a:spcAft>
                <a:spcPts val="0"/>
              </a:spcAft>
              <a:buSzPts val="1600"/>
              <a:buChar char="○"/>
            </a:pPr>
            <a:r>
              <a:rPr lang="en" sz="1600"/>
              <a:t>Stable:	v1.34 </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1388100" y="2181450"/>
            <a:ext cx="67836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WG Device Management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core of DRA is GA</a:t>
            </a:r>
            <a:endParaRPr/>
          </a:p>
        </p:txBody>
      </p:sp>
      <p:sp>
        <p:nvSpPr>
          <p:cNvPr id="226" name="Google Shape;226;p37"/>
          <p:cNvSpPr txBox="1"/>
          <p:nvPr>
            <p:ph idx="4294967295" type="body"/>
          </p:nvPr>
        </p:nvSpPr>
        <p:spPr>
          <a:xfrm>
            <a:off x="311700" y="1093925"/>
            <a:ext cx="5106000" cy="3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Resource Allocation enables more powerful ways to select, allocate, share, and configure GPUs, TPUs, NICs and other devices.</a:t>
            </a:r>
            <a:endParaRPr/>
          </a:p>
          <a:p>
            <a:pPr indent="0" lvl="0" marL="0" rtl="0" algn="l">
              <a:spcBef>
                <a:spcPts val="1600"/>
              </a:spcBef>
              <a:spcAft>
                <a:spcPts val="0"/>
              </a:spcAft>
              <a:buNone/>
            </a:pPr>
            <a:r>
              <a:rPr lang="en"/>
              <a:t>DRA relies on a set of supporting API kinds: ResourceClaim, DeviceClass, ResourceClaimTemplate, and ResourceSlice API types under </a:t>
            </a:r>
            <a:r>
              <a:rPr lang="en" sz="1400">
                <a:solidFill>
                  <a:srgbClr val="326CE5"/>
                </a:solidFill>
                <a:highlight>
                  <a:schemeClr val="lt2"/>
                </a:highlight>
                <a:latin typeface="Roboto Mono"/>
                <a:ea typeface="Roboto Mono"/>
                <a:cs typeface="Roboto Mono"/>
                <a:sym typeface="Roboto Mono"/>
              </a:rPr>
              <a:t>resource.k8s.io</a:t>
            </a:r>
            <a:r>
              <a:rPr lang="en"/>
              <a:t>, while extending the </a:t>
            </a:r>
            <a:r>
              <a:rPr lang="en" sz="1400">
                <a:solidFill>
                  <a:srgbClr val="326CE5"/>
                </a:solidFill>
                <a:highlight>
                  <a:schemeClr val="lt2"/>
                </a:highlight>
                <a:latin typeface="Roboto Mono"/>
                <a:ea typeface="Roboto Mono"/>
                <a:cs typeface="Roboto Mono"/>
                <a:sym typeface="Roboto Mono"/>
              </a:rPr>
              <a:t>.spec</a:t>
            </a:r>
            <a:r>
              <a:rPr lang="en"/>
              <a:t> for Pods with a new </a:t>
            </a:r>
            <a:r>
              <a:rPr lang="en" sz="1400">
                <a:solidFill>
                  <a:srgbClr val="326CE5"/>
                </a:solidFill>
                <a:highlight>
                  <a:schemeClr val="lt2"/>
                </a:highlight>
                <a:latin typeface="Roboto Mono"/>
                <a:ea typeface="Roboto Mono"/>
                <a:cs typeface="Roboto Mono"/>
                <a:sym typeface="Roboto Mono"/>
              </a:rPr>
              <a:t>resourceClaims</a:t>
            </a:r>
            <a:r>
              <a:rPr lang="en"/>
              <a:t> field.</a:t>
            </a:r>
            <a:endParaRPr/>
          </a:p>
          <a:p>
            <a:pPr indent="0" lvl="0" marL="0" rtl="0" algn="l">
              <a:spcBef>
                <a:spcPts val="1600"/>
              </a:spcBef>
              <a:spcAft>
                <a:spcPts val="1600"/>
              </a:spcAft>
              <a:buNone/>
            </a:pPr>
            <a:r>
              <a:rPr lang="en"/>
              <a:t>The </a:t>
            </a:r>
            <a:r>
              <a:rPr lang="en" sz="1400">
                <a:solidFill>
                  <a:srgbClr val="326CE5"/>
                </a:solidFill>
                <a:highlight>
                  <a:schemeClr val="lt2"/>
                </a:highlight>
                <a:latin typeface="Roboto Mono"/>
                <a:ea typeface="Roboto Mono"/>
                <a:cs typeface="Roboto Mono"/>
                <a:sym typeface="Roboto Mono"/>
              </a:rPr>
              <a:t>resource.k8s.io/v1</a:t>
            </a:r>
            <a:r>
              <a:rPr lang="en"/>
              <a:t> APIs have graduated to stable and are now available by default.</a:t>
            </a:r>
            <a:endParaRPr/>
          </a:p>
        </p:txBody>
      </p:sp>
      <p:sp>
        <p:nvSpPr>
          <p:cNvPr id="227" name="Google Shape;227;p37"/>
          <p:cNvSpPr txBox="1"/>
          <p:nvPr>
            <p:ph idx="4294967295" type="body"/>
          </p:nvPr>
        </p:nvSpPr>
        <p:spPr>
          <a:xfrm>
            <a:off x="5665900" y="2827950"/>
            <a:ext cx="3291600" cy="20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KEP</a:t>
            </a:r>
            <a:endParaRPr b="1" sz="2000"/>
          </a:p>
          <a:p>
            <a:pPr indent="0" lvl="0" marL="0" rtl="0" algn="l">
              <a:lnSpc>
                <a:spcPct val="115000"/>
              </a:lnSpc>
              <a:spcBef>
                <a:spcPts val="0"/>
              </a:spcBef>
              <a:spcAft>
                <a:spcPts val="0"/>
              </a:spcAft>
              <a:buNone/>
            </a:pPr>
            <a:r>
              <a:rPr lang="en" u="sng">
                <a:solidFill>
                  <a:schemeClr val="hlink"/>
                </a:solidFill>
                <a:latin typeface="Arial"/>
                <a:ea typeface="Arial"/>
                <a:cs typeface="Arial"/>
                <a:sym typeface="Arial"/>
                <a:hlinkClick r:id="rId3"/>
              </a:rPr>
              <a:t>KEP-4381: DRA structured parameters</a:t>
            </a:r>
            <a:endParaRPr/>
          </a:p>
          <a:p>
            <a:pPr indent="0" lvl="0" marL="0" rtl="0" algn="l">
              <a:spcBef>
                <a:spcPts val="0"/>
              </a:spcBef>
              <a:spcAft>
                <a:spcPts val="0"/>
              </a:spcAft>
              <a:buNone/>
            </a:pPr>
            <a:r>
              <a:rPr lang="en" sz="1600"/>
              <a:t>(</a:t>
            </a:r>
            <a:r>
              <a:rPr lang="en" sz="1600" u="sng">
                <a:solidFill>
                  <a:schemeClr val="hlink"/>
                </a:solidFill>
                <a:hlinkClick r:id="rId4"/>
              </a:rPr>
              <a:t>features.k8s.io/4381</a:t>
            </a:r>
            <a:r>
              <a:rPr lang="en" sz="1600"/>
              <a:t>)</a:t>
            </a:r>
            <a:endParaRPr sz="1600"/>
          </a:p>
        </p:txBody>
      </p:sp>
      <p:sp>
        <p:nvSpPr>
          <p:cNvPr id="228" name="Google Shape;228;p37"/>
          <p:cNvSpPr txBox="1"/>
          <p:nvPr>
            <p:ph idx="4294967295" type="body"/>
          </p:nvPr>
        </p:nvSpPr>
        <p:spPr>
          <a:xfrm>
            <a:off x="5665900" y="1060058"/>
            <a:ext cx="3291600" cy="176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Status</a:t>
            </a:r>
            <a:r>
              <a:rPr lang="en" sz="2400"/>
              <a:t>:</a:t>
            </a:r>
            <a:r>
              <a:rPr b="1" lang="en" sz="2400"/>
              <a:t> </a:t>
            </a:r>
            <a:r>
              <a:rPr lang="en" sz="2400">
                <a:solidFill>
                  <a:srgbClr val="6AA84F"/>
                </a:solidFill>
              </a:rPr>
              <a:t>Stable</a:t>
            </a:r>
            <a:endParaRPr sz="3400">
              <a:solidFill>
                <a:srgbClr val="6AA84F"/>
              </a:solidFill>
            </a:endParaRPr>
          </a:p>
          <a:p>
            <a:pPr indent="-330200" lvl="0" marL="457200" rtl="0" algn="l">
              <a:lnSpc>
                <a:spcPct val="115000"/>
              </a:lnSpc>
              <a:spcBef>
                <a:spcPts val="0"/>
              </a:spcBef>
              <a:spcAft>
                <a:spcPts val="0"/>
              </a:spcAft>
              <a:buSzPts val="1600"/>
              <a:buChar char="○"/>
            </a:pPr>
            <a:r>
              <a:rPr lang="en" sz="1600"/>
              <a:t>Alpha:	v1.30</a:t>
            </a:r>
            <a:endParaRPr sz="1600"/>
          </a:p>
          <a:p>
            <a:pPr indent="-330200" lvl="0" marL="457200" rtl="0" algn="l">
              <a:lnSpc>
                <a:spcPct val="115000"/>
              </a:lnSpc>
              <a:spcBef>
                <a:spcPts val="0"/>
              </a:spcBef>
              <a:spcAft>
                <a:spcPts val="0"/>
              </a:spcAft>
              <a:buSzPts val="1600"/>
              <a:buChar char="○"/>
            </a:pPr>
            <a:r>
              <a:rPr lang="en" sz="1600"/>
              <a:t>Beta:	v1.32</a:t>
            </a:r>
            <a:endParaRPr sz="1600"/>
          </a:p>
          <a:p>
            <a:pPr indent="-330200" lvl="0" marL="457200" rtl="0" algn="l">
              <a:lnSpc>
                <a:spcPct val="115000"/>
              </a:lnSpc>
              <a:spcBef>
                <a:spcPts val="0"/>
              </a:spcBef>
              <a:spcAft>
                <a:spcPts val="0"/>
              </a:spcAft>
              <a:buSzPts val="1600"/>
              <a:buChar char="○"/>
            </a:pPr>
            <a:r>
              <a:rPr lang="en" sz="1600"/>
              <a:t>Stable:	v1.34</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DRA features</a:t>
            </a:r>
            <a:endParaRPr/>
          </a:p>
        </p:txBody>
      </p:sp>
      <p:sp>
        <p:nvSpPr>
          <p:cNvPr id="234" name="Google Shape;234;p38"/>
          <p:cNvSpPr txBox="1"/>
          <p:nvPr>
            <p:ph idx="4294967295" type="body"/>
          </p:nvPr>
        </p:nvSpPr>
        <p:spPr>
          <a:xfrm>
            <a:off x="311700" y="1093925"/>
            <a:ext cx="5106000" cy="391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Enhanced Resource Management:</a:t>
            </a:r>
            <a:r>
              <a:rPr lang="en"/>
              <a:t> Prioritized device alternatives, dynamic provisioning, and legacy extended resource bridging.</a:t>
            </a:r>
            <a:endParaRPr/>
          </a:p>
          <a:p>
            <a:pPr indent="-342900" lvl="0" marL="457200" rtl="0" algn="l">
              <a:spcBef>
                <a:spcPts val="0"/>
              </a:spcBef>
              <a:spcAft>
                <a:spcPts val="0"/>
              </a:spcAft>
              <a:buSzPts val="1800"/>
              <a:buChar char="●"/>
            </a:pPr>
            <a:r>
              <a:rPr b="1" lang="en"/>
              <a:t>Improved Observability:</a:t>
            </a:r>
            <a:r>
              <a:rPr lang="en"/>
              <a:t> Device health status in Pod Status, DRA resources in PodResources API, and secure admin monitoring.</a:t>
            </a:r>
            <a:endParaRPr/>
          </a:p>
          <a:p>
            <a:pPr indent="-342900" lvl="0" marL="457200" rtl="0" algn="l">
              <a:spcBef>
                <a:spcPts val="0"/>
              </a:spcBef>
              <a:spcAft>
                <a:spcPts val="0"/>
              </a:spcAft>
              <a:buSzPts val="1800"/>
              <a:buChar char="●"/>
            </a:pPr>
            <a:r>
              <a:rPr b="1" lang="en"/>
              <a:t>Better Scheduling:</a:t>
            </a:r>
            <a:r>
              <a:rPr lang="en"/>
              <a:t> Network/fabric-attached devices with proper node attachment timing before pod scheduling.</a:t>
            </a:r>
            <a:endParaRPr/>
          </a:p>
        </p:txBody>
      </p:sp>
      <p:sp>
        <p:nvSpPr>
          <p:cNvPr id="235" name="Google Shape;235;p38"/>
          <p:cNvSpPr txBox="1"/>
          <p:nvPr>
            <p:ph idx="4294967295" type="body"/>
          </p:nvPr>
        </p:nvSpPr>
        <p:spPr>
          <a:xfrm>
            <a:off x="5389550" y="445025"/>
            <a:ext cx="3567900" cy="43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KEPs</a:t>
            </a:r>
            <a:endParaRPr b="1"/>
          </a:p>
          <a:p>
            <a:pPr indent="-317500" lvl="0" marL="457200" rtl="0" algn="l">
              <a:spcBef>
                <a:spcPts val="0"/>
              </a:spcBef>
              <a:spcAft>
                <a:spcPts val="0"/>
              </a:spcAft>
              <a:buSzPts val="1400"/>
              <a:buFont typeface="Arial"/>
              <a:buChar char="●"/>
            </a:pPr>
            <a:r>
              <a:rPr lang="en" sz="1400">
                <a:solidFill>
                  <a:srgbClr val="326CE5"/>
                </a:solidFill>
              </a:rPr>
              <a:t>Beta</a:t>
            </a:r>
            <a:r>
              <a:rPr lang="en" sz="1400"/>
              <a:t> </a:t>
            </a:r>
            <a:r>
              <a:rPr lang="en" sz="1400" u="sng">
                <a:solidFill>
                  <a:schemeClr val="hlink"/>
                </a:solidFill>
                <a:latin typeface="Arial"/>
                <a:ea typeface="Arial"/>
                <a:cs typeface="Arial"/>
                <a:sym typeface="Arial"/>
                <a:hlinkClick r:id="rId3"/>
              </a:rPr>
              <a:t>KEP-5018: Admin access for secure resource monitoring</a:t>
            </a:r>
            <a:endParaRPr sz="1400">
              <a:solidFill>
                <a:schemeClr val="accent1"/>
              </a:solidFill>
            </a:endParaRPr>
          </a:p>
          <a:p>
            <a:pPr indent="-317500" lvl="0" marL="457200" rtl="0" algn="l">
              <a:spcBef>
                <a:spcPts val="0"/>
              </a:spcBef>
              <a:spcAft>
                <a:spcPts val="0"/>
              </a:spcAft>
              <a:buSzPts val="1400"/>
              <a:buChar char="●"/>
            </a:pPr>
            <a:r>
              <a:rPr lang="en" sz="1400">
                <a:solidFill>
                  <a:srgbClr val="326CE5"/>
                </a:solidFill>
              </a:rPr>
              <a:t>Beta</a:t>
            </a:r>
            <a:r>
              <a:rPr lang="en" sz="1400"/>
              <a:t> </a:t>
            </a:r>
            <a:r>
              <a:rPr lang="en" sz="1400" u="sng">
                <a:solidFill>
                  <a:schemeClr val="hlink"/>
                </a:solidFill>
                <a:latin typeface="Arial"/>
                <a:ea typeface="Arial"/>
                <a:cs typeface="Arial"/>
                <a:sym typeface="Arial"/>
                <a:hlinkClick r:id="rId4"/>
              </a:rPr>
              <a:t>KEP-4816: Prioritized alternatives in ResourceClaims and ResourceClaimTemplates</a:t>
            </a:r>
            <a:endParaRPr sz="1400">
              <a:solidFill>
                <a:schemeClr val="accent1"/>
              </a:solidFill>
            </a:endParaRPr>
          </a:p>
          <a:p>
            <a:pPr indent="-317500" lvl="0" marL="457200" rtl="0" algn="l">
              <a:spcBef>
                <a:spcPts val="0"/>
              </a:spcBef>
              <a:spcAft>
                <a:spcPts val="0"/>
              </a:spcAft>
              <a:buSzPts val="1400"/>
              <a:buChar char="●"/>
            </a:pPr>
            <a:r>
              <a:rPr lang="en" sz="1400">
                <a:solidFill>
                  <a:srgbClr val="326CE5"/>
                </a:solidFill>
              </a:rPr>
              <a:t>Beta</a:t>
            </a:r>
            <a:r>
              <a:rPr lang="en" sz="1400"/>
              <a:t> </a:t>
            </a:r>
            <a:r>
              <a:rPr lang="en" sz="1400" u="sng">
                <a:solidFill>
                  <a:schemeClr val="hlink"/>
                </a:solidFill>
                <a:latin typeface="Arial"/>
                <a:ea typeface="Arial"/>
                <a:cs typeface="Arial"/>
                <a:sym typeface="Arial"/>
                <a:hlinkClick r:id="rId5"/>
              </a:rPr>
              <a:t>KEP-3695: kubelet reports allocated DRA resources</a:t>
            </a:r>
            <a:endParaRPr sz="1400">
              <a:solidFill>
                <a:schemeClr val="accent1"/>
              </a:solidFill>
            </a:endParaRPr>
          </a:p>
          <a:p>
            <a:pPr indent="-317500" lvl="0" marL="457200" rtl="0" algn="l">
              <a:lnSpc>
                <a:spcPct val="115000"/>
              </a:lnSpc>
              <a:spcBef>
                <a:spcPts val="0"/>
              </a:spcBef>
              <a:spcAft>
                <a:spcPts val="0"/>
              </a:spcAft>
              <a:buSzPts val="1400"/>
              <a:buFont typeface="Arial"/>
              <a:buChar char="●"/>
            </a:pPr>
            <a:r>
              <a:rPr lang="en" sz="1400">
                <a:solidFill>
                  <a:schemeClr val="accent1"/>
                </a:solidFill>
              </a:rPr>
              <a:t>Alpha </a:t>
            </a:r>
            <a:r>
              <a:rPr lang="en" sz="1400" u="sng">
                <a:solidFill>
                  <a:schemeClr val="hlink"/>
                </a:solidFill>
                <a:latin typeface="Arial"/>
                <a:ea typeface="Arial"/>
                <a:cs typeface="Arial"/>
                <a:sym typeface="Arial"/>
                <a:hlinkClick r:id="rId6"/>
              </a:rPr>
              <a:t>KEP-4680: Resource health status</a:t>
            </a:r>
            <a:endParaRPr sz="1400"/>
          </a:p>
          <a:p>
            <a:pPr indent="-317500" lvl="0" marL="457200" rtl="0" algn="l">
              <a:spcBef>
                <a:spcPts val="0"/>
              </a:spcBef>
              <a:spcAft>
                <a:spcPts val="0"/>
              </a:spcAft>
              <a:buSzPts val="1400"/>
              <a:buChar char="●"/>
            </a:pPr>
            <a:r>
              <a:rPr lang="en" sz="1400">
                <a:solidFill>
                  <a:schemeClr val="accent1"/>
                </a:solidFill>
              </a:rPr>
              <a:t>Alpha </a:t>
            </a:r>
            <a:r>
              <a:rPr lang="en" sz="1400" u="sng">
                <a:solidFill>
                  <a:schemeClr val="hlink"/>
                </a:solidFill>
                <a:latin typeface="Arial"/>
                <a:ea typeface="Arial"/>
                <a:cs typeface="Arial"/>
                <a:sym typeface="Arial"/>
                <a:hlinkClick r:id="rId7"/>
              </a:rPr>
              <a:t>KEP-5004: Extended resource mapping</a:t>
            </a:r>
            <a:endParaRPr sz="1400"/>
          </a:p>
          <a:p>
            <a:pPr indent="-317500" lvl="0" marL="457200" rtl="0" algn="l">
              <a:spcBef>
                <a:spcPts val="0"/>
              </a:spcBef>
              <a:spcAft>
                <a:spcPts val="0"/>
              </a:spcAft>
              <a:buSzPts val="1400"/>
              <a:buChar char="●"/>
            </a:pPr>
            <a:r>
              <a:rPr lang="en" sz="1400">
                <a:solidFill>
                  <a:schemeClr val="accent1"/>
                </a:solidFill>
              </a:rPr>
              <a:t>Alpha </a:t>
            </a:r>
            <a:r>
              <a:rPr lang="en" sz="1400" u="sng">
                <a:solidFill>
                  <a:schemeClr val="hlink"/>
                </a:solidFill>
                <a:latin typeface="Arial"/>
                <a:ea typeface="Arial"/>
                <a:cs typeface="Arial"/>
                <a:sym typeface="Arial"/>
                <a:hlinkClick r:id="rId8"/>
              </a:rPr>
              <a:t>KEP-5075: DRA consumable capacity</a:t>
            </a:r>
            <a:endParaRPr sz="1400"/>
          </a:p>
          <a:p>
            <a:pPr indent="-317500" lvl="0" marL="457200" rtl="0" algn="l">
              <a:spcBef>
                <a:spcPts val="0"/>
              </a:spcBef>
              <a:spcAft>
                <a:spcPts val="0"/>
              </a:spcAft>
              <a:buSzPts val="1400"/>
              <a:buChar char="●"/>
            </a:pPr>
            <a:r>
              <a:rPr lang="en" sz="1400">
                <a:solidFill>
                  <a:schemeClr val="accent1"/>
                </a:solidFill>
              </a:rPr>
              <a:t>Alpha </a:t>
            </a:r>
            <a:r>
              <a:rPr lang="en" sz="1400" u="sng">
                <a:solidFill>
                  <a:schemeClr val="hlink"/>
                </a:solidFill>
                <a:latin typeface="Arial"/>
                <a:ea typeface="Arial"/>
                <a:cs typeface="Arial"/>
                <a:sym typeface="Arial"/>
                <a:hlinkClick r:id="rId9"/>
              </a:rPr>
              <a:t>KEP-5007: Device binding conditions</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1388100" y="2181450"/>
            <a:ext cx="5085900" cy="78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Deprecations </a:t>
            </a:r>
            <a:br>
              <a:rPr lang="en"/>
            </a:br>
            <a:r>
              <a:rPr lang="en"/>
              <a:t>&amp; Removals</a:t>
            </a:r>
            <a:endParaRPr>
              <a:solidFill>
                <a:srgbClr val="93C47D"/>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Manual cgroup driver configuration is deprecated </a:t>
            </a:r>
            <a:endParaRPr/>
          </a:p>
          <a:p>
            <a:pPr indent="0" lvl="0" marL="0" rtl="0" algn="l">
              <a:spcBef>
                <a:spcPts val="0"/>
              </a:spcBef>
              <a:spcAft>
                <a:spcPts val="0"/>
              </a:spcAft>
              <a:buNone/>
            </a:pPr>
            <a:r>
              <a:t/>
            </a:r>
            <a:endParaRPr/>
          </a:p>
        </p:txBody>
      </p:sp>
      <p:sp>
        <p:nvSpPr>
          <p:cNvPr id="246" name="Google Shape;246;p40"/>
          <p:cNvSpPr txBox="1"/>
          <p:nvPr>
            <p:ph idx="4294967295" type="body"/>
          </p:nvPr>
        </p:nvSpPr>
        <p:spPr>
          <a:xfrm>
            <a:off x="311700" y="1093925"/>
            <a:ext cx="5106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onfiguring the correct cgroup driver has been a pain point for users. Starting in v1.28, the kubelet can automatically detect the correct driver by querying the container runtime. This feature is now stable and strongly recommended.</a:t>
            </a:r>
            <a:endParaRPr/>
          </a:p>
          <a:p>
            <a:pPr indent="0" lvl="0" marL="0" rtl="0" algn="l">
              <a:spcBef>
                <a:spcPts val="1600"/>
              </a:spcBef>
              <a:spcAft>
                <a:spcPts val="1600"/>
              </a:spcAft>
              <a:buNone/>
            </a:pPr>
            <a:r>
              <a:rPr b="1" lang="en"/>
              <a:t>If your CRI container runtime does not report the cgroup driver it needs, you should upgrade or change your container runtime.</a:t>
            </a:r>
            <a:br>
              <a:rPr b="1" lang="en"/>
            </a:br>
            <a:r>
              <a:rPr lang="en"/>
              <a:t>The </a:t>
            </a:r>
            <a:r>
              <a:rPr lang="en" sz="1400">
                <a:solidFill>
                  <a:srgbClr val="326CE5"/>
                </a:solidFill>
                <a:highlight>
                  <a:schemeClr val="lt2"/>
                </a:highlight>
                <a:latin typeface="Roboto Mono"/>
                <a:ea typeface="Roboto Mono"/>
                <a:cs typeface="Roboto Mono"/>
                <a:sym typeface="Roboto Mono"/>
              </a:rPr>
              <a:t>cgroupDriver</a:t>
            </a:r>
            <a:r>
              <a:rPr lang="en"/>
              <a:t> configuration setting in the kubelet configuration file is now deprecated.</a:t>
            </a:r>
            <a:endParaRPr/>
          </a:p>
        </p:txBody>
      </p:sp>
      <p:sp>
        <p:nvSpPr>
          <p:cNvPr id="247" name="Google Shape;247;p40"/>
          <p:cNvSpPr txBox="1"/>
          <p:nvPr>
            <p:ph idx="4294967295" type="body"/>
          </p:nvPr>
        </p:nvSpPr>
        <p:spPr>
          <a:xfrm>
            <a:off x="5665900" y="1093925"/>
            <a:ext cx="32916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KEP</a:t>
            </a:r>
            <a:endParaRPr b="1" sz="2000"/>
          </a:p>
          <a:p>
            <a:pPr indent="0" lvl="0" marL="0" rtl="0" algn="l">
              <a:lnSpc>
                <a:spcPct val="115000"/>
              </a:lnSpc>
              <a:spcBef>
                <a:spcPts val="0"/>
              </a:spcBef>
              <a:spcAft>
                <a:spcPts val="0"/>
              </a:spcAft>
              <a:buNone/>
            </a:pPr>
            <a:r>
              <a:rPr lang="en" u="sng">
                <a:solidFill>
                  <a:schemeClr val="hlink"/>
                </a:solidFill>
                <a:latin typeface="Arial"/>
                <a:ea typeface="Arial"/>
                <a:cs typeface="Arial"/>
                <a:sym typeface="Arial"/>
                <a:hlinkClick r:id="rId3"/>
              </a:rPr>
              <a:t>KEP-4033: Discover cgroup driver from CRI</a:t>
            </a:r>
            <a:endParaRPr/>
          </a:p>
          <a:p>
            <a:pPr indent="0" lvl="0" marL="0" rtl="0" algn="l">
              <a:spcBef>
                <a:spcPts val="0"/>
              </a:spcBef>
              <a:spcAft>
                <a:spcPts val="0"/>
              </a:spcAft>
              <a:buNone/>
            </a:pPr>
            <a:r>
              <a:rPr lang="en" sz="1600"/>
              <a:t>(</a:t>
            </a:r>
            <a:r>
              <a:rPr lang="en" sz="1600" u="sng">
                <a:solidFill>
                  <a:schemeClr val="hlink"/>
                </a:solidFill>
                <a:hlinkClick r:id="rId4"/>
              </a:rPr>
              <a:t>features.k8s.io/4033</a:t>
            </a:r>
            <a:r>
              <a:rPr lang="en" sz="1600"/>
              <a: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960255" y="1157593"/>
            <a:ext cx="2733900" cy="16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Release Lead &amp; Shadow</a:t>
            </a:r>
            <a:r>
              <a:rPr b="1" lang="en" sz="1600">
                <a:solidFill>
                  <a:schemeClr val="dk2"/>
                </a:solidFill>
                <a:latin typeface="Roboto"/>
                <a:ea typeface="Roboto"/>
                <a:cs typeface="Roboto"/>
                <a:sym typeface="Roboto"/>
              </a:rPr>
              <a:t>s</a:t>
            </a:r>
            <a:endParaRPr b="1" sz="1600">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Vyom Yadav</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Ryota Sawada</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Wendy Ha</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Sreeram Venkitesh</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Daniel Chan</a:t>
            </a:r>
            <a:endParaRPr>
              <a:solidFill>
                <a:schemeClr val="dk2"/>
              </a:solidFill>
              <a:latin typeface="Roboto"/>
              <a:ea typeface="Roboto"/>
              <a:cs typeface="Roboto"/>
              <a:sym typeface="Roboto"/>
            </a:endParaRPr>
          </a:p>
        </p:txBody>
      </p:sp>
      <p:sp>
        <p:nvSpPr>
          <p:cNvPr id="72" name="Google Shape;72;p14"/>
          <p:cNvSpPr txBox="1"/>
          <p:nvPr/>
        </p:nvSpPr>
        <p:spPr>
          <a:xfrm>
            <a:off x="3505250" y="1706755"/>
            <a:ext cx="2733900" cy="16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Enhancements</a:t>
            </a:r>
            <a:endParaRPr b="1" sz="1500">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Jenny Shu</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Drew Hagen</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Faeka Ansari</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Josh Michielsen</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Rayan Das</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Sean McGinnis</a:t>
            </a:r>
            <a:endParaRPr>
              <a:solidFill>
                <a:schemeClr val="dk2"/>
              </a:solidFill>
              <a:latin typeface="Roboto"/>
              <a:ea typeface="Roboto"/>
              <a:cs typeface="Roboto"/>
              <a:sym typeface="Roboto"/>
            </a:endParaRPr>
          </a:p>
        </p:txBody>
      </p:sp>
      <p:sp>
        <p:nvSpPr>
          <p:cNvPr id="73" name="Google Shape;73;p14"/>
          <p:cNvSpPr txBox="1"/>
          <p:nvPr/>
        </p:nvSpPr>
        <p:spPr>
          <a:xfrm>
            <a:off x="5921975" y="1706755"/>
            <a:ext cx="2733900" cy="18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2"/>
                </a:solidFill>
                <a:latin typeface="Roboto"/>
                <a:ea typeface="Roboto"/>
                <a:cs typeface="Roboto"/>
                <a:sym typeface="Roboto"/>
              </a:rPr>
              <a:t>Docs</a:t>
            </a:r>
            <a:endParaRPr b="1" sz="15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Michelle Nguyen</a:t>
            </a:r>
            <a:endParaRPr>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Urvashi Choubey</a:t>
            </a:r>
            <a:endParaRPr>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Arvind Parekh</a:t>
            </a:r>
            <a:br>
              <a:rPr lang="en">
                <a:solidFill>
                  <a:schemeClr val="dk2"/>
                </a:solidFill>
                <a:latin typeface="Roboto"/>
                <a:ea typeface="Roboto"/>
                <a:cs typeface="Roboto"/>
                <a:sym typeface="Roboto"/>
              </a:rPr>
            </a:br>
            <a:r>
              <a:rPr lang="en">
                <a:solidFill>
                  <a:schemeClr val="dk2"/>
                </a:solidFill>
                <a:latin typeface="Roboto"/>
                <a:ea typeface="Roboto"/>
                <a:cs typeface="Roboto"/>
                <a:sym typeface="Roboto"/>
              </a:rPr>
              <a:t>YuJen Huang</a:t>
            </a:r>
            <a:br>
              <a:rPr lang="en">
                <a:solidFill>
                  <a:schemeClr val="dk2"/>
                </a:solidFill>
                <a:latin typeface="Roboto"/>
                <a:ea typeface="Roboto"/>
                <a:cs typeface="Roboto"/>
                <a:sym typeface="Roboto"/>
              </a:rPr>
            </a:br>
            <a:r>
              <a:rPr lang="en">
                <a:solidFill>
                  <a:schemeClr val="dk2"/>
                </a:solidFill>
                <a:latin typeface="Roboto"/>
                <a:ea typeface="Roboto"/>
                <a:cs typeface="Roboto"/>
                <a:sym typeface="Roboto"/>
              </a:rPr>
              <a:t>Ryan Su</a:t>
            </a:r>
            <a:br>
              <a:rPr lang="en">
                <a:solidFill>
                  <a:schemeClr val="dk2"/>
                </a:solidFill>
                <a:latin typeface="Roboto"/>
                <a:ea typeface="Roboto"/>
                <a:cs typeface="Roboto"/>
                <a:sym typeface="Roboto"/>
              </a:rPr>
            </a:br>
            <a:r>
              <a:rPr lang="en">
                <a:solidFill>
                  <a:schemeClr val="dk2"/>
                </a:solidFill>
                <a:latin typeface="Roboto"/>
                <a:ea typeface="Roboto"/>
                <a:cs typeface="Roboto"/>
                <a:sym typeface="Roboto"/>
              </a:rPr>
              <a:t>Rashan Smith</a:t>
            </a:r>
            <a:endParaRPr>
              <a:solidFill>
                <a:schemeClr val="dk2"/>
              </a:solidFill>
              <a:latin typeface="Roboto"/>
              <a:ea typeface="Roboto"/>
              <a:cs typeface="Roboto"/>
              <a:sym typeface="Roboto"/>
            </a:endParaRPr>
          </a:p>
        </p:txBody>
      </p:sp>
      <p:sp>
        <p:nvSpPr>
          <p:cNvPr id="74" name="Google Shape;74;p1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Kubernetes v1.34 Release Team</a:t>
            </a:r>
            <a:endParaRPr/>
          </a:p>
        </p:txBody>
      </p:sp>
      <p:sp>
        <p:nvSpPr>
          <p:cNvPr id="75" name="Google Shape;75;p14"/>
          <p:cNvSpPr txBox="1"/>
          <p:nvPr/>
        </p:nvSpPr>
        <p:spPr>
          <a:xfrm>
            <a:off x="960255" y="2582825"/>
            <a:ext cx="2694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Emeritus Advisor</a:t>
            </a:r>
            <a:endParaRPr b="1" sz="1500">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Frederico Muñoz</a:t>
            </a:r>
            <a:endParaRPr>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2"/>
              </a:solidFill>
              <a:latin typeface="Roboto"/>
              <a:ea typeface="Roboto"/>
              <a:cs typeface="Roboto"/>
              <a:sym typeface="Roboto"/>
            </a:endParaRPr>
          </a:p>
        </p:txBody>
      </p:sp>
      <p:sp>
        <p:nvSpPr>
          <p:cNvPr id="76" name="Google Shape;76;p14"/>
          <p:cNvSpPr txBox="1"/>
          <p:nvPr/>
        </p:nvSpPr>
        <p:spPr>
          <a:xfrm>
            <a:off x="3505250" y="1157593"/>
            <a:ext cx="2870700" cy="6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Release Team Subproject Lead</a:t>
            </a:r>
            <a:br>
              <a:rPr lang="en">
                <a:solidFill>
                  <a:schemeClr val="dk2"/>
                </a:solidFill>
                <a:latin typeface="Roboto"/>
                <a:ea typeface="Roboto"/>
                <a:cs typeface="Roboto"/>
                <a:sym typeface="Roboto"/>
              </a:rPr>
            </a:br>
            <a:r>
              <a:rPr lang="en">
                <a:solidFill>
                  <a:schemeClr val="dk2"/>
                </a:solidFill>
                <a:latin typeface="Roboto"/>
                <a:ea typeface="Roboto"/>
                <a:cs typeface="Roboto"/>
                <a:sym typeface="Roboto"/>
              </a:rPr>
              <a:t>Kat Cosgrove</a:t>
            </a:r>
            <a:endParaRPr>
              <a:solidFill>
                <a:schemeClr val="dk2"/>
              </a:solidFill>
              <a:latin typeface="Roboto"/>
              <a:ea typeface="Roboto"/>
              <a:cs typeface="Roboto"/>
              <a:sym typeface="Roboto"/>
            </a:endParaRPr>
          </a:p>
        </p:txBody>
      </p:sp>
      <p:sp>
        <p:nvSpPr>
          <p:cNvPr id="77" name="Google Shape;77;p14"/>
          <p:cNvSpPr txBox="1"/>
          <p:nvPr/>
        </p:nvSpPr>
        <p:spPr>
          <a:xfrm>
            <a:off x="940605" y="3155518"/>
            <a:ext cx="2733900" cy="130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2"/>
                </a:solidFill>
                <a:latin typeface="Roboto"/>
                <a:ea typeface="Roboto"/>
                <a:cs typeface="Roboto"/>
                <a:sym typeface="Roboto"/>
              </a:rPr>
              <a:t>Branch Management</a:t>
            </a:r>
            <a:endParaRPr b="1" sz="1500">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Matteo Bianchi</a:t>
            </a:r>
            <a:endParaRPr>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Angelos Kolaitis </a:t>
            </a:r>
            <a:endParaRPr>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Drew Hagen</a:t>
            </a:r>
            <a:endParaRPr>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Satyam Soni</a:t>
            </a:r>
            <a:endParaRPr>
              <a:solidFill>
                <a:schemeClr val="dk2"/>
              </a:solidFill>
              <a:latin typeface="Roboto"/>
              <a:ea typeface="Roboto"/>
              <a:cs typeface="Roboto"/>
              <a:sym typeface="Roboto"/>
            </a:endParaRPr>
          </a:p>
        </p:txBody>
      </p:sp>
      <p:sp>
        <p:nvSpPr>
          <p:cNvPr id="78" name="Google Shape;78;p14"/>
          <p:cNvSpPr txBox="1"/>
          <p:nvPr/>
        </p:nvSpPr>
        <p:spPr>
          <a:xfrm>
            <a:off x="3505250" y="3377155"/>
            <a:ext cx="2733900" cy="16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Roboto"/>
                <a:ea typeface="Roboto"/>
                <a:cs typeface="Roboto"/>
                <a:sym typeface="Roboto"/>
              </a:rPr>
              <a:t>Release Signal</a:t>
            </a:r>
            <a:endParaRPr b="1" sz="1500">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Rajalakshmi Girish</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ChengHao Yang</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Elieser Pereira</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Prajyot Parab</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Muhammad Adil Ghaffar</a:t>
            </a:r>
            <a:endParaRPr>
              <a:solidFill>
                <a:schemeClr val="dk2"/>
              </a:solidFill>
              <a:latin typeface="Roboto"/>
              <a:ea typeface="Roboto"/>
              <a:cs typeface="Roboto"/>
              <a:sym typeface="Roboto"/>
            </a:endParaRPr>
          </a:p>
          <a:p>
            <a:pPr indent="0" lvl="0" marL="0" rtl="0" algn="l">
              <a:spcBef>
                <a:spcPts val="0"/>
              </a:spcBef>
              <a:spcAft>
                <a:spcPts val="0"/>
              </a:spcAft>
              <a:buNone/>
            </a:pPr>
            <a:r>
              <a:rPr lang="en">
                <a:solidFill>
                  <a:schemeClr val="dk2"/>
                </a:solidFill>
                <a:latin typeface="Roboto"/>
                <a:ea typeface="Roboto"/>
                <a:cs typeface="Roboto"/>
                <a:sym typeface="Roboto"/>
              </a:rPr>
              <a:t>Sarthak Negi</a:t>
            </a:r>
            <a:endParaRPr>
              <a:solidFill>
                <a:schemeClr val="dk2"/>
              </a:solidFill>
              <a:latin typeface="Roboto"/>
              <a:ea typeface="Roboto"/>
              <a:cs typeface="Roboto"/>
              <a:sym typeface="Roboto"/>
            </a:endParaRPr>
          </a:p>
        </p:txBody>
      </p:sp>
      <p:sp>
        <p:nvSpPr>
          <p:cNvPr id="79" name="Google Shape;79;p14"/>
          <p:cNvSpPr txBox="1"/>
          <p:nvPr/>
        </p:nvSpPr>
        <p:spPr>
          <a:xfrm>
            <a:off x="5921975" y="3377155"/>
            <a:ext cx="2733900" cy="17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2"/>
                </a:solidFill>
                <a:latin typeface="Roboto"/>
                <a:ea typeface="Roboto"/>
                <a:cs typeface="Roboto"/>
                <a:sym typeface="Roboto"/>
              </a:rPr>
              <a:t>Comms</a:t>
            </a:r>
            <a:br>
              <a:rPr lang="en">
                <a:solidFill>
                  <a:schemeClr val="dk2"/>
                </a:solidFill>
                <a:latin typeface="Roboto"/>
                <a:ea typeface="Roboto"/>
                <a:cs typeface="Roboto"/>
                <a:sym typeface="Roboto"/>
              </a:rPr>
            </a:br>
            <a:r>
              <a:rPr lang="en">
                <a:solidFill>
                  <a:schemeClr val="dk2"/>
                </a:solidFill>
                <a:latin typeface="Roboto"/>
                <a:ea typeface="Roboto"/>
                <a:cs typeface="Roboto"/>
                <a:sym typeface="Roboto"/>
              </a:rPr>
              <a:t>Agustina Barbetta</a:t>
            </a:r>
            <a:endParaRPr>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Alejandro Josue Leon Bellido</a:t>
            </a:r>
            <a:endParaRPr>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Dipesh Rawat</a:t>
            </a:r>
            <a:endParaRPr>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Graziano Casto</a:t>
            </a:r>
            <a:endParaRPr>
              <a:solidFill>
                <a:schemeClr val="dk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2"/>
                </a:solidFill>
                <a:latin typeface="Roboto"/>
                <a:ea typeface="Roboto"/>
                <a:cs typeface="Roboto"/>
                <a:sym typeface="Roboto"/>
              </a:rPr>
              <a:t>Melony Qin</a:t>
            </a:r>
            <a:endParaRPr>
              <a:solidFill>
                <a:schemeClr val="dk2"/>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to end containerd 1.x support in v1.36 </a:t>
            </a:r>
            <a:endParaRPr/>
          </a:p>
          <a:p>
            <a:pPr indent="0" lvl="0" marL="0" rtl="0" algn="l">
              <a:spcBef>
                <a:spcPts val="0"/>
              </a:spcBef>
              <a:spcAft>
                <a:spcPts val="0"/>
              </a:spcAft>
              <a:buNone/>
            </a:pPr>
            <a:r>
              <a:t/>
            </a:r>
            <a:endParaRPr/>
          </a:p>
        </p:txBody>
      </p:sp>
      <p:sp>
        <p:nvSpPr>
          <p:cNvPr id="253" name="Google Shape;253;p41"/>
          <p:cNvSpPr txBox="1"/>
          <p:nvPr>
            <p:ph idx="4294967295" type="body"/>
          </p:nvPr>
        </p:nvSpPr>
        <p:spPr>
          <a:xfrm>
            <a:off x="311700" y="1093925"/>
            <a:ext cx="5106000" cy="3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s a consequence of automated cgroup driver detection, SIG Node has formally agreed upon a final support timeline for containerd v1.X. </a:t>
            </a:r>
            <a:endParaRPr/>
          </a:p>
          <a:p>
            <a:pPr indent="0" lvl="0" marL="0" rtl="0" algn="l">
              <a:spcBef>
                <a:spcPts val="1600"/>
              </a:spcBef>
              <a:spcAft>
                <a:spcPts val="1600"/>
              </a:spcAft>
              <a:buNone/>
            </a:pPr>
            <a:r>
              <a:rPr lang="en"/>
              <a:t>The last Kubernetes release to offer this support will be v1.35 (aligned with containerd 1.7 EOL). This is a warning that if you are using containerd 1.X, consider switching to 2.0+ soon.</a:t>
            </a:r>
            <a:endParaRPr/>
          </a:p>
        </p:txBody>
      </p:sp>
      <p:sp>
        <p:nvSpPr>
          <p:cNvPr id="254" name="Google Shape;254;p41"/>
          <p:cNvSpPr txBox="1"/>
          <p:nvPr>
            <p:ph idx="4294967295" type="body"/>
          </p:nvPr>
        </p:nvSpPr>
        <p:spPr>
          <a:xfrm>
            <a:off x="5665900" y="1093925"/>
            <a:ext cx="3291600" cy="37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KEP</a:t>
            </a:r>
            <a:endParaRPr b="1" sz="2000"/>
          </a:p>
          <a:p>
            <a:pPr indent="0" lvl="0" marL="0" rtl="0" algn="l">
              <a:lnSpc>
                <a:spcPct val="115000"/>
              </a:lnSpc>
              <a:spcBef>
                <a:spcPts val="0"/>
              </a:spcBef>
              <a:spcAft>
                <a:spcPts val="0"/>
              </a:spcAft>
              <a:buNone/>
            </a:pPr>
            <a:r>
              <a:rPr lang="en" u="sng">
                <a:solidFill>
                  <a:schemeClr val="hlink"/>
                </a:solidFill>
                <a:latin typeface="Arial"/>
                <a:ea typeface="Arial"/>
                <a:cs typeface="Arial"/>
                <a:sym typeface="Arial"/>
                <a:hlinkClick r:id="rId3"/>
              </a:rPr>
              <a:t>KEP-4033: Discover cgroup driver from CRI</a:t>
            </a:r>
            <a:endParaRPr/>
          </a:p>
          <a:p>
            <a:pPr indent="0" lvl="0" marL="0" rtl="0" algn="l">
              <a:spcBef>
                <a:spcPts val="0"/>
              </a:spcBef>
              <a:spcAft>
                <a:spcPts val="0"/>
              </a:spcAft>
              <a:buNone/>
            </a:pPr>
            <a:r>
              <a:rPr lang="en" sz="1600"/>
              <a:t>(</a:t>
            </a:r>
            <a:r>
              <a:rPr lang="en" sz="1600" u="sng">
                <a:solidFill>
                  <a:schemeClr val="hlink"/>
                </a:solidFill>
                <a:hlinkClick r:id="rId4"/>
              </a:rPr>
              <a:t>features.k8s.io/4033</a:t>
            </a:r>
            <a:r>
              <a:rPr lang="en" sz="1600"/>
              <a:t>)</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26CE5"/>
                </a:solidFill>
                <a:highlight>
                  <a:schemeClr val="lt2"/>
                </a:highlight>
                <a:latin typeface="Roboto Mono"/>
                <a:ea typeface="Roboto Mono"/>
                <a:cs typeface="Roboto Mono"/>
                <a:sym typeface="Roboto Mono"/>
              </a:rPr>
              <a:t>PreferClose</a:t>
            </a:r>
            <a:r>
              <a:rPr lang="en">
                <a:solidFill>
                  <a:srgbClr val="326CE5"/>
                </a:solidFill>
              </a:rPr>
              <a:t> </a:t>
            </a:r>
            <a:r>
              <a:rPr lang="en"/>
              <a:t>traffic distribution is deprecated</a:t>
            </a:r>
            <a:endParaRPr/>
          </a:p>
        </p:txBody>
      </p:sp>
      <p:sp>
        <p:nvSpPr>
          <p:cNvPr id="260" name="Google Shape;260;p42"/>
          <p:cNvSpPr txBox="1"/>
          <p:nvPr>
            <p:ph idx="4294967295" type="body"/>
          </p:nvPr>
        </p:nvSpPr>
        <p:spPr>
          <a:xfrm>
            <a:off x="311700" y="1093925"/>
            <a:ext cx="5106000" cy="3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sz="1400">
                <a:solidFill>
                  <a:srgbClr val="326CE5"/>
                </a:solidFill>
                <a:highlight>
                  <a:schemeClr val="lt2"/>
                </a:highlight>
                <a:latin typeface="Roboto Mono"/>
                <a:ea typeface="Roboto Mono"/>
                <a:cs typeface="Roboto Mono"/>
                <a:sym typeface="Roboto Mono"/>
              </a:rPr>
              <a:t>.spec.trafficDistribution</a:t>
            </a:r>
            <a:r>
              <a:rPr lang="en"/>
              <a:t> field within a Service allows users to express preferences for how traffic should be routed to Service endpoints.</a:t>
            </a:r>
            <a:endParaRPr/>
          </a:p>
          <a:p>
            <a:pPr indent="0" lvl="0" marL="0" rtl="0" algn="l">
              <a:spcBef>
                <a:spcPts val="1600"/>
              </a:spcBef>
              <a:spcAft>
                <a:spcPts val="0"/>
              </a:spcAft>
              <a:buNone/>
            </a:pPr>
            <a:r>
              <a:rPr lang="en"/>
              <a:t>Two values are introduced:</a:t>
            </a:r>
            <a:endParaRPr/>
          </a:p>
          <a:p>
            <a:pPr indent="-342900" lvl="0" marL="457200" rtl="0" algn="l">
              <a:spcBef>
                <a:spcPts val="1600"/>
              </a:spcBef>
              <a:spcAft>
                <a:spcPts val="0"/>
              </a:spcAft>
              <a:buSzPts val="1800"/>
              <a:buChar char="●"/>
            </a:pPr>
            <a:r>
              <a:rPr lang="en" sz="1400">
                <a:solidFill>
                  <a:srgbClr val="326CE5"/>
                </a:solidFill>
                <a:highlight>
                  <a:schemeClr val="lt2"/>
                </a:highlight>
                <a:latin typeface="Roboto Mono"/>
                <a:ea typeface="Roboto Mono"/>
                <a:cs typeface="Roboto Mono"/>
                <a:sym typeface="Roboto Mono"/>
              </a:rPr>
              <a:t>PreferSameZone</a:t>
            </a:r>
            <a:r>
              <a:rPr lang="en"/>
              <a:t>: Equivalent to the deprecated PreferClose.</a:t>
            </a:r>
            <a:endParaRPr/>
          </a:p>
          <a:p>
            <a:pPr indent="-342900" lvl="0" marL="457200" rtl="0" algn="l">
              <a:spcBef>
                <a:spcPts val="0"/>
              </a:spcBef>
              <a:spcAft>
                <a:spcPts val="0"/>
              </a:spcAft>
              <a:buSzPts val="1800"/>
              <a:buChar char="●"/>
            </a:pPr>
            <a:r>
              <a:rPr lang="en" sz="1400">
                <a:solidFill>
                  <a:srgbClr val="326CE5"/>
                </a:solidFill>
                <a:highlight>
                  <a:schemeClr val="lt2"/>
                </a:highlight>
                <a:latin typeface="Roboto Mono"/>
                <a:ea typeface="Roboto Mono"/>
                <a:cs typeface="Roboto Mono"/>
                <a:sym typeface="Roboto Mono"/>
              </a:rPr>
              <a:t>PreferSameNode</a:t>
            </a:r>
            <a:r>
              <a:rPr lang="en"/>
              <a:t>: Allows connections to be delivered to a local endpoint when possible, falling back to a remote endpoint when not possible.</a:t>
            </a:r>
            <a:endParaRPr/>
          </a:p>
        </p:txBody>
      </p:sp>
      <p:sp>
        <p:nvSpPr>
          <p:cNvPr id="261" name="Google Shape;261;p42"/>
          <p:cNvSpPr txBox="1"/>
          <p:nvPr>
            <p:ph idx="4294967295" type="body"/>
          </p:nvPr>
        </p:nvSpPr>
        <p:spPr>
          <a:xfrm>
            <a:off x="5665900" y="2827950"/>
            <a:ext cx="3291600" cy="20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KEP</a:t>
            </a:r>
            <a:endParaRPr b="1" sz="2000"/>
          </a:p>
          <a:p>
            <a:pPr indent="0" lvl="0" marL="0" rtl="0" algn="l">
              <a:lnSpc>
                <a:spcPct val="115000"/>
              </a:lnSpc>
              <a:spcBef>
                <a:spcPts val="0"/>
              </a:spcBef>
              <a:spcAft>
                <a:spcPts val="0"/>
              </a:spcAft>
              <a:buNone/>
            </a:pPr>
            <a:r>
              <a:rPr lang="en" u="sng">
                <a:solidFill>
                  <a:schemeClr val="hlink"/>
                </a:solidFill>
                <a:latin typeface="Arial"/>
                <a:ea typeface="Arial"/>
                <a:cs typeface="Arial"/>
                <a:sym typeface="Arial"/>
                <a:hlinkClick r:id="rId3"/>
              </a:rPr>
              <a:t>KEP-3015: PreferSameNode Traffic Distribution</a:t>
            </a:r>
            <a:endParaRPr/>
          </a:p>
          <a:p>
            <a:pPr indent="0" lvl="0" marL="0" rtl="0" algn="l">
              <a:spcBef>
                <a:spcPts val="0"/>
              </a:spcBef>
              <a:spcAft>
                <a:spcPts val="0"/>
              </a:spcAft>
              <a:buNone/>
            </a:pPr>
            <a:r>
              <a:rPr lang="en" sz="1600"/>
              <a:t>(</a:t>
            </a:r>
            <a:r>
              <a:rPr lang="en" sz="1600" u="sng">
                <a:solidFill>
                  <a:schemeClr val="hlink"/>
                </a:solidFill>
                <a:hlinkClick r:id="rId4"/>
              </a:rPr>
              <a:t>features.k8s.io/3015</a:t>
            </a:r>
            <a:r>
              <a:rPr lang="en" sz="1600"/>
              <a:t>)</a:t>
            </a:r>
            <a:endParaRPr sz="1600"/>
          </a:p>
        </p:txBody>
      </p:sp>
      <p:sp>
        <p:nvSpPr>
          <p:cNvPr id="262" name="Google Shape;262;p42"/>
          <p:cNvSpPr txBox="1"/>
          <p:nvPr>
            <p:ph idx="4294967295" type="body"/>
          </p:nvPr>
        </p:nvSpPr>
        <p:spPr>
          <a:xfrm>
            <a:off x="5665900" y="1060058"/>
            <a:ext cx="3291600" cy="176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Status</a:t>
            </a:r>
            <a:r>
              <a:rPr lang="en" sz="2400"/>
              <a:t>:</a:t>
            </a:r>
            <a:r>
              <a:rPr b="1" lang="en" sz="2400"/>
              <a:t> </a:t>
            </a:r>
            <a:r>
              <a:rPr lang="en" sz="2400">
                <a:solidFill>
                  <a:srgbClr val="326CE5"/>
                </a:solidFill>
              </a:rPr>
              <a:t>Beta</a:t>
            </a:r>
            <a:endParaRPr sz="3400">
              <a:solidFill>
                <a:srgbClr val="6AA84F"/>
              </a:solidFill>
            </a:endParaRPr>
          </a:p>
          <a:p>
            <a:pPr indent="-330200" lvl="0" marL="457200" rtl="0" algn="l">
              <a:lnSpc>
                <a:spcPct val="115000"/>
              </a:lnSpc>
              <a:spcBef>
                <a:spcPts val="0"/>
              </a:spcBef>
              <a:spcAft>
                <a:spcPts val="0"/>
              </a:spcAft>
              <a:buSzPts val="1600"/>
              <a:buChar char="○"/>
            </a:pPr>
            <a:r>
              <a:rPr lang="en" sz="1600"/>
              <a:t>Alpha:	v1.33</a:t>
            </a:r>
            <a:endParaRPr sz="1600"/>
          </a:p>
          <a:p>
            <a:pPr indent="-330200" lvl="0" marL="457200" rtl="0" algn="l">
              <a:lnSpc>
                <a:spcPct val="115000"/>
              </a:lnSpc>
              <a:spcBef>
                <a:spcPts val="0"/>
              </a:spcBef>
              <a:spcAft>
                <a:spcPts val="0"/>
              </a:spcAft>
              <a:buSzPts val="1600"/>
              <a:buChar char="○"/>
            </a:pPr>
            <a:r>
              <a:rPr lang="en" sz="1600"/>
              <a:t>Beta:	v1.34</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1388100" y="2181450"/>
            <a:ext cx="5085900" cy="78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Release Team</a:t>
            </a:r>
            <a:endParaRPr>
              <a:solidFill>
                <a:srgbClr val="93C47D"/>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Release Team Updates</a:t>
            </a:r>
            <a:endParaRPr sz="2400"/>
          </a:p>
        </p:txBody>
      </p:sp>
      <p:sp>
        <p:nvSpPr>
          <p:cNvPr id="273" name="Google Shape;273;p44"/>
          <p:cNvSpPr txBox="1"/>
          <p:nvPr>
            <p:ph idx="4294967295" type="body"/>
          </p:nvPr>
        </p:nvSpPr>
        <p:spPr>
          <a:xfrm>
            <a:off x="311700" y="1093925"/>
            <a:ext cx="4595700" cy="3913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v1.34 was the last cycle with an Emeritus Advisor in the Release Team. The role will be covered by the Release Team Subproject Lead from now on. Thank you Fred for closing this tradition!</a:t>
            </a:r>
            <a:br>
              <a:rPr lang="en" sz="1400"/>
            </a:br>
            <a:endParaRPr sz="1400"/>
          </a:p>
          <a:p>
            <a:pPr indent="-317500" lvl="0" marL="457200" rtl="0" algn="l">
              <a:spcBef>
                <a:spcPts val="0"/>
              </a:spcBef>
              <a:spcAft>
                <a:spcPts val="0"/>
              </a:spcAft>
              <a:buSzPts val="1400"/>
              <a:buChar char="●"/>
            </a:pPr>
            <a:r>
              <a:rPr lang="en" sz="1400"/>
              <a:t>There were 18 feature blogs published for v1.34 release cycle. Available at </a:t>
            </a:r>
            <a:r>
              <a:rPr lang="en" sz="1400" u="sng">
                <a:solidFill>
                  <a:srgbClr val="2200CC"/>
                </a:solidFill>
                <a:hlinkClick r:id="rId3">
                  <a:extLst>
                    <a:ext uri="{A12FA001-AC4F-418D-AE19-62706E023703}">
                      <ahyp:hlinkClr val="tx"/>
                    </a:ext>
                  </a:extLst>
                </a:hlinkClick>
              </a:rPr>
              <a:t>kubernetes.io/blog</a:t>
            </a:r>
            <a:r>
              <a:rPr lang="en" sz="1400"/>
              <a:t>.</a:t>
            </a:r>
            <a:br>
              <a:rPr lang="en" sz="1400"/>
            </a:br>
            <a:endParaRPr sz="1400"/>
          </a:p>
          <a:p>
            <a:pPr indent="-317500" lvl="0" marL="457200" rtl="0" algn="l">
              <a:spcBef>
                <a:spcPts val="0"/>
              </a:spcBef>
              <a:spcAft>
                <a:spcPts val="0"/>
              </a:spcAft>
              <a:buSzPts val="1400"/>
              <a:buChar char="●"/>
            </a:pPr>
            <a:r>
              <a:rPr lang="en" sz="1400"/>
              <a:t>During the v1.34 release cycle, Kubernetes received contributions from as many as 106 different companies and 491 individuals.</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Recap</a:t>
            </a:r>
            <a:endParaRPr sz="2400"/>
          </a:p>
        </p:txBody>
      </p:sp>
      <p:sp>
        <p:nvSpPr>
          <p:cNvPr id="279" name="Google Shape;279;p45"/>
          <p:cNvSpPr txBox="1"/>
          <p:nvPr>
            <p:ph idx="4294967295" type="body"/>
          </p:nvPr>
        </p:nvSpPr>
        <p:spPr>
          <a:xfrm>
            <a:off x="311700" y="1093925"/>
            <a:ext cx="8390400" cy="3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Release Notes</a:t>
            </a:r>
            <a:br>
              <a:rPr b="1" lang="en" sz="1600"/>
            </a:br>
            <a:r>
              <a:rPr lang="en" u="sng">
                <a:solidFill>
                  <a:schemeClr val="hlink"/>
                </a:solidFill>
                <a:hlinkClick r:id="rId3"/>
              </a:rPr>
              <a:t>https://github.com/kubernetes/kubernetes/blob/master/CHANGELOG/CHANGELOG-1.34.md</a:t>
            </a:r>
            <a:br>
              <a:rPr lang="en"/>
            </a:br>
            <a:endParaRPr/>
          </a:p>
          <a:p>
            <a:pPr indent="0" lvl="0" marL="0" rtl="0" algn="l">
              <a:spcBef>
                <a:spcPts val="1600"/>
              </a:spcBef>
              <a:spcAft>
                <a:spcPts val="0"/>
              </a:spcAft>
              <a:buNone/>
            </a:pPr>
            <a:r>
              <a:rPr b="1" lang="en" sz="1600"/>
              <a:t>Release Announcement Blog</a:t>
            </a:r>
            <a:br>
              <a:rPr lang="en"/>
            </a:br>
            <a:r>
              <a:rPr lang="en" u="sng">
                <a:solidFill>
                  <a:schemeClr val="hlink"/>
                </a:solidFill>
                <a:hlinkClick r:id="rId4"/>
              </a:rPr>
              <a:t>https://kubernetes.io/blog/2025/08/27/kubernetes-v1-34-release/</a:t>
            </a:r>
            <a:br>
              <a:rPr b="1" lang="en" sz="1600"/>
            </a:br>
            <a:endParaRPr b="1" sz="1600"/>
          </a:p>
          <a:p>
            <a:pPr indent="0" lvl="0" marL="0" rtl="0" algn="l">
              <a:spcBef>
                <a:spcPts val="1600"/>
              </a:spcBef>
              <a:spcAft>
                <a:spcPts val="0"/>
              </a:spcAft>
              <a:buNone/>
            </a:pPr>
            <a:r>
              <a:rPr b="1" lang="en" sz="1600"/>
              <a:t>Slide deck</a:t>
            </a:r>
            <a:br>
              <a:rPr lang="en"/>
            </a:br>
            <a:r>
              <a:rPr lang="en" u="sng">
                <a:solidFill>
                  <a:schemeClr val="hlink"/>
                </a:solidFill>
                <a:latin typeface="Arial"/>
                <a:ea typeface="Arial"/>
                <a:cs typeface="Arial"/>
                <a:sym typeface="Arial"/>
                <a:hlinkClick r:id="rId5"/>
              </a:rPr>
              <a:t>https://github.com/kubernetes/sig-release/tree/master/releases/release-1.34</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Get involved</a:t>
            </a:r>
            <a:endParaRPr sz="2400"/>
          </a:p>
        </p:txBody>
      </p:sp>
      <p:sp>
        <p:nvSpPr>
          <p:cNvPr id="285" name="Google Shape;285;p46"/>
          <p:cNvSpPr txBox="1"/>
          <p:nvPr>
            <p:ph idx="1" type="body"/>
          </p:nvPr>
        </p:nvSpPr>
        <p:spPr>
          <a:xfrm>
            <a:off x="450150" y="1083425"/>
            <a:ext cx="8243700" cy="31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simplest way to get involved with Kubernetes is by joining one of the many </a:t>
            </a:r>
            <a:r>
              <a:rPr lang="en" sz="1600" u="sng">
                <a:solidFill>
                  <a:schemeClr val="hlink"/>
                </a:solidFill>
                <a:hlinkClick r:id="rId3"/>
              </a:rPr>
              <a:t>Special Interest Groups (SIGs)</a:t>
            </a:r>
            <a:r>
              <a:rPr lang="en" sz="1600"/>
              <a:t> that align with your interests</a:t>
            </a:r>
            <a:br>
              <a:rPr lang="en" sz="1600"/>
            </a:br>
            <a:endParaRPr sz="1600"/>
          </a:p>
          <a:p>
            <a:pPr indent="-330200" lvl="0" marL="457200" rtl="0" algn="l">
              <a:spcBef>
                <a:spcPts val="0"/>
              </a:spcBef>
              <a:spcAft>
                <a:spcPts val="0"/>
              </a:spcAft>
              <a:buSzPts val="1600"/>
              <a:buChar char="●"/>
            </a:pPr>
            <a:r>
              <a:rPr lang="en" sz="1600"/>
              <a:t>Learn more about the </a:t>
            </a:r>
            <a:r>
              <a:rPr lang="en" sz="1600" u="sng">
                <a:solidFill>
                  <a:schemeClr val="hlink"/>
                </a:solidFill>
                <a:hlinkClick r:id="rId4"/>
              </a:rPr>
              <a:t>Kubernetes Release Team</a:t>
            </a:r>
            <a:br>
              <a:rPr lang="en" sz="1600"/>
            </a:br>
            <a:endParaRPr sz="1600"/>
          </a:p>
          <a:p>
            <a:pPr indent="-330200" lvl="0" marL="457200" rtl="0" algn="l">
              <a:spcBef>
                <a:spcPts val="0"/>
              </a:spcBef>
              <a:spcAft>
                <a:spcPts val="0"/>
              </a:spcAft>
              <a:buSzPts val="1600"/>
              <a:buChar char="●"/>
            </a:pPr>
            <a:r>
              <a:rPr lang="en" sz="1600"/>
              <a:t>Follow </a:t>
            </a:r>
            <a:r>
              <a:rPr b="1" lang="en" sz="1600"/>
              <a:t>#sig-release</a:t>
            </a:r>
            <a:r>
              <a:rPr lang="en" sz="1600"/>
              <a:t> on </a:t>
            </a:r>
            <a:r>
              <a:rPr lang="en" sz="1600" u="sng">
                <a:solidFill>
                  <a:schemeClr val="hlink"/>
                </a:solidFill>
                <a:hlinkClick r:id="rId5"/>
              </a:rPr>
              <a:t>Slack</a:t>
            </a:r>
            <a:r>
              <a:rPr lang="en" sz="1600"/>
              <a:t>, or our </a:t>
            </a:r>
            <a:r>
              <a:rPr lang="en" sz="1600" u="sng">
                <a:solidFill>
                  <a:schemeClr val="hlink"/>
                </a:solidFill>
                <a:hlinkClick r:id="rId6"/>
              </a:rPr>
              <a:t>Kubernetes mailing list</a:t>
            </a:r>
            <a:r>
              <a:rPr lang="en" sz="1600"/>
              <a:t> to get updates on the next Kubernetes Release Team Shadow Application</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2678425" y="2181450"/>
            <a:ext cx="23244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2678425" y="2181450"/>
            <a:ext cx="2324400" cy="7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Q&amp;A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683638" y="448750"/>
            <a:ext cx="4418100" cy="19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v1.34:</a:t>
            </a:r>
            <a:endParaRPr/>
          </a:p>
          <a:p>
            <a:pPr indent="0" lvl="0" marL="0" rtl="0" algn="l">
              <a:spcBef>
                <a:spcPts val="0"/>
              </a:spcBef>
              <a:spcAft>
                <a:spcPts val="0"/>
              </a:spcAft>
              <a:buNone/>
            </a:pPr>
            <a:r>
              <a:rPr lang="en"/>
              <a:t>Of Wind &amp; Will</a:t>
            </a:r>
            <a:endParaRPr/>
          </a:p>
          <a:p>
            <a:pPr indent="0" lvl="0" marL="0" rtl="0" algn="l">
              <a:spcBef>
                <a:spcPts val="0"/>
              </a:spcBef>
              <a:spcAft>
                <a:spcPts val="0"/>
              </a:spcAft>
              <a:buNone/>
            </a:pPr>
            <a:r>
              <a:rPr lang="en"/>
              <a:t>(O' WaW)</a:t>
            </a:r>
            <a:endParaRPr/>
          </a:p>
        </p:txBody>
      </p:sp>
      <p:pic>
        <p:nvPicPr>
          <p:cNvPr id="85" name="Google Shape;85;p15" title="k8s-v1.34.png"/>
          <p:cNvPicPr preferRelativeResize="0"/>
          <p:nvPr/>
        </p:nvPicPr>
        <p:blipFill>
          <a:blip r:embed="rId3">
            <a:alphaModFix/>
          </a:blip>
          <a:stretch>
            <a:fillRect/>
          </a:stretch>
        </p:blipFill>
        <p:spPr>
          <a:xfrm>
            <a:off x="4739904" y="307026"/>
            <a:ext cx="3720450" cy="4747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683638" y="448750"/>
            <a:ext cx="4418100" cy="19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Kubernetes v1.34:</a:t>
            </a:r>
            <a:endParaRPr/>
          </a:p>
          <a:p>
            <a:pPr indent="0" lvl="0" marL="0" rtl="0" algn="l">
              <a:spcBef>
                <a:spcPts val="0"/>
              </a:spcBef>
              <a:spcAft>
                <a:spcPts val="0"/>
              </a:spcAft>
              <a:buNone/>
            </a:pPr>
            <a:r>
              <a:rPr lang="en"/>
              <a:t>Of Wind &amp; Will</a:t>
            </a:r>
            <a:endParaRPr/>
          </a:p>
          <a:p>
            <a:pPr indent="0" lvl="0" marL="0" rtl="0" algn="l">
              <a:spcBef>
                <a:spcPts val="0"/>
              </a:spcBef>
              <a:spcAft>
                <a:spcPts val="0"/>
              </a:spcAft>
              <a:buNone/>
            </a:pPr>
            <a:r>
              <a:rPr lang="en"/>
              <a:t>(O' WaW)</a:t>
            </a:r>
            <a:endParaRPr/>
          </a:p>
        </p:txBody>
      </p:sp>
      <p:pic>
        <p:nvPicPr>
          <p:cNvPr id="91" name="Google Shape;91;p16" title="k8s-v1.34.png"/>
          <p:cNvPicPr preferRelativeResize="0"/>
          <p:nvPr/>
        </p:nvPicPr>
        <p:blipFill>
          <a:blip r:embed="rId3">
            <a:alphaModFix/>
          </a:blip>
          <a:stretch>
            <a:fillRect/>
          </a:stretch>
        </p:blipFill>
        <p:spPr>
          <a:xfrm>
            <a:off x="4739904" y="307026"/>
            <a:ext cx="3720450" cy="4747325"/>
          </a:xfrm>
          <a:prstGeom prst="rect">
            <a:avLst/>
          </a:prstGeom>
          <a:noFill/>
          <a:ln>
            <a:noFill/>
          </a:ln>
        </p:spPr>
      </p:pic>
      <p:sp>
        <p:nvSpPr>
          <p:cNvPr id="92" name="Google Shape;92;p16"/>
          <p:cNvSpPr txBox="1"/>
          <p:nvPr/>
        </p:nvSpPr>
        <p:spPr>
          <a:xfrm>
            <a:off x="683638" y="2397375"/>
            <a:ext cx="4273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The theme for Kubernetes v1.34 is </a:t>
            </a:r>
            <a:endParaRPr sz="1800">
              <a:solidFill>
                <a:schemeClr val="dk2"/>
              </a:solidFill>
            </a:endParaRPr>
          </a:p>
          <a:p>
            <a:pPr indent="0" lvl="0" marL="0" rtl="0" algn="l">
              <a:spcBef>
                <a:spcPts val="0"/>
              </a:spcBef>
              <a:spcAft>
                <a:spcPts val="0"/>
              </a:spcAft>
              <a:buNone/>
            </a:pPr>
            <a:r>
              <a:rPr b="1" lang="en" sz="1800">
                <a:solidFill>
                  <a:schemeClr val="dk2"/>
                </a:solidFill>
              </a:rPr>
              <a:t>Of Wind &amp; Will (O' WaW)</a:t>
            </a:r>
            <a:r>
              <a:rPr lang="en" sz="1800">
                <a:solidFill>
                  <a:schemeClr val="dk2"/>
                </a:solidFill>
              </a:rPr>
              <a:t>.</a:t>
            </a:r>
            <a:endParaRPr sz="1800">
              <a:solidFill>
                <a:schemeClr val="dk2"/>
              </a:solidFill>
            </a:endParaRPr>
          </a:p>
          <a:p>
            <a:pPr indent="0" lvl="0" marL="0" rtl="0" algn="l">
              <a:spcBef>
                <a:spcPts val="0"/>
              </a:spcBef>
              <a:spcAft>
                <a:spcPts val="0"/>
              </a:spcAft>
              <a:buNone/>
            </a:pPr>
            <a:r>
              <a:rPr lang="en" sz="1800">
                <a:solidFill>
                  <a:schemeClr val="dk2"/>
                </a:solidFill>
              </a:rPr>
              <a:t>The release happens not because conditions are always ideal, but because of the people who build it, the people who release it, and curious minds who keep Kubernetes sailing strong — no matter which way the wind blows.</a:t>
            </a:r>
            <a:endParaRPr sz="21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of Enhancements</a:t>
            </a:r>
            <a:endParaRPr/>
          </a:p>
        </p:txBody>
      </p:sp>
      <p:sp>
        <p:nvSpPr>
          <p:cNvPr id="98" name="Google Shape;9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58 Enhancements in v1.34</a:t>
            </a:r>
            <a:endParaRPr/>
          </a:p>
          <a:p>
            <a:pPr indent="-342900" lvl="0" marL="457200" rtl="0" algn="l">
              <a:spcBef>
                <a:spcPts val="1600"/>
              </a:spcBef>
              <a:spcAft>
                <a:spcPts val="0"/>
              </a:spcAft>
              <a:buSzPts val="1800"/>
              <a:buChar char="-"/>
            </a:pPr>
            <a:r>
              <a:rPr lang="en"/>
              <a:t>13 enhancements to </a:t>
            </a:r>
            <a:r>
              <a:rPr b="1" lang="en">
                <a:solidFill>
                  <a:srgbClr val="F6B26B"/>
                </a:solidFill>
              </a:rPr>
              <a:t>Alpha</a:t>
            </a:r>
            <a:endParaRPr b="1">
              <a:solidFill>
                <a:srgbClr val="F6B26B"/>
              </a:solidFill>
            </a:endParaRPr>
          </a:p>
          <a:p>
            <a:pPr indent="-342900" lvl="0" marL="457200" rtl="0" algn="l">
              <a:spcBef>
                <a:spcPts val="0"/>
              </a:spcBef>
              <a:spcAft>
                <a:spcPts val="0"/>
              </a:spcAft>
              <a:buSzPts val="1800"/>
              <a:buChar char="-"/>
            </a:pPr>
            <a:r>
              <a:rPr lang="en"/>
              <a:t>22</a:t>
            </a:r>
            <a:r>
              <a:rPr lang="en"/>
              <a:t> enhancements to </a:t>
            </a:r>
            <a:r>
              <a:rPr b="1" lang="en">
                <a:solidFill>
                  <a:srgbClr val="6D9EEB"/>
                </a:solidFill>
              </a:rPr>
              <a:t>Beta</a:t>
            </a:r>
            <a:endParaRPr b="1">
              <a:solidFill>
                <a:srgbClr val="6D9EEB"/>
              </a:solidFill>
            </a:endParaRPr>
          </a:p>
          <a:p>
            <a:pPr indent="-342900" lvl="0" marL="457200" rtl="0" algn="l">
              <a:spcBef>
                <a:spcPts val="0"/>
              </a:spcBef>
              <a:spcAft>
                <a:spcPts val="0"/>
              </a:spcAft>
              <a:buSzPts val="1800"/>
              <a:buChar char="-"/>
            </a:pPr>
            <a:r>
              <a:rPr lang="en"/>
              <a:t>23</a:t>
            </a:r>
            <a:r>
              <a:rPr lang="en"/>
              <a:t> enhancements to </a:t>
            </a:r>
            <a:r>
              <a:rPr b="1" lang="en">
                <a:solidFill>
                  <a:srgbClr val="93C47D"/>
                </a:solidFill>
              </a:rPr>
              <a:t>Stable</a:t>
            </a:r>
            <a:br>
              <a:rPr b="1" lang="en">
                <a:solidFill>
                  <a:srgbClr val="93C47D"/>
                </a:solidFill>
              </a:rPr>
            </a:br>
            <a:endParaRPr/>
          </a:p>
          <a:p>
            <a:pPr indent="-342900" lvl="0" marL="457200" rtl="0" algn="l">
              <a:spcBef>
                <a:spcPts val="0"/>
              </a:spcBef>
              <a:spcAft>
                <a:spcPts val="0"/>
              </a:spcAft>
              <a:buSzPts val="1800"/>
              <a:buChar char="-"/>
            </a:pPr>
            <a:r>
              <a:rPr lang="en"/>
              <a:t>2 features </a:t>
            </a:r>
            <a:r>
              <a:rPr b="1" lang="en">
                <a:solidFill>
                  <a:srgbClr val="E06666"/>
                </a:solidFill>
              </a:rPr>
              <a:t>D</a:t>
            </a:r>
            <a:r>
              <a:rPr b="1" lang="en">
                <a:solidFill>
                  <a:srgbClr val="E06666"/>
                </a:solidFill>
              </a:rPr>
              <a:t>eprecated</a:t>
            </a:r>
            <a:endParaRPr b="1">
              <a:solidFill>
                <a:srgbClr val="E06666"/>
              </a:solidFill>
            </a:endParaRPr>
          </a:p>
          <a:p>
            <a:pPr indent="0" lvl="0" marL="0" rtl="0" algn="l">
              <a:spcBef>
                <a:spcPts val="1600"/>
              </a:spcBef>
              <a:spcAft>
                <a:spcPts val="1600"/>
              </a:spcAft>
              <a:buNone/>
            </a:pPr>
            <a:r>
              <a:rPr lang="en"/>
              <a:t>For the complete list of enhancements: </a:t>
            </a:r>
            <a:r>
              <a:rPr lang="en" u="sng">
                <a:solidFill>
                  <a:schemeClr val="hlink"/>
                </a:solidFill>
                <a:hlinkClick r:id="rId3"/>
              </a:rPr>
              <a:t>http://bit.ly/k8s134-enhancements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1388100" y="2181450"/>
            <a:ext cx="3183900" cy="78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Release Highlights</a:t>
            </a:r>
            <a:endParaRPr>
              <a:solidFill>
                <a:srgbClr val="93C47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1388100" y="2181450"/>
            <a:ext cx="4507500" cy="78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SIG API Machinery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Snapshottable API server cache</a:t>
            </a:r>
            <a:endParaRPr/>
          </a:p>
        </p:txBody>
      </p:sp>
      <p:sp>
        <p:nvSpPr>
          <p:cNvPr id="114" name="Google Shape;114;p20"/>
          <p:cNvSpPr txBox="1"/>
          <p:nvPr>
            <p:ph idx="4294967295" type="body"/>
          </p:nvPr>
        </p:nvSpPr>
        <p:spPr>
          <a:xfrm>
            <a:off x="311700" y="1093925"/>
            <a:ext cx="5106000" cy="39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snapshottable cache enables the API server to create lightweight, point-in-time snapshots for serving historical LIST requests (like pagination) directly from memory instead of querying etcd.</a:t>
            </a:r>
            <a:endParaRPr sz="1600"/>
          </a:p>
          <a:p>
            <a:pPr indent="0" lvl="0" marL="0" rtl="0" algn="l">
              <a:spcBef>
                <a:spcPts val="1600"/>
              </a:spcBef>
              <a:spcAft>
                <a:spcPts val="0"/>
              </a:spcAft>
              <a:buNone/>
            </a:pPr>
            <a:r>
              <a:rPr lang="en" sz="1600"/>
              <a:t>This KEP marks the completion of a multi-release effort alongside </a:t>
            </a:r>
            <a:r>
              <a:rPr lang="en" sz="1600" u="sng">
                <a:solidFill>
                  <a:schemeClr val="hlink"/>
                </a:solidFill>
                <a:hlinkClick r:id="rId3"/>
              </a:rPr>
              <a:t>KEP-2340: Consistent Reads from Cache</a:t>
            </a:r>
            <a:r>
              <a:rPr lang="en" sz="1600"/>
              <a:t> and </a:t>
            </a:r>
            <a:r>
              <a:rPr lang="en" sz="1600" u="sng">
                <a:solidFill>
                  <a:schemeClr val="hlink"/>
                </a:solidFill>
                <a:hlinkClick r:id="rId4"/>
              </a:rPr>
              <a:t>KEP-5116: Streaming List Responses</a:t>
            </a:r>
            <a:r>
              <a:rPr lang="en" sz="1600"/>
              <a:t> (both graduating to </a:t>
            </a:r>
            <a:r>
              <a:rPr lang="en" sz="1600">
                <a:solidFill>
                  <a:srgbClr val="6AA84F"/>
                </a:solidFill>
              </a:rPr>
              <a:t>Stable</a:t>
            </a:r>
            <a:r>
              <a:rPr lang="en" sz="1600"/>
              <a:t> in v1.34) to make API server read operations predictable and memory-efficient. </a:t>
            </a:r>
            <a:endParaRPr sz="1600"/>
          </a:p>
          <a:p>
            <a:pPr indent="0" lvl="0" marL="0" rtl="0" algn="l">
              <a:spcBef>
                <a:spcPts val="1600"/>
              </a:spcBef>
              <a:spcAft>
                <a:spcPts val="1600"/>
              </a:spcAft>
              <a:buNone/>
            </a:pPr>
            <a:r>
              <a:t/>
            </a:r>
            <a:endParaRPr sz="1600"/>
          </a:p>
        </p:txBody>
      </p:sp>
      <p:sp>
        <p:nvSpPr>
          <p:cNvPr id="115" name="Google Shape;115;p20"/>
          <p:cNvSpPr txBox="1"/>
          <p:nvPr>
            <p:ph idx="4294967295" type="body"/>
          </p:nvPr>
        </p:nvSpPr>
        <p:spPr>
          <a:xfrm>
            <a:off x="5665900" y="2827950"/>
            <a:ext cx="3291600" cy="20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KEP</a:t>
            </a:r>
            <a:endParaRPr b="1" sz="2000"/>
          </a:p>
          <a:p>
            <a:pPr indent="0" lvl="0" marL="0" rtl="0" algn="l">
              <a:lnSpc>
                <a:spcPct val="115000"/>
              </a:lnSpc>
              <a:spcBef>
                <a:spcPts val="0"/>
              </a:spcBef>
              <a:spcAft>
                <a:spcPts val="0"/>
              </a:spcAft>
              <a:buNone/>
            </a:pPr>
            <a:r>
              <a:rPr lang="en" u="sng">
                <a:solidFill>
                  <a:schemeClr val="hlink"/>
                </a:solidFill>
                <a:latin typeface="Arial"/>
                <a:ea typeface="Arial"/>
                <a:cs typeface="Arial"/>
                <a:sym typeface="Arial"/>
                <a:hlinkClick r:id="rId5"/>
              </a:rPr>
              <a:t>KEP-4988 Snapshottable API server cache</a:t>
            </a:r>
            <a:endParaRPr/>
          </a:p>
          <a:p>
            <a:pPr indent="0" lvl="0" marL="0" rtl="0" algn="l">
              <a:spcBef>
                <a:spcPts val="0"/>
              </a:spcBef>
              <a:spcAft>
                <a:spcPts val="0"/>
              </a:spcAft>
              <a:buNone/>
            </a:pPr>
            <a:r>
              <a:rPr lang="en" sz="1600"/>
              <a:t>(</a:t>
            </a:r>
            <a:r>
              <a:rPr lang="en" sz="1600" u="sng">
                <a:solidFill>
                  <a:schemeClr val="hlink"/>
                </a:solidFill>
                <a:hlinkClick r:id="rId6"/>
              </a:rPr>
              <a:t>features.k8s.io/4988</a:t>
            </a:r>
            <a:r>
              <a:rPr lang="en" sz="1600"/>
              <a:t>)</a:t>
            </a:r>
            <a:endParaRPr sz="1600"/>
          </a:p>
        </p:txBody>
      </p:sp>
      <p:sp>
        <p:nvSpPr>
          <p:cNvPr id="116" name="Google Shape;116;p20"/>
          <p:cNvSpPr txBox="1"/>
          <p:nvPr>
            <p:ph idx="4294967295" type="body"/>
          </p:nvPr>
        </p:nvSpPr>
        <p:spPr>
          <a:xfrm>
            <a:off x="5665900" y="1060058"/>
            <a:ext cx="3291600" cy="17679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t>Status</a:t>
            </a:r>
            <a:r>
              <a:rPr lang="en" sz="2400"/>
              <a:t>:</a:t>
            </a:r>
            <a:r>
              <a:rPr b="1" lang="en" sz="2400"/>
              <a:t> </a:t>
            </a:r>
            <a:r>
              <a:rPr lang="en" sz="2400">
                <a:solidFill>
                  <a:srgbClr val="6D9EEB"/>
                </a:solidFill>
              </a:rPr>
              <a:t>Beta</a:t>
            </a:r>
            <a:endParaRPr sz="3400">
              <a:solidFill>
                <a:srgbClr val="6D9EEB"/>
              </a:solidFill>
            </a:endParaRPr>
          </a:p>
          <a:p>
            <a:pPr indent="-330200" lvl="0" marL="457200" rtl="0" algn="l">
              <a:lnSpc>
                <a:spcPct val="115000"/>
              </a:lnSpc>
              <a:spcBef>
                <a:spcPts val="0"/>
              </a:spcBef>
              <a:spcAft>
                <a:spcPts val="0"/>
              </a:spcAft>
              <a:buSzPts val="1600"/>
              <a:buChar char="○"/>
            </a:pPr>
            <a:r>
              <a:rPr lang="en" sz="1600"/>
              <a:t>Alpha:	v1.33</a:t>
            </a:r>
            <a:endParaRPr sz="1600"/>
          </a:p>
          <a:p>
            <a:pPr indent="-330200" lvl="0" marL="457200" rtl="0" algn="l">
              <a:lnSpc>
                <a:spcPct val="115000"/>
              </a:lnSpc>
              <a:spcBef>
                <a:spcPts val="0"/>
              </a:spcBef>
              <a:spcAft>
                <a:spcPts val="0"/>
              </a:spcAft>
              <a:buSzPts val="1600"/>
              <a:buChar char="○"/>
            </a:pPr>
            <a:r>
              <a:rPr lang="en" sz="1600"/>
              <a:t>Beta:	v1.34</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ubernetes Slide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