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0" name="Shape 1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0" name="Shape 7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0" name="Shape 2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29" name="Shape 29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1" name="Shape 5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Shape 5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denns-biomarkt.at/file/9560_Sojabohnen.jpg" TargetMode="External"/><Relationship Id="rId4" Type="http://schemas.openxmlformats.org/officeDocument/2006/relationships/hyperlink" Target="http://www.shutterstock.com/de/pic-277229177/stock-vector-sprout-icons-mono-vector-symbols.html?src=AxxCAJk9LApX6KqpPJ80PA-1-12" TargetMode="External"/><Relationship Id="rId5" Type="http://schemas.openxmlformats.org/officeDocument/2006/relationships/hyperlink" Target="https://encrypted-tbn0.gstatic.com/images?q=tbn:ANd9GcQd-QZB5uLxmIlNo8bCKKmvjFjxyU36xQ5-cFQN73xhySuEWvb5QA" TargetMode="External"/><Relationship Id="rId6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Sojabohne -The Requirements</a:t>
            </a:r>
          </a:p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or “What we think, you want to have”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2.2 For anonymous user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What you told us about: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/>
              <a:t>Unregistered users have all the same basic features as the registered users </a:t>
            </a:r>
            <a:r>
              <a:rPr lang="en-GB" sz="1400">
                <a:solidFill>
                  <a:schemeClr val="accent4"/>
                </a:solidFill>
              </a:rPr>
              <a:t>(UR0602.1)</a:t>
            </a:r>
          </a:p>
          <a:p>
            <a:pPr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/>
              <a:t>BUT they have the following constraints:</a:t>
            </a:r>
          </a:p>
          <a:p>
            <a:pPr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–After 30 days their saved  data is deleted</a:t>
            </a:r>
            <a:r>
              <a:rPr lang="en-GB">
                <a:solidFill>
                  <a:schemeClr val="accent4"/>
                </a:solidFill>
              </a:rPr>
              <a:t> </a:t>
            </a:r>
            <a:r>
              <a:rPr lang="en-GB" sz="1400">
                <a:solidFill>
                  <a:schemeClr val="accent4"/>
                </a:solidFill>
              </a:rPr>
              <a:t>(UR0602.2.1.1)</a:t>
            </a:r>
          </a:p>
          <a:p>
            <a:pPr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–Timeout for anonymous users, regarding the runtime of their algorithms </a:t>
            </a:r>
            <a:br>
              <a:rPr lang="en-GB"/>
            </a:br>
            <a:r>
              <a:rPr lang="en-GB"/>
              <a:t>	</a:t>
            </a:r>
            <a:r>
              <a:rPr lang="en-GB" sz="1400">
                <a:solidFill>
                  <a:schemeClr val="accent4"/>
                </a:solidFill>
              </a:rPr>
              <a:t>(UR0503.0, UR0602.2.1.2)</a:t>
            </a:r>
          </a:p>
          <a:p>
            <a:pPr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–Their requests are put in a request-queue, if the number of requests exceed the maximum number of algorithms running at the same time</a:t>
            </a:r>
            <a:r>
              <a:rPr lang="en-GB">
                <a:solidFill>
                  <a:schemeClr val="accent4"/>
                </a:solidFill>
              </a:rPr>
              <a:t> </a:t>
            </a:r>
            <a:r>
              <a:rPr lang="en-GB" sz="1400">
                <a:solidFill>
                  <a:schemeClr val="accent4"/>
                </a:solidFill>
              </a:rPr>
              <a:t>(UR0507.0)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–A maximum upload filesize </a:t>
            </a:r>
            <a:r>
              <a:rPr lang="en-GB" sz="1400">
                <a:solidFill>
                  <a:schemeClr val="accent4"/>
                </a:solidFill>
              </a:rPr>
              <a:t>(UR0602.2.2.1)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1962" y="17662"/>
            <a:ext cx="9620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What we’ve made from it: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B7B7B7"/>
                </a:solidFill>
              </a:rPr>
              <a:t>BUT they have the following constraints:</a:t>
            </a:r>
          </a:p>
          <a:p>
            <a:pPr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B7B7B7"/>
                </a:solidFill>
              </a:rPr>
              <a:t>–After 30 days their saved  data is deleted</a:t>
            </a:r>
            <a:r>
              <a:rPr lang="en-GB" sz="1400">
                <a:solidFill>
                  <a:srgbClr val="B7B7B7"/>
                </a:solidFill>
              </a:rPr>
              <a:t> (UR0602.2.1.1)</a:t>
            </a:r>
          </a:p>
          <a:p>
            <a:pPr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B7B7B7"/>
                </a:solidFill>
              </a:rPr>
              <a:t>–Timeout for anonymous users, regarding the runtime of their algorithms </a:t>
            </a:r>
            <a:br>
              <a:rPr lang="en-GB" sz="1700">
                <a:solidFill>
                  <a:srgbClr val="B7B7B7"/>
                </a:solidFill>
              </a:rPr>
            </a:br>
            <a:r>
              <a:rPr lang="en-GB" sz="1700">
                <a:solidFill>
                  <a:srgbClr val="B7B7B7"/>
                </a:solidFill>
              </a:rPr>
              <a:t>	</a:t>
            </a:r>
            <a:r>
              <a:rPr lang="en-GB" sz="1400">
                <a:solidFill>
                  <a:srgbClr val="B7B7B7"/>
                </a:solidFill>
              </a:rPr>
              <a:t>(UR0503.0, UR0602.2.1.2)</a:t>
            </a:r>
          </a:p>
          <a:p>
            <a:pPr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B7B7B7"/>
                </a:solidFill>
              </a:rPr>
              <a:t>–Their requests are put in a request-queue, if the number of requests exceed the maximum number of algorithms running at the same time </a:t>
            </a:r>
            <a:r>
              <a:rPr lang="en-GB" sz="1400">
                <a:solidFill>
                  <a:srgbClr val="B7B7B7"/>
                </a:solidFill>
              </a:rPr>
              <a:t>(UR0507.0)</a:t>
            </a:r>
          </a:p>
          <a:p>
            <a:pPr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B7B7B7"/>
                </a:solidFill>
              </a:rPr>
              <a:t>–A maximum upload filesize </a:t>
            </a:r>
            <a:r>
              <a:rPr lang="en-GB" sz="1400">
                <a:solidFill>
                  <a:srgbClr val="B7B7B7"/>
                </a:solidFill>
              </a:rPr>
              <a:t>(UR0602.2.2.1)</a:t>
            </a:r>
          </a:p>
          <a:p>
            <a: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→ We used the previous requirements for some efficiency aspects</a:t>
            </a:r>
            <a:br>
              <a:rPr lang="en-GB"/>
            </a:br>
            <a:r>
              <a:rPr lang="en-GB"/>
              <a:t>and  called the admin to account for setting these time and 				space limits </a:t>
            </a:r>
            <a:r>
              <a:rPr lang="en-GB" sz="1400">
                <a:solidFill>
                  <a:srgbClr val="A64D79"/>
                </a:solidFill>
              </a:rPr>
              <a:t>(NFR008.0, NFR009.0, NFR010.0)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1962" y="-12"/>
            <a:ext cx="9620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What we’ve made from it: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/>
              <a:t>•In contrast to the registered user people may also use Sojabohne as an anonymous user </a:t>
            </a:r>
            <a:r>
              <a:rPr lang="en-GB" u="sng"/>
              <a:t>without</a:t>
            </a:r>
            <a:r>
              <a:rPr lang="en-GB"/>
              <a:t> registering </a:t>
            </a:r>
            <a:r>
              <a:rPr lang="en-GB" sz="1400">
                <a:solidFill>
                  <a:schemeClr val="accent4"/>
                </a:solidFill>
              </a:rPr>
              <a:t>(FR014, based on UR0602.1)</a:t>
            </a:r>
          </a:p>
          <a:p>
            <a:pPr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/>
              <a:t>•Automatically they give everyone reading and writing rights to their saved data package  </a:t>
            </a:r>
            <a:r>
              <a:rPr lang="en-GB" sz="1400">
                <a:solidFill>
                  <a:schemeClr val="accent4"/>
                </a:solidFill>
              </a:rPr>
              <a:t>(FR014)</a:t>
            </a:r>
          </a:p>
          <a:p>
            <a:pPr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/>
              <a:t>•In the workflow- or request-queue the registered users are prioritized over anonymous users </a:t>
            </a:r>
            <a:r>
              <a:rPr lang="en-GB" sz="1400">
                <a:solidFill>
                  <a:schemeClr val="accent4"/>
                </a:solidFill>
              </a:rPr>
              <a:t>(FR021, based on UR0601.4)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1962" y="-12"/>
            <a:ext cx="9620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The normal work process for Unregistered Users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994425"/>
            <a:ext cx="7153500" cy="3592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1.) The anonymous user enters the homepage and choose the tap “create new model”</a:t>
            </a:r>
          </a:p>
          <a:p>
            <a:pPr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2.) Then he uploads his input data. If this is bigger than the admin-set limitation…</a:t>
            </a:r>
          </a:p>
          <a:p>
            <a:pPr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3.) Choose split between training and test data</a:t>
            </a:r>
          </a:p>
          <a:p>
            <a:pPr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4.) Choose algorithm and start it. If the user tries to start multiple algorithms or the algorithm runs longer than the admin-set limitation…</a:t>
            </a:r>
          </a:p>
          <a:p>
            <a:pPr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5.) Saving the solutions and data in packages to the database with read and write permission for all users (cannot change it). This package can be found by its package-ID</a:t>
            </a:r>
          </a:p>
          <a:p>
            <a:pPr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On the main page he will be referred after an error there  is a button for registration 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 “it is always better to be registered”</a:t>
            </a:r>
          </a:p>
          <a:p>
            <a:pPr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There are no possibilities to create a group.</a:t>
            </a:r>
          </a:p>
          <a:p>
            <a:pPr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The packages will be deleted after 30 days.</a:t>
            </a:r>
          </a:p>
          <a:p>
            <a:pPr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7643800" y="1687725"/>
            <a:ext cx="1410899" cy="13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 gets an error message and will be redirected to the previous page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6" name="Shape 166"/>
          <p:cNvCxnSpPr>
            <a:endCxn id="165" idx="1"/>
          </p:cNvCxnSpPr>
          <p:nvPr/>
        </p:nvCxnSpPr>
        <p:spPr>
          <a:xfrm>
            <a:off x="7100800" y="1843424"/>
            <a:ext cx="543000" cy="527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7" name="Shape 167"/>
          <p:cNvCxnSpPr>
            <a:endCxn id="165" idx="1"/>
          </p:cNvCxnSpPr>
          <p:nvPr/>
        </p:nvCxnSpPr>
        <p:spPr>
          <a:xfrm flipH="1" rot="10800000">
            <a:off x="4961499" y="2370824"/>
            <a:ext cx="2682300" cy="291900"/>
          </a:xfrm>
          <a:prstGeom prst="bentConnector3">
            <a:avLst>
              <a:gd fmla="val 8696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1962" y="-12"/>
            <a:ext cx="9620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2.3 For administrators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What you told us about: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There shall be a group of administrators for the organization of the user </a:t>
            </a:r>
            <a:r>
              <a:rPr lang="en-GB" sz="1400">
                <a:solidFill>
                  <a:srgbClr val="A64D79"/>
                </a:solidFill>
              </a:rPr>
              <a:t>(based on UR0603.1)</a:t>
            </a:r>
            <a:r>
              <a:rPr lang="en-GB"/>
              <a:t> with the following conditions: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administrators shall have the possibility to ban user from Sojabohne </a:t>
            </a:r>
            <a:r>
              <a:rPr lang="en-GB" sz="1400">
                <a:solidFill>
                  <a:srgbClr val="A64D79"/>
                </a:solidFill>
              </a:rPr>
              <a:t>(based on UR0603.1)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administrators set the constraints for anonymous user </a:t>
            </a:r>
            <a:r>
              <a:rPr lang="en-GB" sz="1400">
                <a:solidFill>
                  <a:srgbClr val="A64D79"/>
                </a:solidFill>
              </a:rPr>
              <a:t>(based on UR0602.2.1.2, UR0602.2.2.1, UR0603.3)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administrators set the number of overall running algorithms </a:t>
            </a:r>
            <a:r>
              <a:rPr lang="en-GB" sz="1400">
                <a:solidFill>
                  <a:srgbClr val="A64D79"/>
                </a:solidFill>
              </a:rPr>
              <a:t>(based on UR0603.2)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administrators have to unlock uploaded user algorithms </a:t>
            </a:r>
            <a:r>
              <a:rPr lang="en-GB" sz="1400">
                <a:solidFill>
                  <a:srgbClr val="A64D79"/>
                </a:solidFill>
              </a:rPr>
              <a:t>(based on UR0501.1)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1962" y="-12"/>
            <a:ext cx="9620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What we’ve made from it: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266100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There shall be a group of administrators for the organisation of the user </a:t>
            </a:r>
            <a:r>
              <a:rPr lang="en-GB" sz="1400">
                <a:solidFill>
                  <a:srgbClr val="A64D79"/>
                </a:solidFill>
              </a:rPr>
              <a:t>(based on 5.2 of the FR)</a:t>
            </a:r>
            <a:r>
              <a:rPr lang="en-GB">
                <a:solidFill>
                  <a:srgbClr val="A64D79"/>
                </a:solidFill>
              </a:rPr>
              <a:t> </a:t>
            </a:r>
            <a:r>
              <a:rPr lang="en-GB"/>
              <a:t>with the following conditions: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administrators can do everything, a normal user can(and also have to be logged in), but have extra features for the following things </a:t>
            </a:r>
            <a:r>
              <a:rPr lang="en-GB" sz="1400">
                <a:solidFill>
                  <a:srgbClr val="A64D79"/>
                </a:solidFill>
              </a:rPr>
              <a:t>(FR019)</a:t>
            </a:r>
            <a:r>
              <a:rPr lang="en-GB"/>
              <a:t>: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GB" sz="1600"/>
              <a:t>set constraints for anonymous users, especially the time, their algorithms may run in total </a:t>
            </a:r>
            <a:r>
              <a:rPr lang="en-GB">
                <a:solidFill>
                  <a:srgbClr val="A64D79"/>
                </a:solidFill>
              </a:rPr>
              <a:t>(based on UR0602.2.1.2)</a:t>
            </a:r>
            <a:r>
              <a:rPr lang="en-GB" sz="1600"/>
              <a:t>; the number of algorithms they can run simultaneously </a:t>
            </a:r>
            <a:r>
              <a:rPr lang="en-GB">
                <a:solidFill>
                  <a:srgbClr val="A64D79"/>
                </a:solidFill>
              </a:rPr>
              <a:t>(based on UR0606.3)</a:t>
            </a:r>
            <a:r>
              <a:rPr lang="en-GB"/>
              <a:t> </a:t>
            </a:r>
            <a:r>
              <a:rPr lang="en-GB" sz="1600"/>
              <a:t>and the maximum upload 				</a:t>
            </a:r>
            <a:br>
              <a:rPr lang="en-GB" sz="1600"/>
            </a:br>
            <a:r>
              <a:rPr lang="en-GB" sz="1600"/>
              <a:t>file size </a:t>
            </a:r>
            <a:r>
              <a:rPr lang="en-GB">
                <a:solidFill>
                  <a:srgbClr val="A64D79"/>
                </a:solidFill>
              </a:rPr>
              <a:t>(based on UR0602.2.2)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1962" y="-12"/>
            <a:ext cx="9620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What we’ve made from it: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600"/>
              <a:t>set the maximum number of simultaneously running algorithms for the whole application </a:t>
            </a:r>
            <a:r>
              <a:rPr lang="en-GB" sz="1400">
                <a:solidFill>
                  <a:srgbClr val="A64D79"/>
                </a:solidFill>
              </a:rPr>
              <a:t>(based on UR0603.2)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600"/>
              <a:t>see and manipulate the algorithm queue </a:t>
            </a:r>
            <a:r>
              <a:rPr lang="en-GB" sz="1400">
                <a:solidFill>
                  <a:srgbClr val="A64D79"/>
                </a:solidFill>
              </a:rPr>
              <a:t>(based on UR0507.0)</a:t>
            </a:r>
          </a:p>
          <a:p>
            <a:pPr indent="-228600" lvl="0" marL="914400" rtl="0">
              <a:spcBef>
                <a:spcPts val="0"/>
              </a:spcBef>
              <a:buSzPct val="100000"/>
            </a:pPr>
            <a:r>
              <a:rPr lang="en-GB" sz="1600"/>
              <a:t>see the user activities with the possibility to ban the user from Sojabohne </a:t>
            </a:r>
            <a:r>
              <a:rPr lang="en-GB" sz="1400">
                <a:solidFill>
                  <a:srgbClr val="A64D79"/>
                </a:solidFill>
              </a:rPr>
              <a:t>(based on UR0603.1)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GB" sz="1600"/>
              <a:t>see and check all uploaded user algorithms with the possibility to approve or delete them</a:t>
            </a:r>
            <a:r>
              <a:rPr lang="en-GB" sz="1600">
                <a:solidFill>
                  <a:srgbClr val="A64D79"/>
                </a:solidFill>
              </a:rPr>
              <a:t> </a:t>
            </a:r>
            <a:r>
              <a:rPr lang="en-GB" sz="1400">
                <a:solidFill>
                  <a:srgbClr val="A64D79"/>
                </a:solidFill>
              </a:rPr>
              <a:t>(based on UR0501.1)</a:t>
            </a:r>
          </a:p>
          <a:p>
            <a:pPr indent="-228600" lvl="1" marL="13716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500"/>
              <a:t>in addition there’s the possibility to deactivate and reactivate 			approved user algorithms 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1962" y="-12"/>
            <a:ext cx="9620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Thank you for listening!</a:t>
            </a:r>
          </a:p>
          <a:p>
            <a: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Any questions?</a:t>
            </a:r>
          </a:p>
          <a:p>
            <a: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solidFill>
                  <a:schemeClr val="accent4"/>
                </a:solidFill>
              </a:rPr>
              <a:t>Image sources: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solidFill>
                  <a:schemeClr val="hlink"/>
                </a:solidFill>
                <a:hlinkClick r:id="rId3"/>
              </a:rPr>
              <a:t>http://www.denns-biomarkt.at/file/9560_Sojabohnen.jpg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solidFill>
                  <a:schemeClr val="hlink"/>
                </a:solidFill>
                <a:hlinkClick r:id="rId4"/>
              </a:rPr>
              <a:t>http://www.shutterstock.com/de/pic-277229177/stock-vector-sprout-icons-mono-vector-symbols.html?src=AxxCAJk9LApX6KqpPJ80PA-1-12</a:t>
            </a:r>
            <a:r>
              <a:rPr lang="en-GB" sz="800">
                <a:solidFill>
                  <a:schemeClr val="dk1"/>
                </a:solidFill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solidFill>
                  <a:schemeClr val="hlink"/>
                </a:solidFill>
                <a:hlinkClick r:id="rId5"/>
              </a:rPr>
              <a:t>https://encrypted-tbn0.gstatic.com/images?q=tbn:ANd9GcQd-QZB5uLxmIlNo8bCKKmvjFjxyU36xQ5-cFQN73xhySuEWvb5QA</a:t>
            </a:r>
            <a:r>
              <a:rPr lang="en-GB" sz="80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300" y="2072300"/>
            <a:ext cx="25527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Table of content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2400"/>
              <a:t>Introduction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2400"/>
              <a:t>How shall Sojabohne work 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/>
              <a:t>For registered user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/>
              <a:t>For anonymous  user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/>
              <a:t>For administrators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	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300" y="2892875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u="sng"/>
              <a:t>1. 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418075"/>
            <a:ext cx="8520599" cy="344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 sz="3000">
                <a:solidFill>
                  <a:schemeClr val="dk1"/>
                </a:solidFill>
              </a:rPr>
              <a:t>Goal: </a:t>
            </a:r>
            <a:r>
              <a:rPr lang="en-GB"/>
              <a:t>web service / web application for Weka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/>
              <a:t>              </a:t>
            </a:r>
            <a:r>
              <a:rPr lang="en-GB" sz="2400">
                <a:solidFill>
                  <a:schemeClr val="dk1"/>
                </a:solidFill>
              </a:rPr>
              <a:t>4 main pillars</a:t>
            </a:r>
            <a:r>
              <a:rPr lang="en-GB" sz="2400"/>
              <a:t>:</a:t>
            </a:r>
          </a:p>
          <a:p>
            <a:pPr indent="-228600" lvl="4" marL="2286000" rtl="0" algn="l">
              <a:spcBef>
                <a:spcPts val="0"/>
              </a:spcBef>
              <a:buSzPct val="100000"/>
            </a:pPr>
            <a:r>
              <a:rPr lang="en-GB" sz="1800"/>
              <a:t>Rest Interface</a:t>
            </a:r>
          </a:p>
          <a:p>
            <a:pPr indent="-228600" lvl="4" marL="2286000" rtl="0" algn="l">
              <a:spcBef>
                <a:spcPts val="0"/>
              </a:spcBef>
              <a:buSzPct val="100000"/>
            </a:pPr>
            <a:r>
              <a:rPr lang="en-GB" sz="1800"/>
              <a:t>Tomcat</a:t>
            </a:r>
          </a:p>
          <a:p>
            <a:pPr indent="-228600" lvl="4" marL="2286000" rtl="0" algn="l">
              <a:spcBef>
                <a:spcPts val="0"/>
              </a:spcBef>
              <a:buSzPct val="100000"/>
            </a:pPr>
            <a:r>
              <a:rPr lang="en-GB" sz="1800"/>
              <a:t>RDF Database</a:t>
            </a:r>
          </a:p>
          <a:p>
            <a:pPr indent="-228600" lvl="4" marL="2286000" rtl="0" algn="l">
              <a:spcBef>
                <a:spcPts val="0"/>
              </a:spcBef>
              <a:buSzPct val="100000"/>
            </a:pPr>
            <a:r>
              <a:rPr lang="en-GB" sz="1800"/>
              <a:t>User-administration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 rot="5400000">
            <a:off x="1125925" y="930275"/>
            <a:ext cx="325799" cy="385199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1962" y="-12"/>
            <a:ext cx="9620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u="sng"/>
              <a:t>2. How shall Sojabohne work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2.1 For registered user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What you told us about: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There shall be the possibility for any anonymous user to register himself on Sojabohne, which entails the following benefits:</a:t>
            </a:r>
          </a:p>
          <a:p>
            <a:pPr indent="-228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/>
              <a:t>the user data is private </a:t>
            </a:r>
            <a:r>
              <a:rPr lang="en-GB" sz="1400">
                <a:solidFill>
                  <a:schemeClr val="accent4"/>
                </a:solidFill>
              </a:rPr>
              <a:t>(based on UR0601.1)</a:t>
            </a:r>
          </a:p>
          <a:p>
            <a:pPr indent="-228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/>
              <a:t>it’s possible to create user groups, with interaction possibilities between group members </a:t>
            </a:r>
            <a:r>
              <a:rPr lang="en-GB" sz="1400">
                <a:solidFill>
                  <a:schemeClr val="accent4"/>
                </a:solidFill>
              </a:rPr>
              <a:t>(based on UR0601.2, UR0601.3)</a:t>
            </a:r>
          </a:p>
          <a:p>
            <a:pPr indent="-228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/>
              <a:t>higher priority in the request queue</a:t>
            </a:r>
            <a:r>
              <a:rPr lang="en-GB">
                <a:solidFill>
                  <a:schemeClr val="accent4"/>
                </a:solidFill>
              </a:rPr>
              <a:t> </a:t>
            </a:r>
            <a:r>
              <a:rPr lang="en-GB" sz="1400">
                <a:solidFill>
                  <a:schemeClr val="accent4"/>
                </a:solidFill>
              </a:rPr>
              <a:t>(based on UR0601.4)</a:t>
            </a:r>
          </a:p>
          <a:p>
            <a:pPr indent="-228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/>
              <a:t>no constraints 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1962" y="-12"/>
            <a:ext cx="9620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What we’ve made from it: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332300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Every user can register himself on Sojabohne under specification of his full name, his e-mail and a password. After receiving his information, the user can login onto Sojabohne and now has the following benefits with his account through an assigned unique user ID:</a:t>
            </a:r>
            <a:r>
              <a:rPr lang="en-GB">
                <a:solidFill>
                  <a:schemeClr val="accent4"/>
                </a:solidFill>
              </a:rPr>
              <a:t> </a:t>
            </a:r>
            <a:r>
              <a:rPr lang="en-GB" sz="1400">
                <a:solidFill>
                  <a:schemeClr val="accent4"/>
                </a:solidFill>
              </a:rPr>
              <a:t>(FR005, FR006, FR008)</a:t>
            </a:r>
          </a:p>
          <a:p>
            <a:pPr indent="-228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87500"/>
            </a:pPr>
            <a:r>
              <a:rPr lang="en-GB" sz="1600"/>
              <a:t>the basic functionalities</a:t>
            </a:r>
            <a:r>
              <a:rPr lang="en-GB" sz="1400"/>
              <a:t> </a:t>
            </a:r>
            <a:r>
              <a:rPr lang="en-GB" sz="1400">
                <a:solidFill>
                  <a:schemeClr val="accent4"/>
                </a:solidFill>
              </a:rPr>
              <a:t>(FR009)</a:t>
            </a:r>
          </a:p>
          <a:p>
            <a:pPr indent="-2286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77777"/>
            </a:pPr>
            <a:r>
              <a:rPr lang="en-GB"/>
              <a:t>create a new model</a:t>
            </a:r>
          </a:p>
          <a:p>
            <a:pPr indent="-2286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/>
              <a:t>upload an existing model</a:t>
            </a:r>
          </a:p>
          <a:p>
            <a:pPr indent="-2286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/>
              <a:t>test an existing model</a:t>
            </a:r>
          </a:p>
          <a:p>
            <a:pPr indent="-2286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/>
              <a:t>share models with other users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1962" y="-12"/>
            <a:ext cx="9620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What we’ve made from it: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72075" y="1217800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/>
              <a:t>set profile settings like password, email and username</a:t>
            </a:r>
            <a:r>
              <a:rPr lang="en-GB">
                <a:solidFill>
                  <a:schemeClr val="accent4"/>
                </a:solidFill>
              </a:rPr>
              <a:t> </a:t>
            </a:r>
            <a:r>
              <a:rPr lang="en-GB" sz="1400">
                <a:solidFill>
                  <a:schemeClr val="accent4"/>
                </a:solidFill>
              </a:rPr>
              <a:t>(FR009)</a:t>
            </a:r>
          </a:p>
          <a:p>
            <a:pPr indent="-2286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/>
              <a:t>all data packages from this user are private and the user has the possibility to set the package access rights </a:t>
            </a:r>
            <a:r>
              <a:rPr lang="en-GB" sz="1400">
                <a:solidFill>
                  <a:schemeClr val="accent4"/>
                </a:solidFill>
              </a:rPr>
              <a:t>(FR011)</a:t>
            </a:r>
          </a:p>
          <a:p>
            <a:pPr indent="-2286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/>
              <a:t>access to the package manager with an overview with all relevant data packages </a:t>
            </a:r>
            <a:r>
              <a:rPr lang="en-GB">
                <a:solidFill>
                  <a:schemeClr val="accent4"/>
                </a:solidFill>
              </a:rPr>
              <a:t> </a:t>
            </a:r>
            <a:r>
              <a:rPr lang="en-GB" sz="1400">
                <a:solidFill>
                  <a:schemeClr val="accent4"/>
                </a:solidFill>
              </a:rPr>
              <a:t>(FR009)</a:t>
            </a:r>
          </a:p>
          <a:p>
            <a:pPr indent="-2286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/>
              <a:t>possibility to upload self-written algorithms as .jar file, which have to be 		approved by an admin</a:t>
            </a:r>
            <a:r>
              <a:rPr lang="en-GB" sz="1400">
                <a:solidFill>
                  <a:schemeClr val="accent4"/>
                </a:solidFill>
              </a:rPr>
              <a:t> (FR009.4)</a:t>
            </a:r>
          </a:p>
          <a:p>
            <a:pPr indent="-2286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/>
              <a:t>now, the user can upload data with any size; can run any number of algorithms simultaneously and his algorithms may run endlessly </a:t>
            </a:r>
            <a:r>
              <a:rPr lang="en-GB" sz="1400">
                <a:solidFill>
                  <a:schemeClr val="accent4"/>
                </a:solidFill>
              </a:rPr>
              <a:t>(FR020)</a:t>
            </a:r>
          </a:p>
          <a:p>
            <a:pPr indent="-2286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/>
              <a:t>more options to choose the presentation of the result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1962" y="-12"/>
            <a:ext cx="9620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