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64"/>
  </p:notesMasterIdLst>
  <p:sldIdLst>
    <p:sldId id="279" r:id="rId2"/>
    <p:sldId id="280" r:id="rId3"/>
    <p:sldId id="281" r:id="rId4"/>
    <p:sldId id="282" r:id="rId5"/>
    <p:sldId id="283" r:id="rId6"/>
    <p:sldId id="284" r:id="rId7"/>
    <p:sldId id="285" r:id="rId8"/>
    <p:sldId id="262" r:id="rId9"/>
    <p:sldId id="301" r:id="rId10"/>
    <p:sldId id="309" r:id="rId11"/>
    <p:sldId id="311" r:id="rId12"/>
    <p:sldId id="312" r:id="rId13"/>
    <p:sldId id="317" r:id="rId14"/>
    <p:sldId id="316" r:id="rId15"/>
    <p:sldId id="265" r:id="rId16"/>
    <p:sldId id="302" r:id="rId17"/>
    <p:sldId id="341" r:id="rId18"/>
    <p:sldId id="342" r:id="rId19"/>
    <p:sldId id="343" r:id="rId20"/>
    <p:sldId id="344" r:id="rId21"/>
    <p:sldId id="345" r:id="rId22"/>
    <p:sldId id="346" r:id="rId23"/>
    <p:sldId id="360" r:id="rId24"/>
    <p:sldId id="361" r:id="rId25"/>
    <p:sldId id="362" r:id="rId26"/>
    <p:sldId id="350" r:id="rId27"/>
    <p:sldId id="348" r:id="rId28"/>
    <p:sldId id="349" r:id="rId29"/>
    <p:sldId id="363" r:id="rId30"/>
    <p:sldId id="364" r:id="rId31"/>
    <p:sldId id="365" r:id="rId32"/>
    <p:sldId id="286" r:id="rId33"/>
    <p:sldId id="290" r:id="rId34"/>
    <p:sldId id="270" r:id="rId35"/>
    <p:sldId id="354" r:id="rId36"/>
    <p:sldId id="355" r:id="rId37"/>
    <p:sldId id="356" r:id="rId38"/>
    <p:sldId id="357" r:id="rId39"/>
    <p:sldId id="358" r:id="rId40"/>
    <p:sldId id="359" r:id="rId41"/>
    <p:sldId id="291" r:id="rId42"/>
    <p:sldId id="340" r:id="rId43"/>
    <p:sldId id="339" r:id="rId44"/>
    <p:sldId id="351" r:id="rId45"/>
    <p:sldId id="352" r:id="rId46"/>
    <p:sldId id="353" r:id="rId47"/>
    <p:sldId id="335" r:id="rId48"/>
    <p:sldId id="334" r:id="rId49"/>
    <p:sldId id="333" r:id="rId50"/>
    <p:sldId id="332" r:id="rId51"/>
    <p:sldId id="331" r:id="rId52"/>
    <p:sldId id="330" r:id="rId53"/>
    <p:sldId id="329" r:id="rId54"/>
    <p:sldId id="328" r:id="rId55"/>
    <p:sldId id="327" r:id="rId56"/>
    <p:sldId id="326" r:id="rId57"/>
    <p:sldId id="325" r:id="rId58"/>
    <p:sldId id="324" r:id="rId59"/>
    <p:sldId id="338" r:id="rId60"/>
    <p:sldId id="337" r:id="rId61"/>
    <p:sldId id="336" r:id="rId62"/>
    <p:sldId id="3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1" autoAdjust="0"/>
  </p:normalViewPr>
  <p:slideViewPr>
    <p:cSldViewPr>
      <p:cViewPr varScale="1">
        <p:scale>
          <a:sx n="85" d="100"/>
          <a:sy n="85" d="100"/>
        </p:scale>
        <p:origin x="1406"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CC023-351C-4C94-845B-4642F798E680}" type="datetimeFigureOut">
              <a:rPr lang="en-US" smtClean="0"/>
              <a:pPr/>
              <a:t>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D5357-1FB0-4284-BE64-4FB292384BC0}" type="slidenum">
              <a:rPr lang="en-US" smtClean="0"/>
              <a:pPr/>
              <a:t>‹#›</a:t>
            </a:fld>
            <a:endParaRPr lang="en-US"/>
          </a:p>
        </p:txBody>
      </p:sp>
    </p:spTree>
    <p:extLst>
      <p:ext uri="{BB962C8B-B14F-4D97-AF65-F5344CB8AC3E}">
        <p14:creationId xmlns:p14="http://schemas.microsoft.com/office/powerpoint/2010/main" val="259672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7D5357-1FB0-4284-BE64-4FB292384BC0}" type="slidenum">
              <a:rPr lang="en-US" smtClean="0"/>
              <a:pPr/>
              <a:t>55</a:t>
            </a:fld>
            <a:endParaRPr lang="en-US"/>
          </a:p>
        </p:txBody>
      </p:sp>
    </p:spTree>
    <p:extLst>
      <p:ext uri="{BB962C8B-B14F-4D97-AF65-F5344CB8AC3E}">
        <p14:creationId xmlns:p14="http://schemas.microsoft.com/office/powerpoint/2010/main" val="165776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42A0B-F2C0-407E-8E77-D76ABB7A230C}"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42A0B-F2C0-407E-8E77-D76ABB7A230C}" type="datetimeFigureOut">
              <a:rPr lang="en-US" smtClean="0"/>
              <a:pPr/>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42A0B-F2C0-407E-8E77-D76ABB7A230C}"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42A0B-F2C0-407E-8E77-D76ABB7A230C}" type="datetimeFigureOut">
              <a:rPr lang="en-US" smtClean="0"/>
              <a:pPr/>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F42A0B-F2C0-407E-8E77-D76ABB7A230C}" type="datetimeFigureOut">
              <a:rPr lang="en-US" smtClean="0"/>
              <a:pPr/>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42A0B-F2C0-407E-8E77-D76ABB7A230C}" type="datetimeFigureOut">
              <a:rPr lang="en-US" smtClean="0"/>
              <a:pPr/>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42A0B-F2C0-407E-8E77-D76ABB7A230C}" type="datetimeFigureOut">
              <a:rPr lang="en-US" smtClean="0"/>
              <a:pPr/>
              <a:t>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1D068-801C-4473-B9F4-F3535EC86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extBox 4"/>
          <p:cNvSpPr txBox="1">
            <a:spLocks noChangeArrowheads="1"/>
          </p:cNvSpPr>
          <p:nvPr/>
        </p:nvSpPr>
        <p:spPr bwMode="auto">
          <a:xfrm>
            <a:off x="1295400" y="381000"/>
            <a:ext cx="6477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600" b="1">
                <a:solidFill>
                  <a:srgbClr val="002060"/>
                </a:solidFill>
                <a:latin typeface="Adobe Garamond Pro Bold" pitchFamily="18" charset="0"/>
              </a:rPr>
              <a:t>PRINCE DR. K. VASUDEVAN COLLEGE</a:t>
            </a:r>
          </a:p>
          <a:p>
            <a:pPr algn="ctr"/>
            <a:r>
              <a:rPr lang="en-US" sz="2600" b="1">
                <a:solidFill>
                  <a:srgbClr val="002060"/>
                </a:solidFill>
                <a:latin typeface="Adobe Garamond Pro Bold" pitchFamily="18" charset="0"/>
              </a:rPr>
              <a:t>OF ENGINEERING AND TECHNOLOGY</a:t>
            </a:r>
          </a:p>
        </p:txBody>
      </p:sp>
      <p:pic>
        <p:nvPicPr>
          <p:cNvPr id="7" name="Picture 6" descr="Anna_University,_Chennai_logo.gif"/>
          <p:cNvPicPr>
            <a:picLocks noChangeAspect="1"/>
          </p:cNvPicPr>
          <p:nvPr/>
        </p:nvPicPr>
        <p:blipFill>
          <a:blip r:embed="rId2"/>
          <a:stretch>
            <a:fillRect/>
          </a:stretch>
        </p:blipFill>
        <p:spPr>
          <a:xfrm>
            <a:off x="7620000" y="152400"/>
            <a:ext cx="1222147" cy="1171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0" y="1676400"/>
            <a:ext cx="9144000" cy="40005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en-US" sz="2000" b="1" dirty="0">
                <a:latin typeface="Adobe Garamond Pro" pitchFamily="18" charset="0"/>
              </a:rPr>
              <a:t>Department of Computer Science and Engineering</a:t>
            </a:r>
          </a:p>
        </p:txBody>
      </p:sp>
      <p:sp>
        <p:nvSpPr>
          <p:cNvPr id="11" name="Rectangle 10"/>
          <p:cNvSpPr/>
          <p:nvPr/>
        </p:nvSpPr>
        <p:spPr>
          <a:xfrm>
            <a:off x="304800" y="2514600"/>
            <a:ext cx="8458200" cy="13716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304800" y="2514600"/>
            <a:ext cx="304800" cy="13716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4" name="Picture 13" descr="clg_logo.jpg"/>
          <p:cNvPicPr>
            <a:picLocks noChangeAspect="1"/>
          </p:cNvPicPr>
          <p:nvPr/>
        </p:nvPicPr>
        <p:blipFill>
          <a:blip r:embed="rId3" cstate="print"/>
          <a:stretch>
            <a:fillRect/>
          </a:stretch>
        </p:blipFill>
        <p:spPr>
          <a:xfrm>
            <a:off x="304800" y="304800"/>
            <a:ext cx="11430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a:spLocks noChangeArrowheads="1"/>
          </p:cNvSpPr>
          <p:nvPr/>
        </p:nvSpPr>
        <p:spPr bwMode="auto">
          <a:xfrm>
            <a:off x="304800" y="2514600"/>
            <a:ext cx="304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700" b="1">
                <a:solidFill>
                  <a:schemeClr val="bg1"/>
                </a:solidFill>
              </a:rPr>
              <a:t>TITLE</a:t>
            </a:r>
          </a:p>
        </p:txBody>
      </p:sp>
      <p:sp>
        <p:nvSpPr>
          <p:cNvPr id="16" name="TextBox 15"/>
          <p:cNvSpPr txBox="1"/>
          <p:nvPr/>
        </p:nvSpPr>
        <p:spPr>
          <a:xfrm>
            <a:off x="152400" y="4389033"/>
            <a:ext cx="2895600" cy="1286314"/>
          </a:xfrm>
          <a:prstGeom prst="rect">
            <a:avLst/>
          </a:prstGeom>
          <a:noFill/>
        </p:spPr>
        <p:txBody>
          <a:bodyPr wrap="square">
            <a:spAutoFit/>
          </a:bodyPr>
          <a:lstStyle/>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Guided &amp; Co-ordinated By :</a:t>
            </a:r>
          </a:p>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Mrs. Shalini S, M.E,</a:t>
            </a:r>
          </a:p>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Head of Dept. </a:t>
            </a:r>
          </a:p>
        </p:txBody>
      </p:sp>
      <p:sp>
        <p:nvSpPr>
          <p:cNvPr id="17" name="TextBox 16"/>
          <p:cNvSpPr txBox="1"/>
          <p:nvPr/>
        </p:nvSpPr>
        <p:spPr>
          <a:xfrm>
            <a:off x="6096002" y="4306888"/>
            <a:ext cx="2590798" cy="2117311"/>
          </a:xfrm>
          <a:prstGeom prst="rect">
            <a:avLst/>
          </a:prstGeom>
          <a:noFill/>
        </p:spPr>
        <p:txBody>
          <a:bodyPr wrap="square">
            <a:spAutoFit/>
          </a:bodyPr>
          <a:lstStyle/>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Presented By :</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Jenson Y</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Reg. No : 411620104006</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Raja Selvam M</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Reg. No : 411620104015</a:t>
            </a:r>
          </a:p>
        </p:txBody>
      </p:sp>
      <p:sp>
        <p:nvSpPr>
          <p:cNvPr id="2" name="Google Shape;2059;p1">
            <a:extLst>
              <a:ext uri="{FF2B5EF4-FFF2-40B4-BE49-F238E27FC236}">
                <a16:creationId xmlns:a16="http://schemas.microsoft.com/office/drawing/2014/main" id="{21B4AF64-47DD-EBDE-354B-8F099997CB71}"/>
              </a:ext>
            </a:extLst>
          </p:cNvPr>
          <p:cNvSpPr txBox="1"/>
          <p:nvPr/>
        </p:nvSpPr>
        <p:spPr>
          <a:xfrm>
            <a:off x="609600" y="2609101"/>
            <a:ext cx="81534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rgbClr val="000000"/>
                </a:solidFill>
                <a:latin typeface="Calibri"/>
                <a:ea typeface="Calibri"/>
                <a:cs typeface="Calibri"/>
                <a:sym typeface="Calibri"/>
              </a:rPr>
              <a:t>OrphaConnect - An Integrated System for Charitable Initiatives to Engage </a:t>
            </a:r>
            <a:r>
              <a:rPr lang="en-IN" sz="2400" b="1" i="0" u="none" strike="noStrike" cap="none" dirty="0">
                <a:solidFill>
                  <a:srgbClr val="000000"/>
                </a:solidFill>
                <a:latin typeface="Calibri"/>
                <a:ea typeface="Calibri"/>
                <a:cs typeface="Calibri"/>
                <a:sym typeface="Calibri"/>
              </a:rPr>
              <a:t>Communities</a:t>
            </a:r>
            <a:r>
              <a:rPr lang="en-US" sz="2400" b="1" i="0" u="none" strike="noStrike" cap="none" dirty="0">
                <a:solidFill>
                  <a:srgbClr val="000000"/>
                </a:solidFill>
                <a:latin typeface="Calibri"/>
                <a:ea typeface="Calibri"/>
                <a:cs typeface="Calibri"/>
                <a:sym typeface="Calibri"/>
              </a:rPr>
              <a:t> </a:t>
            </a:r>
            <a:endParaRPr sz="2400" b="1" i="0" u="none" strike="noStrike" cap="none" dirty="0">
              <a:solidFill>
                <a:srgbClr val="000000"/>
              </a:solidFill>
              <a:latin typeface="Calibri"/>
              <a:ea typeface="Calibri"/>
              <a:cs typeface="Calibri"/>
              <a:sym typeface="Calibri"/>
            </a:endParaRPr>
          </a:p>
        </p:txBody>
      </p:sp>
      <p:sp>
        <p:nvSpPr>
          <p:cNvPr id="3" name="Title 3">
            <a:extLst>
              <a:ext uri="{FF2B5EF4-FFF2-40B4-BE49-F238E27FC236}">
                <a16:creationId xmlns:a16="http://schemas.microsoft.com/office/drawing/2014/main" id="{29573851-C4E1-D445-AE90-F85B20DF3F38}"/>
              </a:ext>
            </a:extLst>
          </p:cNvPr>
          <p:cNvSpPr txBox="1">
            <a:spLocks/>
          </p:cNvSpPr>
          <p:nvPr/>
        </p:nvSpPr>
        <p:spPr>
          <a:xfrm>
            <a:off x="891289" y="3402913"/>
            <a:ext cx="7361302" cy="4616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a:solidFill>
                  <a:schemeClr val="tx1">
                    <a:lumMod val="75000"/>
                    <a:lumOff val="25000"/>
                  </a:schemeClr>
                </a:solidFill>
              </a:rPr>
              <a:t>Domain : Social Computing</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94242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edg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5"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ppt_w</p:attrName>
                                        </p:attrNameLst>
                                      </p:cBhvr>
                                      <p:tavLst>
                                        <p:tav tm="0" fmla="#ppt_w*sin(2.5*pi*$)">
                                          <p:val>
                                            <p:fltVal val="0"/>
                                          </p:val>
                                        </p:tav>
                                        <p:tav tm="100000">
                                          <p:val>
                                            <p:fltVal val="1"/>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plus(in)">
                                      <p:cBhvr>
                                        <p:cTn id="24" dur="10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4)">
                                      <p:cBhvr>
                                        <p:cTn id="29" dur="1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93" decel="100000"/>
                                        <p:tgtEl>
                                          <p:spTgt spid="15"/>
                                        </p:tgtEl>
                                      </p:cBhvr>
                                    </p:animEffect>
                                    <p:animScale>
                                      <p:cBhvr>
                                        <p:cTn id="35" dur="193" decel="100000"/>
                                        <p:tgtEl>
                                          <p:spTgt spid="15"/>
                                        </p:tgtEl>
                                      </p:cBhvr>
                                      <p:from x="10000" y="10000"/>
                                      <p:to x="200000" y="450000"/>
                                    </p:animScale>
                                    <p:animScale>
                                      <p:cBhvr>
                                        <p:cTn id="36" dur="308" accel="100000" fill="hold">
                                          <p:stCondLst>
                                            <p:cond delay="193"/>
                                          </p:stCondLst>
                                        </p:cTn>
                                        <p:tgtEl>
                                          <p:spTgt spid="15"/>
                                        </p:tgtEl>
                                      </p:cBhvr>
                                      <p:from x="200000" y="450000"/>
                                      <p:to x="100000" y="100000"/>
                                    </p:animScale>
                                    <p:set>
                                      <p:cBhvr>
                                        <p:cTn id="37" dur="193" fill="hold"/>
                                        <p:tgtEl>
                                          <p:spTgt spid="15"/>
                                        </p:tgtEl>
                                        <p:attrNameLst>
                                          <p:attrName>ppt_x</p:attrName>
                                        </p:attrNameLst>
                                      </p:cBhvr>
                                      <p:to>
                                        <p:strVal val="(0.5)"/>
                                      </p:to>
                                    </p:set>
                                    <p:anim from="(0.5)" to="(#ppt_x)" calcmode="lin" valueType="num">
                                      <p:cBhvr>
                                        <p:cTn id="38" dur="308" accel="100000" fill="hold">
                                          <p:stCondLst>
                                            <p:cond delay="193"/>
                                          </p:stCondLst>
                                        </p:cTn>
                                        <p:tgtEl>
                                          <p:spTgt spid="15"/>
                                        </p:tgtEl>
                                        <p:attrNameLst>
                                          <p:attrName>ppt_x</p:attrName>
                                        </p:attrNameLst>
                                      </p:cBhvr>
                                    </p:anim>
                                    <p:set>
                                      <p:cBhvr>
                                        <p:cTn id="39" dur="193" fill="hold"/>
                                        <p:tgtEl>
                                          <p:spTgt spid="15"/>
                                        </p:tgtEl>
                                        <p:attrNameLst>
                                          <p:attrName>ppt_y</p:attrName>
                                        </p:attrNameLst>
                                      </p:cBhvr>
                                      <p:to>
                                        <p:strVal val="(#ppt_y+0.4)"/>
                                      </p:to>
                                    </p:set>
                                    <p:anim from="(#ppt_y+0.4)" to="(#ppt_y)" calcmode="lin" valueType="num">
                                      <p:cBhvr>
                                        <p:cTn id="40" dur="308" accel="100000" fill="hold">
                                          <p:stCondLst>
                                            <p:cond delay="193"/>
                                          </p:stCondLst>
                                        </p:cTn>
                                        <p:tgtEl>
                                          <p:spTgt spid="15"/>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93" decel="100000"/>
                                        <p:tgtEl>
                                          <p:spTgt spid="12"/>
                                        </p:tgtEl>
                                      </p:cBhvr>
                                    </p:animEffect>
                                    <p:animScale>
                                      <p:cBhvr>
                                        <p:cTn id="44" dur="193" decel="100000"/>
                                        <p:tgtEl>
                                          <p:spTgt spid="12"/>
                                        </p:tgtEl>
                                      </p:cBhvr>
                                      <p:from x="10000" y="10000"/>
                                      <p:to x="200000" y="450000"/>
                                    </p:animScale>
                                    <p:animScale>
                                      <p:cBhvr>
                                        <p:cTn id="45" dur="308" accel="100000" fill="hold">
                                          <p:stCondLst>
                                            <p:cond delay="193"/>
                                          </p:stCondLst>
                                        </p:cTn>
                                        <p:tgtEl>
                                          <p:spTgt spid="12"/>
                                        </p:tgtEl>
                                      </p:cBhvr>
                                      <p:from x="200000" y="450000"/>
                                      <p:to x="100000" y="100000"/>
                                    </p:animScale>
                                    <p:set>
                                      <p:cBhvr>
                                        <p:cTn id="46" dur="193" fill="hold"/>
                                        <p:tgtEl>
                                          <p:spTgt spid="12"/>
                                        </p:tgtEl>
                                        <p:attrNameLst>
                                          <p:attrName>ppt_x</p:attrName>
                                        </p:attrNameLst>
                                      </p:cBhvr>
                                      <p:to>
                                        <p:strVal val="(0.5)"/>
                                      </p:to>
                                    </p:set>
                                    <p:anim from="(0.5)" to="(#ppt_x)" calcmode="lin" valueType="num">
                                      <p:cBhvr>
                                        <p:cTn id="47" dur="308" accel="100000" fill="hold">
                                          <p:stCondLst>
                                            <p:cond delay="193"/>
                                          </p:stCondLst>
                                        </p:cTn>
                                        <p:tgtEl>
                                          <p:spTgt spid="12"/>
                                        </p:tgtEl>
                                        <p:attrNameLst>
                                          <p:attrName>ppt_x</p:attrName>
                                        </p:attrNameLst>
                                      </p:cBhvr>
                                    </p:anim>
                                    <p:set>
                                      <p:cBhvr>
                                        <p:cTn id="48" dur="193" fill="hold"/>
                                        <p:tgtEl>
                                          <p:spTgt spid="12"/>
                                        </p:tgtEl>
                                        <p:attrNameLst>
                                          <p:attrName>ppt_y</p:attrName>
                                        </p:attrNameLst>
                                      </p:cBhvr>
                                      <p:to>
                                        <p:strVal val="(#ppt_y+0.4)"/>
                                      </p:to>
                                    </p:set>
                                    <p:anim from="(#ppt_y+0.4)" to="(#ppt_y)" calcmode="lin" valueType="num">
                                      <p:cBhvr>
                                        <p:cTn id="49" dur="308" accel="100000" fill="hold">
                                          <p:stCondLst>
                                            <p:cond delay="193"/>
                                          </p:stCondLst>
                                        </p:cTn>
                                        <p:tgtEl>
                                          <p:spTgt spid="12"/>
                                        </p:tgtEl>
                                        <p:attrNameLst>
                                          <p:attrName>ppt_y</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1" presetClass="entr" presetSubtype="0" fill="hold" grpId="0" nodeType="click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5" dur="1000" fill="hold"/>
                                        <p:tgtEl>
                                          <p:spTgt spid="16"/>
                                        </p:tgtEl>
                                        <p:attrNameLst>
                                          <p:attrName>ppt_y</p:attrName>
                                        </p:attrNameLst>
                                      </p:cBhvr>
                                      <p:tavLst>
                                        <p:tav tm="0">
                                          <p:val>
                                            <p:strVal val="#ppt_y"/>
                                          </p:val>
                                        </p:tav>
                                        <p:tav tm="100000">
                                          <p:val>
                                            <p:strVal val="#ppt_y"/>
                                          </p:val>
                                        </p:tav>
                                      </p:tavLst>
                                    </p:anim>
                                    <p:anim calcmode="lin" valueType="num">
                                      <p:cBhvr>
                                        <p:cTn id="56" dur="10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7" dur="10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1000" tmFilter="0,0; .5, 1; 1, 1"/>
                                        <p:tgtEl>
                                          <p:spTgt spid="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1" presetClass="entr" presetSubtype="0" fill="hold" grpId="0" nodeType="clickEffect">
                                  <p:stCondLst>
                                    <p:cond delay="0"/>
                                  </p:stCondLst>
                                  <p:iterate type="lt">
                                    <p:tmPct val="10000"/>
                                  </p:iterate>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7"/>
                                        </p:tgtEl>
                                        <p:attrNameLst>
                                          <p:attrName>ppt_y</p:attrName>
                                        </p:attrNameLst>
                                      </p:cBhvr>
                                      <p:tavLst>
                                        <p:tav tm="0">
                                          <p:val>
                                            <p:strVal val="#ppt_y"/>
                                          </p:val>
                                        </p:tav>
                                        <p:tav tm="100000">
                                          <p:val>
                                            <p:strVal val="#ppt_y"/>
                                          </p:val>
                                        </p:tav>
                                      </p:tavLst>
                                    </p:anim>
                                    <p:anim calcmode="lin" valueType="num">
                                      <p:cBhvr>
                                        <p:cTn id="6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animBg="1"/>
      <p:bldP spid="12" grpId="0" animBg="1"/>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441210" y="2401287"/>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2239901" y="1305456"/>
            <a:ext cx="4664192" cy="1749197"/>
          </a:xfrm>
          <a:prstGeom prst="rect">
            <a:avLst/>
          </a:prstGeom>
        </p:spPr>
        <p:txBody>
          <a:bodyPr wrap="square">
            <a:spAutoFit/>
          </a:bodyPr>
          <a:lstStyle/>
          <a:p>
            <a:pPr lvl="0" algn="just" defTabSz="685800">
              <a:lnSpc>
                <a:spcPct val="90000"/>
              </a:lnSpc>
              <a:spcBef>
                <a:spcPts val="750"/>
              </a:spcBef>
            </a:pPr>
            <a:r>
              <a:rPr lang="en-US" dirty="0">
                <a:solidFill>
                  <a:prstClr val="black"/>
                </a:solidFill>
              </a:rPr>
              <a:t>OPERATING SYSTEM      : windows 11</a:t>
            </a:r>
          </a:p>
          <a:p>
            <a:pPr lvl="0" algn="just" defTabSz="685800">
              <a:lnSpc>
                <a:spcPct val="90000"/>
              </a:lnSpc>
              <a:spcBef>
                <a:spcPts val="750"/>
              </a:spcBef>
            </a:pPr>
            <a:r>
              <a:rPr lang="en-US" dirty="0">
                <a:solidFill>
                  <a:prstClr val="black"/>
                </a:solidFill>
              </a:rPr>
              <a:t>IDE                                    : Microsoft visual studio</a:t>
            </a:r>
          </a:p>
          <a:p>
            <a:pPr lvl="0" algn="just" defTabSz="685800">
              <a:lnSpc>
                <a:spcPct val="90000"/>
              </a:lnSpc>
              <a:spcBef>
                <a:spcPts val="750"/>
              </a:spcBef>
            </a:pPr>
            <a:r>
              <a:rPr lang="en-US" dirty="0">
                <a:solidFill>
                  <a:prstClr val="black"/>
                </a:solidFill>
              </a:rPr>
              <a:t>FRONT END                     : HTML, CSS</a:t>
            </a:r>
          </a:p>
          <a:p>
            <a:pPr lvl="0" algn="just" defTabSz="685800">
              <a:lnSpc>
                <a:spcPct val="90000"/>
              </a:lnSpc>
              <a:spcBef>
                <a:spcPts val="750"/>
              </a:spcBef>
            </a:pPr>
            <a:r>
              <a:rPr lang="en-US" dirty="0">
                <a:solidFill>
                  <a:prstClr val="black"/>
                </a:solidFill>
              </a:rPr>
              <a:t>CODING LANGUAGE      : JavaScript</a:t>
            </a:r>
          </a:p>
          <a:p>
            <a:pPr lvl="0" algn="just" defTabSz="685800">
              <a:lnSpc>
                <a:spcPct val="90000"/>
              </a:lnSpc>
              <a:spcBef>
                <a:spcPts val="750"/>
              </a:spcBef>
            </a:pPr>
            <a:r>
              <a:rPr lang="en-US" dirty="0">
                <a:solidFill>
                  <a:prstClr val="black"/>
                </a:solidFill>
              </a:rPr>
              <a:t>BACK END                        : MongoDB                      </a:t>
            </a:r>
          </a:p>
        </p:txBody>
      </p:sp>
      <p:sp>
        <p:nvSpPr>
          <p:cNvPr id="5" name="Rectangle 4"/>
          <p:cNvSpPr/>
          <p:nvPr/>
        </p:nvSpPr>
        <p:spPr>
          <a:xfrm>
            <a:off x="1901314" y="512740"/>
            <a:ext cx="5156989" cy="584775"/>
          </a:xfrm>
          <a:prstGeom prst="rect">
            <a:avLst/>
          </a:prstGeom>
        </p:spPr>
        <p:txBody>
          <a:bodyPr wrap="square">
            <a:spAutoFit/>
          </a:bodyPr>
          <a:lstStyle/>
          <a:p>
            <a:pPr algn="ctr"/>
            <a:r>
              <a:rPr lang="en-US" sz="3200" b="1" dirty="0">
                <a:solidFill>
                  <a:prstClr val="black"/>
                </a:solidFill>
                <a:latin typeface="Calibri (Headings)"/>
              </a:rPr>
              <a:t> SOFTWARE REQUIREMENTS</a:t>
            </a:r>
            <a:endParaRPr lang="en-US" sz="3200" b="1" dirty="0">
              <a:latin typeface="Calibri (Headings)"/>
            </a:endParaRPr>
          </a:p>
        </p:txBody>
      </p:sp>
      <p:sp>
        <p:nvSpPr>
          <p:cNvPr id="3" name="Rectangle 2">
            <a:extLst>
              <a:ext uri="{FF2B5EF4-FFF2-40B4-BE49-F238E27FC236}">
                <a16:creationId xmlns:a16="http://schemas.microsoft.com/office/drawing/2014/main" id="{199BB7AC-48B5-5BD0-B3E1-1601F439B4E0}"/>
              </a:ext>
            </a:extLst>
          </p:cNvPr>
          <p:cNvSpPr/>
          <p:nvPr/>
        </p:nvSpPr>
        <p:spPr>
          <a:xfrm>
            <a:off x="2434398" y="4495800"/>
            <a:ext cx="4275198" cy="1749197"/>
          </a:xfrm>
          <a:prstGeom prst="rect">
            <a:avLst/>
          </a:prstGeom>
        </p:spPr>
        <p:txBody>
          <a:bodyPr wrap="square">
            <a:spAutoFit/>
          </a:bodyPr>
          <a:lstStyle/>
          <a:p>
            <a:pPr lvl="0" defTabSz="685800">
              <a:lnSpc>
                <a:spcPct val="90000"/>
              </a:lnSpc>
              <a:spcBef>
                <a:spcPts val="750"/>
              </a:spcBef>
            </a:pPr>
            <a:r>
              <a:rPr lang="en-US" dirty="0">
                <a:solidFill>
                  <a:prstClr val="black"/>
                </a:solidFill>
              </a:rPr>
              <a:t>PROCESSOR     : Pentium Dual Core 2.00GHZ</a:t>
            </a:r>
          </a:p>
          <a:p>
            <a:pPr lvl="0" defTabSz="685800">
              <a:lnSpc>
                <a:spcPct val="90000"/>
              </a:lnSpc>
              <a:spcBef>
                <a:spcPts val="750"/>
              </a:spcBef>
            </a:pPr>
            <a:r>
              <a:rPr lang="en-US" dirty="0">
                <a:solidFill>
                  <a:prstClr val="black"/>
                </a:solidFill>
              </a:rPr>
              <a:t>HARD DISK       : 140GB</a:t>
            </a:r>
          </a:p>
          <a:p>
            <a:pPr lvl="0" defTabSz="685800">
              <a:lnSpc>
                <a:spcPct val="90000"/>
              </a:lnSpc>
              <a:spcBef>
                <a:spcPts val="750"/>
              </a:spcBef>
            </a:pPr>
            <a:r>
              <a:rPr lang="en-US" dirty="0">
                <a:solidFill>
                  <a:prstClr val="black"/>
                </a:solidFill>
              </a:rPr>
              <a:t>MOUSE             : Logitech</a:t>
            </a:r>
          </a:p>
          <a:p>
            <a:pPr lvl="0" defTabSz="685800">
              <a:lnSpc>
                <a:spcPct val="90000"/>
              </a:lnSpc>
              <a:spcBef>
                <a:spcPts val="750"/>
              </a:spcBef>
            </a:pPr>
            <a:r>
              <a:rPr lang="en-US" dirty="0">
                <a:solidFill>
                  <a:prstClr val="black"/>
                </a:solidFill>
              </a:rPr>
              <a:t>RAM                  : 4GB (</a:t>
            </a:r>
            <a:r>
              <a:rPr lang="en-US" dirty="0" err="1">
                <a:solidFill>
                  <a:prstClr val="black"/>
                </a:solidFill>
              </a:rPr>
              <a:t>Mimimum</a:t>
            </a:r>
            <a:r>
              <a:rPr lang="en-US" dirty="0">
                <a:solidFill>
                  <a:prstClr val="black"/>
                </a:solidFill>
              </a:rPr>
              <a:t>)</a:t>
            </a:r>
          </a:p>
          <a:p>
            <a:pPr lvl="0" defTabSz="685800">
              <a:lnSpc>
                <a:spcPct val="90000"/>
              </a:lnSpc>
              <a:spcBef>
                <a:spcPts val="750"/>
              </a:spcBef>
            </a:pPr>
            <a:r>
              <a:rPr lang="en-US" dirty="0">
                <a:solidFill>
                  <a:prstClr val="black"/>
                </a:solidFill>
              </a:rPr>
              <a:t>KEYBOARD       : 110 Keys enhanced.</a:t>
            </a:r>
          </a:p>
        </p:txBody>
      </p:sp>
      <p:sp>
        <p:nvSpPr>
          <p:cNvPr id="6" name="Rectangle 5">
            <a:extLst>
              <a:ext uri="{FF2B5EF4-FFF2-40B4-BE49-F238E27FC236}">
                <a16:creationId xmlns:a16="http://schemas.microsoft.com/office/drawing/2014/main" id="{0444F453-7D38-58D6-923A-283BAADC4245}"/>
              </a:ext>
            </a:extLst>
          </p:cNvPr>
          <p:cNvSpPr/>
          <p:nvPr/>
        </p:nvSpPr>
        <p:spPr>
          <a:xfrm>
            <a:off x="1901315" y="3657600"/>
            <a:ext cx="5156989" cy="584775"/>
          </a:xfrm>
          <a:prstGeom prst="rect">
            <a:avLst/>
          </a:prstGeom>
        </p:spPr>
        <p:txBody>
          <a:bodyPr wrap="none">
            <a:spAutoFit/>
          </a:bodyPr>
          <a:lstStyle/>
          <a:p>
            <a:pPr algn="ctr"/>
            <a:r>
              <a:rPr lang="en-US" sz="3200" b="1" dirty="0">
                <a:solidFill>
                  <a:prstClr val="black"/>
                </a:solidFill>
                <a:latin typeface="Calibri (Headings)"/>
              </a:rPr>
              <a:t>HARDWARE REQUIREMENTS</a:t>
            </a:r>
            <a:endParaRPr lang="en-US" sz="3200" b="1" dirty="0">
              <a:latin typeface="Calibri (Headings)"/>
            </a:endParaRPr>
          </a:p>
        </p:txBody>
      </p:sp>
    </p:spTree>
    <p:extLst>
      <p:ext uri="{BB962C8B-B14F-4D97-AF65-F5344CB8AC3E}">
        <p14:creationId xmlns:p14="http://schemas.microsoft.com/office/powerpoint/2010/main" val="200478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black"/>
                </a:solidFill>
                <a:effectLst/>
                <a:uLnTx/>
                <a:uFillTx/>
                <a:latin typeface="Calibri Light" panose="020F0302020204030204"/>
              </a:rPr>
              <a:t> </a:t>
            </a:r>
            <a:endParaRPr kumimoji="0" lang="en-US" sz="4800" b="0" i="0" u="none" strike="noStrike" kern="0" cap="none" spc="0" normalizeH="0" baseline="0" noProof="0" dirty="0">
              <a:ln>
                <a:noFill/>
              </a:ln>
              <a:solidFill>
                <a:sysClr val="windowText" lastClr="000000"/>
              </a:solidFill>
              <a:effectLst/>
              <a:uLnTx/>
              <a:uFillTx/>
            </a:endParaRPr>
          </a:p>
        </p:txBody>
      </p:sp>
      <p:sp>
        <p:nvSpPr>
          <p:cNvPr id="5" name="Title 7">
            <a:extLst>
              <a:ext uri="{FF2B5EF4-FFF2-40B4-BE49-F238E27FC236}">
                <a16:creationId xmlns:a16="http://schemas.microsoft.com/office/drawing/2014/main" id="{22327C59-117D-86D8-0964-CA9B757176B1}"/>
              </a:ext>
            </a:extLst>
          </p:cNvPr>
          <p:cNvSpPr txBox="1">
            <a:spLocks/>
          </p:cNvSpPr>
          <p:nvPr/>
        </p:nvSpPr>
        <p:spPr>
          <a:xfrm>
            <a:off x="283634" y="575454"/>
            <a:ext cx="8424333"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cs typeface="Times New Roman"/>
              </a:rPr>
              <a:t>PROJECT IMPLEMENTATION MODULES</a:t>
            </a:r>
            <a:endParaRPr lang="en-IN" sz="3200" b="1" dirty="0"/>
          </a:p>
        </p:txBody>
      </p:sp>
      <p:sp>
        <p:nvSpPr>
          <p:cNvPr id="6" name="Content Placeholder 8">
            <a:extLst>
              <a:ext uri="{FF2B5EF4-FFF2-40B4-BE49-F238E27FC236}">
                <a16:creationId xmlns:a16="http://schemas.microsoft.com/office/drawing/2014/main" id="{1B36BC44-6E7C-F4D6-587F-A0A44AE8318F}"/>
              </a:ext>
            </a:extLst>
          </p:cNvPr>
          <p:cNvSpPr txBox="1">
            <a:spLocks/>
          </p:cNvSpPr>
          <p:nvPr/>
        </p:nvSpPr>
        <p:spPr>
          <a:xfrm>
            <a:off x="1121833" y="1893843"/>
            <a:ext cx="3069168" cy="29706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0"/>
              </a:spcAft>
              <a:buFont typeface="Arial" pitchFamily="34" charset="0"/>
              <a:buNone/>
            </a:pPr>
            <a:r>
              <a:rPr lang="en-US" sz="2400" b="1" dirty="0">
                <a:solidFill>
                  <a:prstClr val="black"/>
                </a:solidFill>
                <a:cs typeface="Times New Roman"/>
              </a:rPr>
              <a:t>User Modules</a:t>
            </a:r>
            <a:endParaRPr lang="en-US" sz="2400" dirty="0">
              <a:solidFill>
                <a:prstClr val="black"/>
              </a:solidFill>
              <a:cs typeface="Times New Roman"/>
            </a:endParaRPr>
          </a:p>
          <a:p>
            <a:pPr marL="457200" indent="-457200">
              <a:spcAft>
                <a:spcPct val="0"/>
              </a:spcAft>
              <a:buFont typeface="Arial,Sans-Serif"/>
              <a:buChar char="•"/>
            </a:pPr>
            <a:r>
              <a:rPr lang="en-US" sz="2400" dirty="0">
                <a:solidFill>
                  <a:prstClr val="black"/>
                </a:solidFill>
                <a:cs typeface="Times New Roman"/>
              </a:rPr>
              <a:t>Registration &amp; Authentication</a:t>
            </a:r>
          </a:p>
          <a:p>
            <a:pPr marL="457200" indent="-457200">
              <a:spcAft>
                <a:spcPct val="0"/>
              </a:spcAft>
              <a:buFont typeface="Arial,Sans-Serif"/>
              <a:buChar char="•"/>
            </a:pPr>
            <a:r>
              <a:rPr lang="en-US" sz="2400" dirty="0">
                <a:solidFill>
                  <a:prstClr val="black"/>
                </a:solidFill>
                <a:cs typeface="Times New Roman"/>
              </a:rPr>
              <a:t>Food Donation</a:t>
            </a:r>
          </a:p>
          <a:p>
            <a:pPr marL="457200" indent="-457200">
              <a:spcAft>
                <a:spcPct val="0"/>
              </a:spcAft>
              <a:buFont typeface="Arial,Sans-Serif"/>
              <a:buChar char="•"/>
            </a:pPr>
            <a:r>
              <a:rPr lang="en-US" sz="2400" dirty="0">
                <a:solidFill>
                  <a:prstClr val="black"/>
                </a:solidFill>
                <a:cs typeface="Times New Roman"/>
              </a:rPr>
              <a:t>Reward System</a:t>
            </a:r>
          </a:p>
          <a:p>
            <a:pPr marL="457200" indent="-457200">
              <a:spcAft>
                <a:spcPct val="0"/>
              </a:spcAft>
              <a:buFont typeface="Arial,Sans-Serif"/>
              <a:buChar char="•"/>
            </a:pPr>
            <a:r>
              <a:rPr lang="en-US" sz="2400" dirty="0">
                <a:solidFill>
                  <a:prstClr val="black"/>
                </a:solidFill>
                <a:cs typeface="Times New Roman"/>
              </a:rPr>
              <a:t>Fund Charity</a:t>
            </a:r>
          </a:p>
          <a:p>
            <a:endParaRPr lang="en-IN" sz="2400" dirty="0"/>
          </a:p>
        </p:txBody>
      </p:sp>
      <p:sp>
        <p:nvSpPr>
          <p:cNvPr id="7" name="Content Placeholder 9">
            <a:extLst>
              <a:ext uri="{FF2B5EF4-FFF2-40B4-BE49-F238E27FC236}">
                <a16:creationId xmlns:a16="http://schemas.microsoft.com/office/drawing/2014/main" id="{AFB31123-C47E-618F-83B7-9ED2A89C4C0F}"/>
              </a:ext>
            </a:extLst>
          </p:cNvPr>
          <p:cNvSpPr txBox="1">
            <a:spLocks/>
          </p:cNvSpPr>
          <p:nvPr/>
        </p:nvSpPr>
        <p:spPr>
          <a:xfrm>
            <a:off x="4953000" y="1906145"/>
            <a:ext cx="3597388" cy="29706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ct val="0"/>
              </a:spcAft>
              <a:buFont typeface="Arial" pitchFamily="34" charset="0"/>
              <a:buNone/>
            </a:pPr>
            <a:r>
              <a:rPr lang="en-US" sz="2400" b="1" dirty="0">
                <a:solidFill>
                  <a:prstClr val="black"/>
                </a:solidFill>
                <a:cs typeface="Times New Roman"/>
              </a:rPr>
              <a:t>Admin Modules</a:t>
            </a:r>
            <a:endParaRPr lang="en-US" sz="2400" dirty="0">
              <a:solidFill>
                <a:prstClr val="black"/>
              </a:solidFill>
              <a:cs typeface="Times New Roman"/>
            </a:endParaRPr>
          </a:p>
          <a:p>
            <a:pPr marL="457200" indent="-457200" algn="just">
              <a:spcAft>
                <a:spcPct val="0"/>
              </a:spcAft>
              <a:buFont typeface="Arial,Sans-Serif"/>
              <a:buChar char="•"/>
            </a:pPr>
            <a:r>
              <a:rPr lang="en-US" sz="2400" dirty="0">
                <a:solidFill>
                  <a:prstClr val="black"/>
                </a:solidFill>
                <a:cs typeface="Times New Roman"/>
              </a:rPr>
              <a:t>User Management</a:t>
            </a:r>
          </a:p>
          <a:p>
            <a:pPr marL="457200" indent="-457200" algn="just">
              <a:spcAft>
                <a:spcPct val="0"/>
              </a:spcAft>
              <a:buFont typeface="Arial,Sans-Serif"/>
              <a:buChar char="•"/>
            </a:pPr>
            <a:r>
              <a:rPr lang="en-US" sz="2400" dirty="0">
                <a:solidFill>
                  <a:prstClr val="black"/>
                </a:solidFill>
                <a:cs typeface="Times New Roman"/>
              </a:rPr>
              <a:t>Donation Verification</a:t>
            </a:r>
          </a:p>
          <a:p>
            <a:pPr marL="457200" indent="-457200" algn="just">
              <a:spcAft>
                <a:spcPct val="0"/>
              </a:spcAft>
              <a:buFont typeface="Arial,Sans-Serif"/>
              <a:buChar char="•"/>
            </a:pPr>
            <a:r>
              <a:rPr lang="en-US" sz="2400" dirty="0">
                <a:solidFill>
                  <a:prstClr val="black"/>
                </a:solidFill>
                <a:cs typeface="Times New Roman"/>
              </a:rPr>
              <a:t>Fraud Prevention</a:t>
            </a:r>
          </a:p>
          <a:p>
            <a:pPr marL="457200" indent="-457200" algn="just">
              <a:spcAft>
                <a:spcPct val="0"/>
              </a:spcAft>
              <a:buFont typeface="Arial,Sans-Serif"/>
              <a:buChar char="•"/>
            </a:pPr>
            <a:r>
              <a:rPr lang="en-US" sz="2400" dirty="0">
                <a:solidFill>
                  <a:prstClr val="black"/>
                </a:solidFill>
                <a:cs typeface="Times New Roman"/>
              </a:rPr>
              <a:t>Fund Management</a:t>
            </a:r>
          </a:p>
          <a:p>
            <a:pPr marL="457200" indent="-457200" algn="just">
              <a:spcAft>
                <a:spcPct val="0"/>
              </a:spcAft>
              <a:buFont typeface="Arial,Sans-Serif"/>
              <a:buChar char="•"/>
            </a:pPr>
            <a:r>
              <a:rPr lang="en-US" sz="2400" dirty="0">
                <a:solidFill>
                  <a:prstClr val="black"/>
                </a:solidFill>
                <a:cs typeface="Times New Roman"/>
              </a:rPr>
              <a:t>System Configuration</a:t>
            </a:r>
            <a:endParaRPr lang="en-US" sz="2400" dirty="0">
              <a:solidFill>
                <a:prstClr val="black"/>
              </a:solidFill>
              <a:cs typeface="Times New Roman" pitchFamily="18" charset="0"/>
            </a:endParaRPr>
          </a:p>
          <a:p>
            <a:endParaRPr lang="en-IN" sz="2400" dirty="0"/>
          </a:p>
        </p:txBody>
      </p:sp>
    </p:spTree>
    <p:extLst>
      <p:ext uri="{BB962C8B-B14F-4D97-AF65-F5344CB8AC3E}">
        <p14:creationId xmlns:p14="http://schemas.microsoft.com/office/powerpoint/2010/main" val="415663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a:t>
            </a:r>
            <a:endParaRPr lang="en-US" sz="4800" kern="0" dirty="0">
              <a:solidFill>
                <a:sysClr val="windowText" lastClr="000000"/>
              </a:solidFill>
            </a:endParaRPr>
          </a:p>
        </p:txBody>
      </p:sp>
      <p:sp>
        <p:nvSpPr>
          <p:cNvPr id="2" name="Rectangle 1"/>
          <p:cNvSpPr/>
          <p:nvPr/>
        </p:nvSpPr>
        <p:spPr>
          <a:xfrm>
            <a:off x="701788" y="187341"/>
            <a:ext cx="7693333" cy="2739211"/>
          </a:xfrm>
          <a:prstGeom prst="rect">
            <a:avLst/>
          </a:prstGeom>
        </p:spPr>
        <p:txBody>
          <a:bodyPr wrap="square">
            <a:spAutoFit/>
          </a:bodyPr>
          <a:lstStyle/>
          <a:p>
            <a:pPr lvl="0" algn="ctr" fontAlgn="base">
              <a:spcBef>
                <a:spcPct val="0"/>
              </a:spcBef>
              <a:spcAft>
                <a:spcPct val="0"/>
              </a:spcAft>
            </a:pPr>
            <a:r>
              <a:rPr lang="en-US" sz="3200" b="1" dirty="0">
                <a:solidFill>
                  <a:prstClr val="black"/>
                </a:solidFill>
                <a:latin typeface="Calibri (Headings)"/>
                <a:cs typeface="Times New Roman" pitchFamily="18" charset="0"/>
              </a:rPr>
              <a:t>Module Description &amp; Diagrams</a:t>
            </a:r>
          </a:p>
          <a:p>
            <a:pPr lvl="0" algn="just" fontAlgn="base">
              <a:spcBef>
                <a:spcPct val="0"/>
              </a:spcBef>
              <a:spcAft>
                <a:spcPct val="0"/>
              </a:spcAft>
            </a:pPr>
            <a:r>
              <a:rPr lang="en-US" sz="2000" b="1" dirty="0">
                <a:solidFill>
                  <a:prstClr val="black"/>
                </a:solidFill>
                <a:latin typeface="Calibri (Headings)"/>
                <a:cs typeface="Times New Roman" pitchFamily="18" charset="0"/>
              </a:rPr>
              <a:t> </a:t>
            </a:r>
          </a:p>
          <a:p>
            <a:pPr lvl="0" algn="just" fontAlgn="base">
              <a:spcBef>
                <a:spcPct val="0"/>
              </a:spcBef>
              <a:spcAft>
                <a:spcPct val="0"/>
              </a:spcAft>
            </a:pPr>
            <a:r>
              <a:rPr lang="en-US" sz="2000" b="1" dirty="0">
                <a:solidFill>
                  <a:prstClr val="black"/>
                </a:solidFill>
                <a:latin typeface="Calibri (Headings)"/>
                <a:cs typeface="Times New Roman" pitchFamily="18" charset="0"/>
              </a:rPr>
              <a:t>USER MODULE:</a:t>
            </a:r>
            <a:endParaRPr lang="en-US" sz="2000" dirty="0">
              <a:solidFill>
                <a:prstClr val="black"/>
              </a:solidFill>
              <a:latin typeface="Calibri (Headings)"/>
              <a:cs typeface="Times New Roman" pitchFamily="18" charset="0"/>
            </a:endParaRPr>
          </a:p>
          <a:p>
            <a:pPr lvl="0" algn="just" fontAlgn="base">
              <a:spcBef>
                <a:spcPct val="0"/>
              </a:spcBef>
              <a:spcAft>
                <a:spcPct val="0"/>
              </a:spcAft>
            </a:pPr>
            <a:r>
              <a:rPr lang="en-US" sz="2000" b="1" dirty="0">
                <a:solidFill>
                  <a:prstClr val="black"/>
                </a:solidFill>
                <a:latin typeface="Calibri (Headings)"/>
                <a:cs typeface="Times New Roman" pitchFamily="18" charset="0"/>
              </a:rPr>
              <a:t>1. Registration &amp; Authentication</a:t>
            </a:r>
            <a:endParaRPr lang="en-US" sz="2000" dirty="0">
              <a:solidFill>
                <a:prstClr val="black"/>
              </a:solidFill>
              <a:latin typeface="Calibri (Headings)"/>
              <a:cs typeface="Times New Roman" pitchFamily="18" charset="0"/>
            </a:endParaRPr>
          </a:p>
          <a:p>
            <a:pPr lvl="0" algn="just" fontAlgn="base">
              <a:spcBef>
                <a:spcPct val="0"/>
              </a:spcBef>
              <a:spcAft>
                <a:spcPct val="0"/>
              </a:spcAft>
            </a:pPr>
            <a:r>
              <a:rPr lang="en-US" sz="2000" b="1" dirty="0">
                <a:solidFill>
                  <a:prstClr val="black"/>
                </a:solidFill>
                <a:latin typeface="Calibri (Headings)"/>
                <a:cs typeface="Times New Roman" pitchFamily="18" charset="0"/>
              </a:rPr>
              <a:t>Login:</a:t>
            </a:r>
            <a:endParaRPr lang="en-US" sz="2000" dirty="0">
              <a:solidFill>
                <a:prstClr val="black"/>
              </a:solidFill>
              <a:latin typeface="Calibri (Headings)"/>
              <a:cs typeface="Times New Roman" pitchFamily="18" charset="0"/>
            </a:endParaRPr>
          </a:p>
          <a:p>
            <a:pPr lvl="0" algn="just" fontAlgn="base">
              <a:spcBef>
                <a:spcPct val="0"/>
              </a:spcBef>
              <a:spcAft>
                <a:spcPct val="0"/>
              </a:spcAft>
            </a:pPr>
            <a:r>
              <a:rPr lang="en-US" sz="2000" b="1" dirty="0">
                <a:solidFill>
                  <a:prstClr val="black"/>
                </a:solidFill>
                <a:latin typeface="Calibri (Headings)"/>
                <a:cs typeface="Times New Roman" pitchFamily="18" charset="0"/>
              </a:rPr>
              <a:t>	</a:t>
            </a:r>
            <a:r>
              <a:rPr lang="en-US" sz="2000" dirty="0">
                <a:solidFill>
                  <a:prstClr val="black"/>
                </a:solidFill>
                <a:latin typeface="Calibri (Headings)"/>
                <a:cs typeface="Times New Roman" pitchFamily="18" charset="0"/>
              </a:rPr>
              <a:t> The user has to provide exact username and password which was provided at the time of registration, if login success means it will take up to main page else it will remain in the login page itself. </a:t>
            </a:r>
          </a:p>
        </p:txBody>
      </p:sp>
      <p:grpSp>
        <p:nvGrpSpPr>
          <p:cNvPr id="6" name="Group 1"/>
          <p:cNvGrpSpPr>
            <a:grpSpLocks/>
          </p:cNvGrpSpPr>
          <p:nvPr/>
        </p:nvGrpSpPr>
        <p:grpSpPr bwMode="auto">
          <a:xfrm>
            <a:off x="1676400" y="3019811"/>
            <a:ext cx="5791200" cy="3505200"/>
            <a:chOff x="3054" y="5945"/>
            <a:chExt cx="8364" cy="4610"/>
          </a:xfrm>
        </p:grpSpPr>
        <p:grpSp>
          <p:nvGrpSpPr>
            <p:cNvPr id="7" name="Group 3"/>
            <p:cNvGrpSpPr>
              <a:grpSpLocks/>
            </p:cNvGrpSpPr>
            <p:nvPr/>
          </p:nvGrpSpPr>
          <p:grpSpPr bwMode="auto">
            <a:xfrm>
              <a:off x="3054" y="5945"/>
              <a:ext cx="8364" cy="4610"/>
              <a:chOff x="3054" y="5945"/>
              <a:chExt cx="8364" cy="4610"/>
            </a:xfrm>
          </p:grpSpPr>
          <p:sp>
            <p:nvSpPr>
              <p:cNvPr id="9" name="Rectangle 13"/>
              <p:cNvSpPr>
                <a:spLocks noChangeArrowheads="1"/>
              </p:cNvSpPr>
              <p:nvPr/>
            </p:nvSpPr>
            <p:spPr bwMode="auto">
              <a:xfrm>
                <a:off x="3054" y="7048"/>
                <a:ext cx="1717" cy="55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Times New Roman" pitchFamily="18" charset="0"/>
                    <a:ea typeface="Calibri" pitchFamily="34" charset="0"/>
                    <a:cs typeface="Arial" pitchFamily="34" charset="0"/>
                  </a:rPr>
                  <a:t>         Login</a:t>
                </a:r>
                <a:endParaRPr kumimoji="0" lang="en-US" sz="18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0" name="AutoShape 12"/>
              <p:cNvSpPr>
                <a:spLocks noChangeArrowheads="1"/>
              </p:cNvSpPr>
              <p:nvPr/>
            </p:nvSpPr>
            <p:spPr bwMode="auto">
              <a:xfrm>
                <a:off x="6316" y="6563"/>
                <a:ext cx="1680" cy="1458"/>
              </a:xfrm>
              <a:prstGeom prst="diamond">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Times New Roman" pitchFamily="18" charset="0"/>
                    <a:ea typeface="Calibri" pitchFamily="34" charset="0"/>
                    <a:cs typeface="Arial" pitchFamily="34" charset="0"/>
                  </a:rPr>
                  <a:t>Check status</a:t>
                </a:r>
                <a:endParaRPr kumimoji="0" lang="en-US" sz="1800" b="0" i="0" u="none" strike="noStrike" kern="0" cap="none" spc="0" normalizeH="0" baseline="0" noProof="0" dirty="0">
                  <a:ln>
                    <a:noFill/>
                  </a:ln>
                  <a:solidFill>
                    <a:prstClr val="black"/>
                  </a:solidFill>
                  <a:effectLst/>
                  <a:uLnTx/>
                  <a:uFillTx/>
                  <a:latin typeface="Arial" pitchFamily="34" charset="0"/>
                  <a:cs typeface="Arial" pitchFamily="34" charset="0"/>
                </a:endParaRPr>
              </a:p>
            </p:txBody>
          </p:sp>
          <p:sp>
            <p:nvSpPr>
              <p:cNvPr id="11" name="Rectangle 11"/>
              <p:cNvSpPr>
                <a:spLocks noChangeArrowheads="1"/>
              </p:cNvSpPr>
              <p:nvPr/>
            </p:nvSpPr>
            <p:spPr bwMode="auto">
              <a:xfrm>
                <a:off x="9468" y="6848"/>
                <a:ext cx="1950" cy="83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a:ln>
                      <a:noFill/>
                    </a:ln>
                    <a:solidFill>
                      <a:prstClr val="black"/>
                    </a:solidFill>
                    <a:effectLst/>
                    <a:uLnTx/>
                    <a:uFillTx/>
                    <a:latin typeface="Times New Roman" pitchFamily="18" charset="0"/>
                    <a:ea typeface="Calibri" pitchFamily="34" charset="0"/>
                    <a:cs typeface="Arial" pitchFamily="34" charset="0"/>
                  </a:rPr>
                  <a:t>Proceed to next hierarchy</a:t>
                </a:r>
                <a:endParaRPr kumimoji="0" lang="en-US" sz="1800" b="0" i="0" u="none" strike="noStrike" kern="0" cap="none" spc="0" normalizeH="0" baseline="0" noProof="0">
                  <a:ln>
                    <a:noFill/>
                  </a:ln>
                  <a:solidFill>
                    <a:prstClr val="black"/>
                  </a:solidFill>
                  <a:effectLst/>
                  <a:uLnTx/>
                  <a:uFillTx/>
                  <a:latin typeface="Arial" pitchFamily="34" charset="0"/>
                  <a:cs typeface="Arial" pitchFamily="34" charset="0"/>
                </a:endParaRPr>
              </a:p>
            </p:txBody>
          </p:sp>
          <p:sp>
            <p:nvSpPr>
              <p:cNvPr id="12" name="AutoShape 10"/>
              <p:cNvSpPr>
                <a:spLocks noChangeArrowheads="1"/>
              </p:cNvSpPr>
              <p:nvPr/>
            </p:nvSpPr>
            <p:spPr bwMode="auto">
              <a:xfrm>
                <a:off x="6316" y="9008"/>
                <a:ext cx="1740" cy="1547"/>
              </a:xfrm>
              <a:prstGeom prst="roundRect">
                <a:avLst>
                  <a:gd name="adj" fmla="val 16667"/>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prstClr val="black"/>
                    </a:solidFill>
                    <a:effectLst/>
                    <a:uLnTx/>
                    <a:uFillTx/>
                    <a:latin typeface="Calibri"/>
                    <a:ea typeface="Calibri" pitchFamily="34" charset="0"/>
                    <a:cs typeface="Arial" pitchFamily="34" charset="0"/>
                  </a:rPr>
                  <a:t>                                                           </a:t>
                </a:r>
                <a:endParaRPr kumimoji="0" lang="en-US" sz="1800" b="0" i="0" u="none" strike="noStrike" kern="0" cap="none" spc="0" normalizeH="0" baseline="0" noProof="0">
                  <a:ln>
                    <a:noFill/>
                  </a:ln>
                  <a:solidFill>
                    <a:prstClr val="black"/>
                  </a:solidFill>
                  <a:effectLst/>
                  <a:uLnTx/>
                  <a:uFillTx/>
                  <a:latin typeface="Arial" pitchFamily="34" charset="0"/>
                  <a:cs typeface="Arial" pitchFamily="34" charset="0"/>
                </a:endParaRPr>
              </a:p>
            </p:txBody>
          </p:sp>
          <p:cxnSp>
            <p:nvCxnSpPr>
              <p:cNvPr id="13" name="AutoShape 9"/>
              <p:cNvCxnSpPr>
                <a:cxnSpLocks noChangeShapeType="1"/>
              </p:cNvCxnSpPr>
              <p:nvPr/>
            </p:nvCxnSpPr>
            <p:spPr bwMode="auto">
              <a:xfrm>
                <a:off x="4771" y="7283"/>
                <a:ext cx="1544" cy="0"/>
              </a:xfrm>
              <a:prstGeom prst="straightConnector1">
                <a:avLst/>
              </a:prstGeom>
              <a:noFill/>
              <a:ln w="9525" cap="flat" cmpd="sng" algn="ctr">
                <a:solidFill>
                  <a:sysClr val="windowText" lastClr="000000">
                    <a:shade val="95000"/>
                    <a:satMod val="105000"/>
                  </a:sysClr>
                </a:solidFill>
                <a:prstDash val="solid"/>
                <a:headEnd/>
                <a:tailEnd type="triangle" w="med" len="med"/>
              </a:ln>
              <a:effectLst/>
            </p:spPr>
          </p:cxnSp>
          <p:cxnSp>
            <p:nvCxnSpPr>
              <p:cNvPr id="14" name="AutoShape 8"/>
              <p:cNvCxnSpPr>
                <a:cxnSpLocks noChangeShapeType="1"/>
              </p:cNvCxnSpPr>
              <p:nvPr/>
            </p:nvCxnSpPr>
            <p:spPr bwMode="auto">
              <a:xfrm>
                <a:off x="7149" y="8020"/>
                <a:ext cx="17" cy="988"/>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5" name="AutoShape 7"/>
              <p:cNvCxnSpPr>
                <a:cxnSpLocks noChangeShapeType="1"/>
              </p:cNvCxnSpPr>
              <p:nvPr/>
            </p:nvCxnSpPr>
            <p:spPr bwMode="auto">
              <a:xfrm rot="5400000" flipH="1" flipV="1">
                <a:off x="6848" y="6247"/>
                <a:ext cx="618" cy="15"/>
              </a:xfrm>
              <a:prstGeom prst="straightConnector1">
                <a:avLst/>
              </a:prstGeom>
              <a:noFill/>
              <a:ln w="9525" cap="flat" cmpd="sng" algn="ctr">
                <a:solidFill>
                  <a:sysClr val="windowText" lastClr="000000">
                    <a:shade val="95000"/>
                    <a:satMod val="105000"/>
                  </a:sysClr>
                </a:solidFill>
                <a:prstDash val="solid"/>
                <a:headEnd/>
                <a:tailEnd/>
              </a:ln>
              <a:effectLst/>
            </p:spPr>
          </p:cxnSp>
          <p:cxnSp>
            <p:nvCxnSpPr>
              <p:cNvPr id="16" name="AutoShape 6"/>
              <p:cNvCxnSpPr>
                <a:cxnSpLocks noChangeShapeType="1"/>
              </p:cNvCxnSpPr>
              <p:nvPr/>
            </p:nvCxnSpPr>
            <p:spPr bwMode="auto">
              <a:xfrm rot="10800000">
                <a:off x="3867" y="5945"/>
                <a:ext cx="3297" cy="0"/>
              </a:xfrm>
              <a:prstGeom prst="straightConnector1">
                <a:avLst/>
              </a:prstGeom>
              <a:noFill/>
              <a:ln w="9525" cap="flat" cmpd="sng" algn="ctr">
                <a:solidFill>
                  <a:sysClr val="windowText" lastClr="000000">
                    <a:shade val="95000"/>
                    <a:satMod val="105000"/>
                  </a:sysClr>
                </a:solidFill>
                <a:prstDash val="solid"/>
                <a:headEnd/>
                <a:tailEnd/>
              </a:ln>
              <a:effectLst/>
            </p:spPr>
          </p:cxnSp>
          <p:cxnSp>
            <p:nvCxnSpPr>
              <p:cNvPr id="17" name="AutoShape 5"/>
              <p:cNvCxnSpPr>
                <a:cxnSpLocks noChangeShapeType="1"/>
              </p:cNvCxnSpPr>
              <p:nvPr/>
            </p:nvCxnSpPr>
            <p:spPr bwMode="auto">
              <a:xfrm rot="5400000">
                <a:off x="3307" y="6488"/>
                <a:ext cx="1103" cy="17"/>
              </a:xfrm>
              <a:prstGeom prst="straightConnector1">
                <a:avLst/>
              </a:prstGeom>
              <a:noFill/>
              <a:ln w="9525" cap="flat" cmpd="sng" algn="ctr">
                <a:solidFill>
                  <a:sysClr val="windowText" lastClr="000000">
                    <a:shade val="95000"/>
                    <a:satMod val="105000"/>
                  </a:sysClr>
                </a:solidFill>
                <a:prstDash val="solid"/>
                <a:headEnd/>
                <a:tailEnd type="triangle" w="med" len="med"/>
              </a:ln>
              <a:effectLst/>
            </p:spPr>
          </p:cxnSp>
          <p:cxnSp>
            <p:nvCxnSpPr>
              <p:cNvPr id="18" name="AutoShape 4"/>
              <p:cNvCxnSpPr>
                <a:cxnSpLocks noChangeShapeType="1"/>
              </p:cNvCxnSpPr>
              <p:nvPr/>
            </p:nvCxnSpPr>
            <p:spPr bwMode="auto">
              <a:xfrm>
                <a:off x="7995" y="7283"/>
                <a:ext cx="1473" cy="0"/>
              </a:xfrm>
              <a:prstGeom prst="straightConnector1">
                <a:avLst/>
              </a:prstGeom>
              <a:noFill/>
              <a:ln w="9525" cap="flat" cmpd="sng" algn="ctr">
                <a:solidFill>
                  <a:sysClr val="windowText" lastClr="000000">
                    <a:shade val="95000"/>
                    <a:satMod val="105000"/>
                  </a:sysClr>
                </a:solidFill>
                <a:prstDash val="solid"/>
                <a:headEnd/>
                <a:tailEnd type="triangle" w="med" len="med"/>
              </a:ln>
              <a:effectLst/>
            </p:spPr>
          </p:cxnSp>
        </p:grpSp>
        <p:sp>
          <p:nvSpPr>
            <p:cNvPr id="8" name="AutoShape 2"/>
            <p:cNvSpPr>
              <a:spLocks noChangeArrowheads="1"/>
            </p:cNvSpPr>
            <p:nvPr/>
          </p:nvSpPr>
          <p:spPr bwMode="auto">
            <a:xfrm>
              <a:off x="6631" y="9406"/>
              <a:ext cx="1222" cy="1093"/>
            </a:xfrm>
            <a:prstGeom prst="can">
              <a:avLst>
                <a:gd name="adj" fmla="val 2500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a:ln>
                    <a:noFill/>
                  </a:ln>
                  <a:solidFill>
                    <a:prstClr val="black"/>
                  </a:solidFill>
                  <a:effectLst/>
                  <a:uLnTx/>
                  <a:uFillTx/>
                  <a:latin typeface="Times New Roman" pitchFamily="18" charset="0"/>
                  <a:ea typeface="Calibri" pitchFamily="34" charset="0"/>
                  <a:cs typeface="Arial" pitchFamily="34" charset="0"/>
                </a:rPr>
                <a:t>Database</a:t>
              </a:r>
              <a:endParaRPr kumimoji="0" lang="en-US" sz="1800" b="0" i="0" u="none" strike="noStrike" kern="0" cap="none" spc="0" normalizeH="0" baseline="0" noProof="0">
                <a:ln>
                  <a:noFill/>
                </a:ln>
                <a:solidFill>
                  <a:prstClr val="black"/>
                </a:solidFill>
                <a:effectLst/>
                <a:uLnTx/>
                <a:uFillTx/>
                <a:latin typeface="Arial" pitchFamily="34" charset="0"/>
                <a:cs typeface="Arial" pitchFamily="34" charset="0"/>
              </a:endParaRPr>
            </a:p>
          </p:txBody>
        </p:sp>
      </p:grpSp>
    </p:spTree>
    <p:extLst>
      <p:ext uri="{BB962C8B-B14F-4D97-AF65-F5344CB8AC3E}">
        <p14:creationId xmlns:p14="http://schemas.microsoft.com/office/powerpoint/2010/main" val="7716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541394" y="457200"/>
            <a:ext cx="8061211" cy="1723549"/>
          </a:xfrm>
          <a:prstGeom prst="rect">
            <a:avLst/>
          </a:prstGeom>
        </p:spPr>
        <p:txBody>
          <a:bodyPr wrap="square">
            <a:spAutoFit/>
          </a:bodyPr>
          <a:lstStyle/>
          <a:p>
            <a:r>
              <a:rPr lang="en-US" sz="2400" b="1" dirty="0"/>
              <a:t>ADMIN MODULE:</a:t>
            </a:r>
          </a:p>
          <a:p>
            <a:r>
              <a:rPr lang="en-US" sz="2400" b="1" dirty="0"/>
              <a:t>Authentication:</a:t>
            </a:r>
          </a:p>
          <a:p>
            <a:r>
              <a:rPr lang="en-US" dirty="0"/>
              <a:t>Admin has to provide exact username and password which was provided at the time of registration, if login success means it will take up to main page else it will remain in the login page itself.</a:t>
            </a:r>
          </a:p>
        </p:txBody>
      </p:sp>
      <p:pic>
        <p:nvPicPr>
          <p:cNvPr id="5" name="Picture 4"/>
          <p:cNvPicPr>
            <a:picLocks noChangeAspect="1"/>
          </p:cNvPicPr>
          <p:nvPr/>
        </p:nvPicPr>
        <p:blipFill>
          <a:blip r:embed="rId2"/>
          <a:stretch>
            <a:fillRect/>
          </a:stretch>
        </p:blipFill>
        <p:spPr>
          <a:xfrm>
            <a:off x="1371600" y="2388112"/>
            <a:ext cx="6090432" cy="4188315"/>
          </a:xfrm>
          <a:prstGeom prst="rect">
            <a:avLst/>
          </a:prstGeom>
        </p:spPr>
      </p:pic>
    </p:spTree>
    <p:extLst>
      <p:ext uri="{BB962C8B-B14F-4D97-AF65-F5344CB8AC3E}">
        <p14:creationId xmlns:p14="http://schemas.microsoft.com/office/powerpoint/2010/main" val="30675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685800" y="2325089"/>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685799" y="1371600"/>
            <a:ext cx="7467601" cy="1292662"/>
          </a:xfrm>
          <a:prstGeom prst="rect">
            <a:avLst/>
          </a:prstGeom>
        </p:spPr>
        <p:txBody>
          <a:bodyPr wrap="square">
            <a:spAutoFit/>
          </a:bodyPr>
          <a:lstStyle/>
          <a:p>
            <a:pPr algn="just"/>
            <a:r>
              <a:rPr lang="en-US" sz="2400" b="1" dirty="0"/>
              <a:t>Verification</a:t>
            </a:r>
          </a:p>
          <a:p>
            <a:pPr algn="just"/>
            <a:r>
              <a:rPr lang="en-US" dirty="0"/>
              <a:t>The admin will view the user file system information. In this phase admin will see the full information that includes file length file extension and processed time</a:t>
            </a:r>
          </a:p>
        </p:txBody>
      </p:sp>
      <p:sp>
        <p:nvSpPr>
          <p:cNvPr id="5" name="Rectangle 4"/>
          <p:cNvSpPr/>
          <p:nvPr/>
        </p:nvSpPr>
        <p:spPr>
          <a:xfrm>
            <a:off x="685800" y="3581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6" name="Rectangle 5"/>
          <p:cNvSpPr/>
          <p:nvPr/>
        </p:nvSpPr>
        <p:spPr>
          <a:xfrm>
            <a:off x="2743200" y="3581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t>
            </a:r>
          </a:p>
        </p:txBody>
      </p:sp>
      <p:sp>
        <p:nvSpPr>
          <p:cNvPr id="7" name="Rectangle 6"/>
          <p:cNvSpPr/>
          <p:nvPr/>
        </p:nvSpPr>
        <p:spPr>
          <a:xfrm>
            <a:off x="4724400" y="3581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user </a:t>
            </a:r>
            <a:r>
              <a:rPr lang="en-US" dirty="0" err="1"/>
              <a:t>req</a:t>
            </a:r>
            <a:r>
              <a:rPr lang="en-US" dirty="0"/>
              <a:t> file </a:t>
            </a:r>
          </a:p>
        </p:txBody>
      </p:sp>
      <p:sp>
        <p:nvSpPr>
          <p:cNvPr id="8" name="Flowchart: Magnetic Disk 7"/>
          <p:cNvSpPr/>
          <p:nvPr/>
        </p:nvSpPr>
        <p:spPr>
          <a:xfrm>
            <a:off x="7086600" y="3437929"/>
            <a:ext cx="1508011"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a:t>
            </a:r>
          </a:p>
        </p:txBody>
      </p:sp>
      <p:cxnSp>
        <p:nvCxnSpPr>
          <p:cNvPr id="10" name="Straight Arrow Connector 9"/>
          <p:cNvCxnSpPr>
            <a:stCxn id="5" idx="3"/>
          </p:cNvCxnSpPr>
          <p:nvPr/>
        </p:nvCxnSpPr>
        <p:spPr>
          <a:xfrm>
            <a:off x="1905000" y="3848100"/>
            <a:ext cx="838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7" idx="1"/>
          </p:cNvCxnSpPr>
          <p:nvPr/>
        </p:nvCxnSpPr>
        <p:spPr>
          <a:xfrm>
            <a:off x="3962400" y="3818929"/>
            <a:ext cx="762000" cy="29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2"/>
            <a:endCxn id="7" idx="3"/>
          </p:cNvCxnSpPr>
          <p:nvPr/>
        </p:nvCxnSpPr>
        <p:spPr>
          <a:xfrm flipH="1">
            <a:off x="6096000" y="3818929"/>
            <a:ext cx="990600" cy="29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4402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6300" y="117972"/>
            <a:ext cx="7391400" cy="1143000"/>
          </a:xfrm>
        </p:spPr>
        <p:txBody>
          <a:bodyPr>
            <a:normAutofit/>
          </a:bodyPr>
          <a:lstStyle/>
          <a:p>
            <a:r>
              <a:rPr lang="en-US" sz="3200" b="1" dirty="0">
                <a:latin typeface="Calibri (Headings)"/>
                <a:cs typeface="Times New Roman" pitchFamily="18" charset="0"/>
              </a:rPr>
              <a:t>REFERENCES</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4"/>
          <p:cNvSpPr/>
          <p:nvPr/>
        </p:nvSpPr>
        <p:spPr>
          <a:xfrm>
            <a:off x="876300" y="1260972"/>
            <a:ext cx="7459606" cy="4524315"/>
          </a:xfrm>
          <a:prstGeom prst="rect">
            <a:avLst/>
          </a:prstGeom>
        </p:spPr>
        <p:txBody>
          <a:bodyPr wrap="square">
            <a:spAutoFit/>
          </a:bodyPr>
          <a:lstStyle/>
          <a:p>
            <a:pPr marL="457200" indent="-457200">
              <a:buFont typeface="Arial" panose="020B0604020202020204" pitchFamily="34" charset="0"/>
              <a:buChar char="•"/>
            </a:pPr>
            <a:r>
              <a:rPr lang="en-US" sz="2400" dirty="0"/>
              <a:t> </a:t>
            </a:r>
            <a:r>
              <a:rPr lang="en-US" sz="2400" dirty="0" err="1"/>
              <a:t>B.Beamer</a:t>
            </a:r>
            <a:r>
              <a:rPr lang="en-US" sz="2400" dirty="0"/>
              <a:t> and R.</a:t>
            </a:r>
            <a:r>
              <a:rPr lang="en-US" sz="2400" dirty="0" err="1"/>
              <a:t>Girju</a:t>
            </a:r>
            <a:r>
              <a:rPr lang="en-US" sz="2400" dirty="0"/>
              <a:t>,”Investigating automatic alignment methods for side generation from academic papers”.</a:t>
            </a:r>
          </a:p>
          <a:p>
            <a:pPr marL="457200" indent="-457200">
              <a:buFont typeface="Arial" panose="020B0604020202020204" pitchFamily="34" charset="0"/>
              <a:buChar char="•"/>
            </a:pPr>
            <a:r>
              <a:rPr lang="en-US" sz="2400" dirty="0" err="1"/>
              <a:t>Q.Mei</a:t>
            </a:r>
            <a:r>
              <a:rPr lang="en-US" sz="2400" dirty="0"/>
              <a:t> and </a:t>
            </a:r>
            <a:r>
              <a:rPr lang="en-US" sz="2400" dirty="0" err="1"/>
              <a:t>C.Zhai,”Generating</a:t>
            </a:r>
            <a:r>
              <a:rPr lang="en-US" sz="2400" dirty="0"/>
              <a:t> impact-based summaries for scientific literature”.</a:t>
            </a:r>
          </a:p>
          <a:p>
            <a:pPr marL="457200" indent="-457200">
              <a:buFont typeface="Arial" panose="020B0604020202020204" pitchFamily="34" charset="0"/>
              <a:buChar char="•"/>
            </a:pPr>
            <a:r>
              <a:rPr lang="en-US" sz="2400" dirty="0" err="1"/>
              <a:t>S.M.A.Masum</a:t>
            </a:r>
            <a:r>
              <a:rPr lang="en-US" sz="2400" dirty="0"/>
              <a:t> and </a:t>
            </a:r>
            <a:r>
              <a:rPr lang="en-US" sz="2400" dirty="0" err="1"/>
              <a:t>M.Ishizuka,”Making</a:t>
            </a:r>
            <a:r>
              <a:rPr lang="en-US" sz="2400" dirty="0"/>
              <a:t> topic specific report and multimodal presentation automatically by mining web resources”.</a:t>
            </a:r>
          </a:p>
          <a:p>
            <a:pPr marL="457200" indent="-457200">
              <a:buFont typeface="Arial" panose="020B0604020202020204" pitchFamily="34" charset="0"/>
              <a:buChar char="•"/>
            </a:pPr>
            <a:r>
              <a:rPr lang="en-US" sz="2400" dirty="0" err="1"/>
              <a:t>M.Sravanhi,C.R.Chowdary</a:t>
            </a:r>
            <a:r>
              <a:rPr lang="en-US" sz="2400" dirty="0"/>
              <a:t> and P.S.Kumar,”</a:t>
            </a:r>
            <a:r>
              <a:rPr lang="en-US" sz="2400" dirty="0" err="1"/>
              <a:t>QueSTS</a:t>
            </a:r>
            <a:r>
              <a:rPr lang="en-US" sz="2400" dirty="0"/>
              <a:t>: A Query Specific Text Summarization”.</a:t>
            </a:r>
          </a:p>
          <a:p>
            <a:pPr marL="457200" indent="-457200">
              <a:buFont typeface="Arial" panose="020B0604020202020204" pitchFamily="34" charset="0"/>
              <a:buChar char="•"/>
            </a:pPr>
            <a:r>
              <a:rPr lang="en-US" sz="2400" dirty="0" err="1"/>
              <a:t>M.Utiyama</a:t>
            </a:r>
            <a:r>
              <a:rPr lang="en-US" sz="2400" dirty="0"/>
              <a:t> and k. </a:t>
            </a:r>
            <a:r>
              <a:rPr lang="en-US" sz="2400" dirty="0" err="1"/>
              <a:t>Hasida</a:t>
            </a:r>
            <a:r>
              <a:rPr lang="en-US" sz="2400" dirty="0"/>
              <a:t>,”Automatic slide presentation from semantically annotated documents”.</a:t>
            </a:r>
          </a:p>
        </p:txBody>
      </p:sp>
    </p:spTree>
    <p:extLst>
      <p:ext uri="{BB962C8B-B14F-4D97-AF65-F5344CB8AC3E}">
        <p14:creationId xmlns:p14="http://schemas.microsoft.com/office/powerpoint/2010/main" val="105770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1219200" y="2921168"/>
            <a:ext cx="6705600" cy="101566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black"/>
                </a:solidFill>
                <a:effectLst/>
                <a:uLnTx/>
                <a:uFillTx/>
                <a:latin typeface="Calibri (Headings)"/>
              </a:rPr>
              <a:t>LITERATURE SURVEY</a:t>
            </a:r>
            <a:endParaRPr kumimoji="0" lang="en-US" sz="1800" b="1" i="0" u="none" strike="noStrike" kern="0" cap="none" spc="0" normalizeH="0" baseline="0" noProof="0" dirty="0">
              <a:ln>
                <a:noFill/>
              </a:ln>
              <a:solidFill>
                <a:sysClr val="windowText" lastClr="000000"/>
              </a:solidFill>
              <a:effectLst/>
              <a:uLnTx/>
              <a:uFillTx/>
              <a:latin typeface="Calibri (Headings)"/>
            </a:endParaRPr>
          </a:p>
        </p:txBody>
      </p:sp>
    </p:spTree>
    <p:extLst>
      <p:ext uri="{BB962C8B-B14F-4D97-AF65-F5344CB8AC3E}">
        <p14:creationId xmlns:p14="http://schemas.microsoft.com/office/powerpoint/2010/main" val="2702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Content Placeholder 2"/>
          <p:cNvSpPr txBox="1">
            <a:spLocks/>
          </p:cNvSpPr>
          <p:nvPr/>
        </p:nvSpPr>
        <p:spPr>
          <a:xfrm>
            <a:off x="457200" y="1722437"/>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Title 1"/>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1 </a:t>
            </a:r>
          </a:p>
        </p:txBody>
      </p:sp>
      <p:sp>
        <p:nvSpPr>
          <p:cNvPr id="6" name="TextBox 5">
            <a:extLst>
              <a:ext uri="{FF2B5EF4-FFF2-40B4-BE49-F238E27FC236}">
                <a16:creationId xmlns:a16="http://schemas.microsoft.com/office/drawing/2014/main" id="{E4E4E102-5AAB-7F3E-77B6-5AC6975FC781}"/>
              </a:ext>
            </a:extLst>
          </p:cNvPr>
          <p:cNvSpPr txBox="1"/>
          <p:nvPr/>
        </p:nvSpPr>
        <p:spPr>
          <a:xfrm>
            <a:off x="457200" y="1219200"/>
            <a:ext cx="8153400" cy="4801314"/>
          </a:xfrm>
          <a:prstGeom prst="rect">
            <a:avLst/>
          </a:prstGeom>
          <a:noFill/>
        </p:spPr>
        <p:txBody>
          <a:bodyPr wrap="square" rtlCol="0">
            <a:spAutoFit/>
          </a:bodyPr>
          <a:lstStyle/>
          <a:p>
            <a:pPr algn="just"/>
            <a:r>
              <a:rPr lang="en-US" sz="1800" b="1" dirty="0"/>
              <a:t>Title: </a:t>
            </a:r>
            <a:r>
              <a:rPr lang="en-US" sz="1800" dirty="0"/>
              <a:t>Donation Management System</a:t>
            </a:r>
          </a:p>
          <a:p>
            <a:pPr algn="just"/>
            <a:endParaRPr lang="en-US" sz="1800" dirty="0"/>
          </a:p>
          <a:p>
            <a:pPr algn="just"/>
            <a:r>
              <a:rPr lang="en-US" sz="1800" b="1" dirty="0"/>
              <a:t>Author: </a:t>
            </a:r>
            <a:r>
              <a:rPr lang="en-US" sz="1800" dirty="0" err="1"/>
              <a:t>D.I.De</a:t>
            </a:r>
            <a:r>
              <a:rPr lang="en-US" sz="1800" dirty="0"/>
              <a:t> Silva, W.A.C </a:t>
            </a:r>
            <a:r>
              <a:rPr lang="en-US" sz="1800" dirty="0" err="1"/>
              <a:t>Pabasara</a:t>
            </a:r>
            <a:r>
              <a:rPr lang="en-US" sz="1800" dirty="0"/>
              <a:t>, S.A.N </a:t>
            </a:r>
            <a:r>
              <a:rPr lang="en-US" sz="1800" dirty="0" err="1"/>
              <a:t>Wimalasooriya</a:t>
            </a:r>
            <a:r>
              <a:rPr lang="en-US" sz="1800" dirty="0"/>
              <a:t>, H.M.C.D Samaraweera, W.S.D </a:t>
            </a:r>
            <a:r>
              <a:rPr lang="en-US" sz="1800" dirty="0" err="1"/>
              <a:t>Thenabandu</a:t>
            </a:r>
            <a:r>
              <a:rPr lang="en-US" sz="1800" dirty="0"/>
              <a:t>, B.A.D.K.M Balachandra, M.G.R </a:t>
            </a:r>
            <a:r>
              <a:rPr lang="en-US" sz="1800" dirty="0" err="1"/>
              <a:t>Pasan</a:t>
            </a:r>
            <a:endParaRPr lang="en-US" sz="1800" dirty="0"/>
          </a:p>
          <a:p>
            <a:pPr algn="just"/>
            <a:endParaRPr lang="en-US" sz="1800" dirty="0"/>
          </a:p>
          <a:p>
            <a:pPr algn="just"/>
            <a:r>
              <a:rPr lang="en-US" sz="1800" b="1" dirty="0"/>
              <a:t>Year: </a:t>
            </a:r>
            <a:r>
              <a:rPr lang="en-US" sz="1800" dirty="0"/>
              <a:t>2023</a:t>
            </a:r>
          </a:p>
          <a:p>
            <a:pPr algn="just"/>
            <a:endParaRPr lang="en-US" sz="1800" b="1" dirty="0"/>
          </a:p>
          <a:p>
            <a:pPr algn="just"/>
            <a:r>
              <a:rPr lang="en-US" b="1" dirty="0"/>
              <a:t>Abstract: </a:t>
            </a:r>
            <a:r>
              <a:rPr lang="en-US" dirty="0"/>
              <a:t>Any individual living in society need to satisfy their individual needs, supplying of quality food is one of the primal requirements of one of those needs. However, there are many privileged people in any society who are capable of satisfying their needs and some who don’t. In such environments there are people who are willing to aid (donors) and the people who are longing to accept the help (</a:t>
            </a:r>
            <a:r>
              <a:rPr lang="en-US" dirty="0" err="1"/>
              <a:t>donees</a:t>
            </a:r>
            <a:r>
              <a:rPr lang="en-US" dirty="0"/>
              <a:t>). These both parties required a trustworthy platform to facilitate their needs. On this research the main focus is to analyze the government schools in Sri Lanka provincially. Surveys are conducted to analyze data and to aid to arrive conclusions. In addition to that it was necessary to fulfill the requirement of having a stabilized centralized trustworthy platform  where both parties can interact securely.</a:t>
            </a:r>
            <a:endParaRPr lang="en-IN" dirty="0"/>
          </a:p>
        </p:txBody>
      </p:sp>
    </p:spTree>
    <p:extLst>
      <p:ext uri="{BB962C8B-B14F-4D97-AF65-F5344CB8AC3E}">
        <p14:creationId xmlns:p14="http://schemas.microsoft.com/office/powerpoint/2010/main" val="112421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2192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rPr>
              <a:t>Our project mirrors the research paper's use of the MERN stack for web development and incorporates advanced algorithms, like content analysis and machine learning, to enhance data evaluation and ensure secure transactions. The dual initiative approach, inspired by the paper, optimizes surplus food distribution and encourages user engagement through a reward-based system.</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996625"/>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810000"/>
            <a:ext cx="7740421" cy="1877437"/>
          </a:xfrm>
          <a:prstGeom prst="rect">
            <a:avLst/>
          </a:prstGeom>
          <a:noFill/>
        </p:spPr>
        <p:txBody>
          <a:bodyPr wrap="square">
            <a:spAutoFit/>
          </a:bodyPr>
          <a:lstStyle/>
          <a:p>
            <a:pPr marL="342900" indent="-342900">
              <a:buFont typeface="+mj-lt"/>
              <a:buAutoNum type="arabicPeriod"/>
            </a:pPr>
            <a:r>
              <a:rPr lang="en-US" b="1" dirty="0"/>
              <a:t>Content Analysis and Thematic Analysis: </a:t>
            </a:r>
            <a:r>
              <a:rPr lang="en-US" sz="1600" dirty="0"/>
              <a:t>Qualitative data analysis methods involving identifying, coding, and interpreting patterns and themes in textual data. Applied to analyze data collected through interviews and focus group discussions.</a:t>
            </a:r>
          </a:p>
          <a:p>
            <a:pPr marL="342900" indent="-342900">
              <a:buFont typeface="+mj-lt"/>
              <a:buAutoNum type="arabicPeriod"/>
            </a:pPr>
            <a:endParaRPr lang="en-US" sz="1600" dirty="0"/>
          </a:p>
          <a:p>
            <a:pPr marL="342900" indent="-342900">
              <a:buFont typeface="+mj-lt"/>
              <a:buAutoNum type="arabicPeriod"/>
            </a:pPr>
            <a:r>
              <a:rPr lang="en-US" b="1" dirty="0"/>
              <a:t>Statistical Analysis: </a:t>
            </a:r>
            <a:r>
              <a:rPr lang="en-US" sz="1600" dirty="0"/>
              <a:t>A quantitative data analysis method involving applying mathematical and statistical techniques to numerical data. Used to analyze data collected through online surveys to measure user satisfaction and engagement.</a:t>
            </a:r>
          </a:p>
        </p:txBody>
      </p:sp>
    </p:spTree>
    <p:extLst>
      <p:ext uri="{BB962C8B-B14F-4D97-AF65-F5344CB8AC3E}">
        <p14:creationId xmlns:p14="http://schemas.microsoft.com/office/powerpoint/2010/main" val="342045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p:cNvSpPr>
            <a:spLocks noGrp="1"/>
          </p:cNvSpPr>
          <p:nvPr>
            <p:ph idx="1"/>
          </p:nvPr>
        </p:nvSpPr>
        <p:spPr>
          <a:xfrm>
            <a:off x="838200" y="1189038"/>
            <a:ext cx="7543800" cy="2087562"/>
          </a:xfrm>
        </p:spPr>
        <p:txBody>
          <a:bodyPr>
            <a:noAutofit/>
          </a:bodyPr>
          <a:lstStyle/>
          <a:p>
            <a:pPr algn="just">
              <a:buFont typeface="+mj-lt"/>
              <a:buAutoNum type="arabicPeriod"/>
            </a:pPr>
            <a:r>
              <a:rPr lang="en-US" sz="1800" b="1" dirty="0"/>
              <a:t>Innovative Algorithms: </a:t>
            </a:r>
            <a:r>
              <a:rPr lang="en-US" sz="1600" dirty="0"/>
              <a:t>The research paper introduces novel algorithms, contributing to the advancement of knowledge in the respective domain.</a:t>
            </a:r>
          </a:p>
          <a:p>
            <a:pPr algn="just">
              <a:buFont typeface="+mj-lt"/>
              <a:buAutoNum type="arabicPeriod"/>
            </a:pPr>
            <a:endParaRPr lang="en-US" sz="1600" dirty="0"/>
          </a:p>
          <a:p>
            <a:pPr algn="just">
              <a:buFont typeface="+mj-lt"/>
              <a:buAutoNum type="arabicPeriod"/>
            </a:pPr>
            <a:r>
              <a:rPr lang="en-US" sz="1800" b="1" dirty="0"/>
              <a:t>Data-Driven Insights: </a:t>
            </a:r>
            <a:r>
              <a:rPr lang="en-US" sz="1600" dirty="0"/>
              <a:t>Through statistical analysis and data-driven methodologies, the research paper provides insights into patterns, trends, and correlations within the studied dataset.</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199" y="4343400"/>
            <a:ext cx="7604011" cy="1877437"/>
          </a:xfrm>
          <a:prstGeom prst="rect">
            <a:avLst/>
          </a:prstGeom>
          <a:noFill/>
        </p:spPr>
        <p:txBody>
          <a:bodyPr wrap="square">
            <a:spAutoFit/>
          </a:bodyPr>
          <a:lstStyle/>
          <a:p>
            <a:pPr marL="342900" indent="-342900" algn="just">
              <a:buFont typeface="+mj-lt"/>
              <a:buAutoNum type="arabicPeriod"/>
            </a:pPr>
            <a:r>
              <a:rPr lang="en-US" b="1" dirty="0"/>
              <a:t>Unaddressed Unnecessary Behavior Security: </a:t>
            </a:r>
            <a:r>
              <a:rPr lang="en-US" sz="1600" dirty="0"/>
              <a:t>Limited discussion on explicit measures for securing against unnecessary behavior introduces potential vulnerabilities.</a:t>
            </a:r>
          </a:p>
          <a:p>
            <a:pPr marL="342900" indent="-342900" algn="just">
              <a:buFont typeface="+mj-lt"/>
              <a:buAutoNum type="arabicPeriod"/>
            </a:pPr>
            <a:endParaRPr lang="en-US" sz="1600" dirty="0"/>
          </a:p>
          <a:p>
            <a:pPr marL="342900" indent="-342900" algn="just">
              <a:buFont typeface="+mj-lt"/>
              <a:buAutoNum type="arabicPeriod"/>
            </a:pPr>
            <a:r>
              <a:rPr lang="en-US" b="1" dirty="0"/>
              <a:t>Absence of Reward-Based User Experience Enhancement: </a:t>
            </a:r>
            <a:r>
              <a:rPr lang="en-US" sz="1600" dirty="0"/>
              <a:t>Lack of exploration into a reward-based approach hinders potential enhancements to user experience dynamics.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4290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296973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 AIM AND OBJECTIVE</a:t>
            </a:r>
            <a:endParaRPr lang="en-US" sz="3200" b="1" dirty="0">
              <a:latin typeface="Times New Roman" pitchFamily="18" charset="0"/>
              <a:cs typeface="Times New Roman" pitchFamily="18" charset="0"/>
            </a:endParaRPr>
          </a:p>
        </p:txBody>
      </p:sp>
      <p:sp>
        <p:nvSpPr>
          <p:cNvPr id="1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1500" b="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p:txBody>
      </p:sp>
      <p:sp>
        <p:nvSpPr>
          <p:cNvPr id="2" name="Rectangle 1"/>
          <p:cNvSpPr/>
          <p:nvPr/>
        </p:nvSpPr>
        <p:spPr>
          <a:xfrm>
            <a:off x="1143000" y="1905506"/>
            <a:ext cx="6857999" cy="3416320"/>
          </a:xfrm>
          <a:prstGeom prst="rect">
            <a:avLst/>
          </a:prstGeom>
        </p:spPr>
        <p:txBody>
          <a:bodyPr wrap="square">
            <a:spAutoFit/>
          </a:bodyPr>
          <a:lstStyle/>
          <a:p>
            <a:pPr algn="just"/>
            <a:r>
              <a:rPr lang="en-US" dirty="0"/>
              <a:t>We aim to revolutionize charitable initiatives by seamlessly connecting surplus event food to orphanages, combating global food waste. Simultaneously, establish a secure and efficient system for fund charity to verified orphanages.</a:t>
            </a:r>
          </a:p>
          <a:p>
            <a:pPr marL="457200" indent="-457200" algn="just">
              <a:buFont typeface="Arial" panose="020B0604020202020204" pitchFamily="34" charset="0"/>
              <a:buChar char="•"/>
            </a:pPr>
            <a:endParaRPr lang="en-US" dirty="0"/>
          </a:p>
          <a:p>
            <a:pPr algn="just"/>
            <a:r>
              <a:rPr lang="en-US" b="1" dirty="0"/>
              <a:t>Objectives:</a:t>
            </a:r>
            <a:endParaRPr lang="en-US" dirty="0"/>
          </a:p>
          <a:p>
            <a:pPr marL="457200" indent="-457200" algn="just">
              <a:buFont typeface="Arial" panose="020B0604020202020204" pitchFamily="34" charset="0"/>
              <a:buChar char="•"/>
            </a:pPr>
            <a:r>
              <a:rPr lang="en-US" dirty="0"/>
              <a:t>    Implement a reward-based system.</a:t>
            </a:r>
          </a:p>
          <a:p>
            <a:pPr marL="457200" indent="-457200" algn="just">
              <a:buFont typeface="Arial" panose="020B0604020202020204" pitchFamily="34" charset="0"/>
              <a:buChar char="•"/>
            </a:pPr>
            <a:r>
              <a:rPr lang="en-US" dirty="0"/>
              <a:t>    Utilize machine learning for fraud prevention.</a:t>
            </a:r>
          </a:p>
          <a:p>
            <a:pPr marL="457200" indent="-457200" algn="just">
              <a:buFont typeface="Arial" panose="020B0604020202020204" pitchFamily="34" charset="0"/>
              <a:buChar char="•"/>
            </a:pPr>
            <a:r>
              <a:rPr lang="en-US" dirty="0"/>
              <a:t>    Enable secure fund charity for verified orphanages.</a:t>
            </a:r>
          </a:p>
          <a:p>
            <a:pPr marL="457200" indent="-457200" algn="just">
              <a:buFont typeface="Arial" panose="020B0604020202020204" pitchFamily="34" charset="0"/>
              <a:buChar char="•"/>
            </a:pPr>
            <a:r>
              <a:rPr lang="en-US" dirty="0"/>
              <a:t>    Ensure transparency and verifiable data.</a:t>
            </a:r>
          </a:p>
          <a:p>
            <a:pPr marL="457200" indent="-457200" algn="just">
              <a:buFont typeface="Arial" panose="020B0604020202020204" pitchFamily="34" charset="0"/>
              <a:buChar char="•"/>
            </a:pPr>
            <a:r>
              <a:rPr lang="en-US" dirty="0"/>
              <a:t>    Enhance overall efficiency in charity processes.</a:t>
            </a:r>
          </a:p>
          <a:p>
            <a:pPr marL="457200" indent="-457200" algn="just">
              <a:buFont typeface="Arial" panose="020B0604020202020204" pitchFamily="34" charset="0"/>
              <a:buChar char="•"/>
            </a:pPr>
            <a:r>
              <a:rPr lang="en-US" dirty="0"/>
              <a:t>    Foster a seamless connection between users and orphanages.</a:t>
            </a:r>
          </a:p>
        </p:txBody>
      </p:sp>
    </p:spTree>
    <p:extLst>
      <p:ext uri="{BB962C8B-B14F-4D97-AF65-F5344CB8AC3E}">
        <p14:creationId xmlns:p14="http://schemas.microsoft.com/office/powerpoint/2010/main" val="35424483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7E7C678-9D8F-23D8-EC5D-A3B607759CC0}"/>
              </a:ext>
            </a:extLst>
          </p:cNvPr>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2</a:t>
            </a:r>
          </a:p>
        </p:txBody>
      </p:sp>
      <p:sp>
        <p:nvSpPr>
          <p:cNvPr id="6" name="TextBox 5">
            <a:extLst>
              <a:ext uri="{FF2B5EF4-FFF2-40B4-BE49-F238E27FC236}">
                <a16:creationId xmlns:a16="http://schemas.microsoft.com/office/drawing/2014/main" id="{C45EEB37-0A64-AF3F-0DD3-2AEC4A560268}"/>
              </a:ext>
            </a:extLst>
          </p:cNvPr>
          <p:cNvSpPr txBox="1"/>
          <p:nvPr/>
        </p:nvSpPr>
        <p:spPr>
          <a:xfrm>
            <a:off x="457200" y="1412081"/>
            <a:ext cx="8153400" cy="3970318"/>
          </a:xfrm>
          <a:prstGeom prst="rect">
            <a:avLst/>
          </a:prstGeom>
          <a:noFill/>
        </p:spPr>
        <p:txBody>
          <a:bodyPr wrap="square" rtlCol="0">
            <a:spAutoFit/>
          </a:bodyPr>
          <a:lstStyle/>
          <a:p>
            <a:pPr algn="just"/>
            <a:r>
              <a:rPr lang="en-US" sz="1800" b="1" dirty="0"/>
              <a:t>Title: </a:t>
            </a:r>
            <a:r>
              <a:rPr lang="en-US" sz="1800" dirty="0" err="1"/>
              <a:t>SeVa</a:t>
            </a:r>
            <a:r>
              <a:rPr lang="en-US" sz="1800" dirty="0"/>
              <a:t>: A Food Donation App for Smart Living1</a:t>
            </a:r>
          </a:p>
          <a:p>
            <a:pPr algn="just"/>
            <a:endParaRPr lang="en-US" sz="1800" dirty="0"/>
          </a:p>
          <a:p>
            <a:pPr algn="just"/>
            <a:r>
              <a:rPr lang="en-US" sz="1800" b="1" dirty="0"/>
              <a:t>Author: </a:t>
            </a:r>
            <a:r>
              <a:rPr lang="en-US" sz="1800" dirty="0"/>
              <a:t>Christina Varghese, </a:t>
            </a:r>
            <a:r>
              <a:rPr lang="en-US" sz="1800" dirty="0" err="1"/>
              <a:t>Drashti</a:t>
            </a:r>
            <a:r>
              <a:rPr lang="en-US" sz="1800" dirty="0"/>
              <a:t> Pathak and Aparna S. Varde2</a:t>
            </a:r>
          </a:p>
          <a:p>
            <a:pPr algn="just"/>
            <a:endParaRPr lang="en-US" sz="1800" dirty="0"/>
          </a:p>
          <a:p>
            <a:pPr algn="just"/>
            <a:r>
              <a:rPr lang="en-US" sz="1800" b="1" dirty="0"/>
              <a:t>Year: </a:t>
            </a:r>
            <a:r>
              <a:rPr lang="en-US" sz="1800" dirty="0"/>
              <a:t>2021</a:t>
            </a:r>
          </a:p>
          <a:p>
            <a:pPr algn="just"/>
            <a:endParaRPr lang="en-US" sz="1800" dirty="0"/>
          </a:p>
          <a:p>
            <a:pPr algn="just"/>
            <a:r>
              <a:rPr lang="en-US" b="1" dirty="0"/>
              <a:t>Abstract: </a:t>
            </a:r>
            <a:r>
              <a:rPr lang="en-US" dirty="0"/>
              <a:t>This research addresses the crucial objective of minimizing food waste during crises, like the COVID-19 pandemic, by repurposing surplus food through a mobile app named </a:t>
            </a:r>
            <a:r>
              <a:rPr lang="en-US" dirty="0" err="1"/>
              <a:t>SeVa</a:t>
            </a:r>
            <a:r>
              <a:rPr lang="en-US" dirty="0"/>
              <a:t>. The app enables users to identify and access available food resources in their local area, simultaneously addressing hunger and food waste. Aligned with UN SDGs and AI for Smart Living in Smart Cities, </a:t>
            </a:r>
            <a:r>
              <a:rPr lang="en-US" dirty="0" err="1"/>
              <a:t>SeVa</a:t>
            </a:r>
            <a:r>
              <a:rPr lang="en-US" dirty="0"/>
              <a:t> integrates IoT and ubiquitous computing, contributing positively to healthcare and the environment. The development follows AI and HCI principles, evaluated through user surveys, and identifies potential future enhancements.</a:t>
            </a:r>
            <a:endParaRPr lang="en-IN" dirty="0"/>
          </a:p>
        </p:txBody>
      </p:sp>
    </p:spTree>
    <p:extLst>
      <p:ext uri="{BB962C8B-B14F-4D97-AF65-F5344CB8AC3E}">
        <p14:creationId xmlns:p14="http://schemas.microsoft.com/office/powerpoint/2010/main" val="359793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381000"/>
            <a:ext cx="8153400" cy="1143000"/>
          </a:xfrm>
        </p:spPr>
        <p:txBody>
          <a:bodyPr>
            <a:noAutofit/>
          </a:bodyPr>
          <a:lstStyle/>
          <a:p>
            <a:r>
              <a:rPr lang="en-US" sz="3200" b="1" dirty="0">
                <a:cs typeface="Times New Roman"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6002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rPr>
              <a:t>The research paper introduces </a:t>
            </a:r>
            <a:r>
              <a:rPr kumimoji="0" lang="en-US" b="0" i="0" u="none" strike="noStrike" kern="0" cap="none" spc="0" normalizeH="0" baseline="0" noProof="0" dirty="0" err="1">
                <a:ln>
                  <a:noFill/>
                </a:ln>
                <a:solidFill>
                  <a:prstClr val="black"/>
                </a:solidFill>
                <a:effectLst/>
                <a:uLnTx/>
                <a:uFillTx/>
              </a:rPr>
              <a:t>SeVa</a:t>
            </a:r>
            <a:r>
              <a:rPr kumimoji="0" lang="en-US" b="0" i="0" u="none" strike="noStrike" kern="0" cap="none" spc="0" normalizeH="0" baseline="0" noProof="0" dirty="0">
                <a:ln>
                  <a:noFill/>
                </a:ln>
                <a:solidFill>
                  <a:prstClr val="black"/>
                </a:solidFill>
                <a:effectLst/>
                <a:uLnTx/>
                <a:uFillTx/>
              </a:rPr>
              <a:t>, a mobile app addressing food waste and hunger. Our project, OrphaConnect, echoes this by leveraging technology to connect surplus event food to orphanages. Both prioritize user-centric design principles from AI and HCI, using technology to facilitate impactful connections in the community.</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3429000"/>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4419600"/>
            <a:ext cx="7740421" cy="1338828"/>
          </a:xfrm>
          <a:prstGeom prst="rect">
            <a:avLst/>
          </a:prstGeom>
          <a:noFill/>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1" i="0" u="none" strike="noStrike" kern="0" cap="none" spc="0" normalizeH="0" baseline="0" noProof="0" dirty="0">
                <a:ln>
                  <a:noFill/>
                </a:ln>
                <a:solidFill>
                  <a:prstClr val="black"/>
                </a:solidFill>
                <a:effectLst/>
                <a:uLnTx/>
                <a:uFillTx/>
              </a:rPr>
              <a:t>Constraint Satisfaction Problems (CSP): </a:t>
            </a:r>
            <a:r>
              <a:rPr kumimoji="0" lang="en-US" i="0" u="none" strike="noStrike" kern="0" cap="none" spc="0" normalizeH="0" baseline="0" noProof="0" dirty="0">
                <a:ln>
                  <a:noFill/>
                </a:ln>
                <a:solidFill>
                  <a:prstClr val="black"/>
                </a:solidFill>
                <a:effectLst/>
                <a:uLnTx/>
                <a:uFillTx/>
              </a:rPr>
              <a:t>CSP is a mathematical problem-solving technique employed in the </a:t>
            </a:r>
            <a:r>
              <a:rPr kumimoji="0" lang="en-US" i="0" u="none" strike="noStrike" kern="0" cap="none" spc="0" normalizeH="0" baseline="0" noProof="0" dirty="0" err="1">
                <a:ln>
                  <a:noFill/>
                </a:ln>
                <a:solidFill>
                  <a:prstClr val="black"/>
                </a:solidFill>
                <a:effectLst/>
                <a:uLnTx/>
                <a:uFillTx/>
              </a:rPr>
              <a:t>SeVa</a:t>
            </a:r>
            <a:r>
              <a:rPr kumimoji="0" lang="en-US" i="0" u="none" strike="noStrike" kern="0" cap="none" spc="0" normalizeH="0" baseline="0" noProof="0" dirty="0">
                <a:ln>
                  <a:noFill/>
                </a:ln>
                <a:solidFill>
                  <a:prstClr val="black"/>
                </a:solidFill>
                <a:effectLst/>
                <a:uLnTx/>
                <a:uFillTx/>
              </a:rPr>
              <a:t> app. It involves a set of objects with states that must adhere to various constraints or restrictions. In </a:t>
            </a:r>
            <a:r>
              <a:rPr kumimoji="0" lang="en-US" i="0" u="none" strike="noStrike" kern="0" cap="none" spc="0" normalizeH="0" baseline="0" noProof="0" dirty="0" err="1">
                <a:ln>
                  <a:noFill/>
                </a:ln>
                <a:solidFill>
                  <a:prstClr val="black"/>
                </a:solidFill>
                <a:effectLst/>
                <a:uLnTx/>
                <a:uFillTx/>
              </a:rPr>
              <a:t>SeVa</a:t>
            </a:r>
            <a:r>
              <a:rPr kumimoji="0" lang="en-US" i="0" u="none" strike="noStrike" kern="0" cap="none" spc="0" normalizeH="0" baseline="0" noProof="0" dirty="0">
                <a:ln>
                  <a:noFill/>
                </a:ln>
                <a:solidFill>
                  <a:prstClr val="black"/>
                </a:solidFill>
                <a:effectLst/>
                <a:uLnTx/>
                <a:uFillTx/>
              </a:rPr>
              <a:t>, CSP is utilized to match food donors with recipients, considering factors like location, time, and food type, ensuring a streamlined and efficient food donation process.</a:t>
            </a:r>
            <a:endParaRPr kumimoji="0" lang="en-US" sz="16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653924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493541"/>
            <a:ext cx="8229600" cy="715962"/>
          </a:xfrm>
        </p:spPr>
        <p:txBody>
          <a:bodyPr>
            <a:normAutofit/>
          </a:bodyPr>
          <a:lstStyle/>
          <a:p>
            <a:r>
              <a:rPr lang="en-US" sz="3200" b="1" dirty="0">
                <a:cs typeface="Times New Roman" pitchFamily="18" charset="0"/>
              </a:rPr>
              <a:t>ADVANTAGES</a:t>
            </a:r>
          </a:p>
        </p:txBody>
      </p:sp>
      <p:sp>
        <p:nvSpPr>
          <p:cNvPr id="3" name="Content Placeholder 2"/>
          <p:cNvSpPr>
            <a:spLocks noGrp="1"/>
          </p:cNvSpPr>
          <p:nvPr>
            <p:ph idx="1"/>
          </p:nvPr>
        </p:nvSpPr>
        <p:spPr>
          <a:xfrm>
            <a:off x="838200" y="1285703"/>
            <a:ext cx="7543800" cy="1981200"/>
          </a:xfrm>
        </p:spPr>
        <p:txBody>
          <a:bodyPr>
            <a:noAutofit/>
          </a:bodyPr>
          <a:lstStyle/>
          <a:p>
            <a:pPr algn="just">
              <a:buFont typeface="+mj-lt"/>
              <a:buAutoNum type="arabicPeriod"/>
            </a:pPr>
            <a:r>
              <a:rPr lang="en-US" sz="1800" b="1" dirty="0"/>
              <a:t>Effective CSP Implementation: </a:t>
            </a:r>
            <a:r>
              <a:rPr lang="en-US" sz="1600" dirty="0"/>
              <a:t>Successful application of Constraint Satisfaction Problems (CSP) in </a:t>
            </a:r>
            <a:r>
              <a:rPr lang="en-US" sz="1600" dirty="0" err="1"/>
              <a:t>SeVa</a:t>
            </a:r>
            <a:r>
              <a:rPr lang="en-US" sz="1600" dirty="0"/>
              <a:t> facilitates structured food donation matching with consideration for multiple constraints.</a:t>
            </a:r>
          </a:p>
          <a:p>
            <a:pPr algn="just">
              <a:buFont typeface="+mj-lt"/>
              <a:buAutoNum type="arabicPeriod"/>
            </a:pPr>
            <a:endParaRPr lang="en-US" sz="1600" dirty="0"/>
          </a:p>
          <a:p>
            <a:pPr algn="just">
              <a:buFont typeface="+mj-lt"/>
              <a:buAutoNum type="arabicPeriod"/>
            </a:pPr>
            <a:r>
              <a:rPr lang="en-US" sz="1800" b="1" dirty="0"/>
              <a:t>AI and HCI Integration: </a:t>
            </a:r>
            <a:r>
              <a:rPr lang="en-US" sz="1600" dirty="0"/>
              <a:t>Integration of AI and HCI principles ensures a user-friendly and intuitive design, enhancing the overall user experience in the </a:t>
            </a:r>
            <a:r>
              <a:rPr lang="en-US" sz="1600" dirty="0" err="1"/>
              <a:t>SeVa</a:t>
            </a:r>
            <a:r>
              <a:rPr lang="en-US" sz="1600" dirty="0"/>
              <a:t> app.</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200" y="4299228"/>
            <a:ext cx="7604011" cy="1415772"/>
          </a:xfrm>
          <a:prstGeom prst="rect">
            <a:avLst/>
          </a:prstGeom>
          <a:noFill/>
        </p:spPr>
        <p:txBody>
          <a:bodyPr wrap="square">
            <a:spAutoFit/>
          </a:bodyPr>
          <a:lstStyle/>
          <a:p>
            <a:pPr marL="342900" indent="-342900" algn="just">
              <a:buFont typeface="+mj-lt"/>
              <a:buAutoNum type="arabicPeriod"/>
            </a:pPr>
            <a:r>
              <a:rPr lang="en-US" b="1" dirty="0"/>
              <a:t>Scope for Future Enhancements: </a:t>
            </a:r>
            <a:r>
              <a:rPr lang="en-US" sz="1600" dirty="0"/>
              <a:t>The paper provides minimal insights into potential technological advancements for future improvements in the </a:t>
            </a:r>
            <a:r>
              <a:rPr lang="en-US" sz="1600" dirty="0" err="1"/>
              <a:t>SeVa</a:t>
            </a:r>
            <a:r>
              <a:rPr lang="en-US" sz="1600" dirty="0"/>
              <a:t> app.</a:t>
            </a:r>
          </a:p>
          <a:p>
            <a:pPr marL="342900" indent="-342900" algn="just">
              <a:buFont typeface="+mj-lt"/>
              <a:buAutoNum type="arabicPeriod"/>
            </a:pPr>
            <a:endParaRPr lang="en-US" sz="1600" dirty="0"/>
          </a:p>
          <a:p>
            <a:pPr marL="342900" indent="-342900" algn="just">
              <a:buFont typeface="+mj-lt"/>
              <a:buAutoNum type="arabicPeriod"/>
            </a:pPr>
            <a:r>
              <a:rPr lang="en-US" b="1" dirty="0"/>
              <a:t>Potential Scalability Oversight: </a:t>
            </a:r>
            <a:r>
              <a:rPr lang="en-US" sz="1600" dirty="0"/>
              <a:t>Absence of explicit scalability considerations may pose challenges as the user base of the </a:t>
            </a:r>
            <a:r>
              <a:rPr lang="en-US" sz="1600" dirty="0" err="1"/>
              <a:t>SeVa</a:t>
            </a:r>
            <a:r>
              <a:rPr lang="en-US" sz="1600" dirty="0"/>
              <a:t> app expands.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343103"/>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145073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B55D6-F379-C103-F3D5-DA94F11879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922BC00-E489-10E1-1069-D9E490EA527F}"/>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089FB9AA-6821-319A-29BA-AE3CD57E79F6}"/>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3</a:t>
            </a:r>
          </a:p>
        </p:txBody>
      </p:sp>
      <p:sp>
        <p:nvSpPr>
          <p:cNvPr id="6" name="TextBox 5">
            <a:extLst>
              <a:ext uri="{FF2B5EF4-FFF2-40B4-BE49-F238E27FC236}">
                <a16:creationId xmlns:a16="http://schemas.microsoft.com/office/drawing/2014/main" id="{47DC2566-96AE-261B-E656-7D754D5132CB}"/>
              </a:ext>
            </a:extLst>
          </p:cNvPr>
          <p:cNvSpPr txBox="1"/>
          <p:nvPr/>
        </p:nvSpPr>
        <p:spPr>
          <a:xfrm>
            <a:off x="824084" y="1419285"/>
            <a:ext cx="7740422" cy="4247317"/>
          </a:xfrm>
          <a:prstGeom prst="rect">
            <a:avLst/>
          </a:prstGeom>
          <a:noFill/>
        </p:spPr>
        <p:txBody>
          <a:bodyPr wrap="square" rtlCol="0">
            <a:spAutoFit/>
          </a:bodyPr>
          <a:lstStyle/>
          <a:p>
            <a:pPr algn="just"/>
            <a:r>
              <a:rPr lang="en-US" b="1" i="0" dirty="0">
                <a:effectLst/>
                <a:latin typeface="-apple-system"/>
              </a:rPr>
              <a:t>Title: </a:t>
            </a:r>
            <a:r>
              <a:rPr lang="en-US" i="0" dirty="0">
                <a:effectLst/>
                <a:latin typeface="-apple-system"/>
              </a:rPr>
              <a:t>Intelligent Transaction System for Fraud Detection using Deep Learning Networks</a:t>
            </a:r>
          </a:p>
          <a:p>
            <a:pPr algn="just"/>
            <a:endParaRPr lang="en-US" i="0" dirty="0">
              <a:effectLst/>
              <a:latin typeface="-apple-system"/>
            </a:endParaRPr>
          </a:p>
          <a:p>
            <a:pPr algn="just"/>
            <a:r>
              <a:rPr lang="en-US" b="1" i="0" dirty="0">
                <a:effectLst/>
                <a:latin typeface="-apple-system"/>
              </a:rPr>
              <a:t>Author: </a:t>
            </a:r>
            <a:r>
              <a:rPr lang="en-US" i="0" dirty="0">
                <a:effectLst/>
                <a:latin typeface="-apple-system"/>
              </a:rPr>
              <a:t>J </a:t>
            </a:r>
            <a:r>
              <a:rPr lang="en-US" i="0" dirty="0" err="1">
                <a:effectLst/>
                <a:latin typeface="-apple-system"/>
              </a:rPr>
              <a:t>Fenila</a:t>
            </a:r>
            <a:r>
              <a:rPr lang="en-US" i="0" dirty="0">
                <a:effectLst/>
                <a:latin typeface="-apple-system"/>
              </a:rPr>
              <a:t> Naomi, Roshan </a:t>
            </a:r>
            <a:r>
              <a:rPr lang="en-US" i="0" dirty="0" err="1">
                <a:effectLst/>
                <a:latin typeface="-apple-system"/>
              </a:rPr>
              <a:t>Jeniel</a:t>
            </a:r>
            <a:r>
              <a:rPr lang="en-US" i="0" dirty="0">
                <a:effectLst/>
                <a:latin typeface="-apple-system"/>
              </a:rPr>
              <a:t> R, Sakthi Eswaran K, Sanjeev </a:t>
            </a:r>
            <a:r>
              <a:rPr lang="en-US" i="0" dirty="0" err="1">
                <a:effectLst/>
                <a:latin typeface="-apple-system"/>
              </a:rPr>
              <a:t>Kumaar</a:t>
            </a:r>
            <a:r>
              <a:rPr lang="en-US" i="0" dirty="0">
                <a:effectLst/>
                <a:latin typeface="-apple-system"/>
              </a:rPr>
              <a:t> N M</a:t>
            </a:r>
          </a:p>
          <a:p>
            <a:pPr algn="just"/>
            <a:endParaRPr lang="en-US" i="0" dirty="0">
              <a:effectLst/>
              <a:latin typeface="-apple-system"/>
            </a:endParaRPr>
          </a:p>
          <a:p>
            <a:pPr algn="just"/>
            <a:r>
              <a:rPr lang="en-US" b="1" i="0" dirty="0">
                <a:effectLst/>
                <a:latin typeface="-apple-system"/>
              </a:rPr>
              <a:t>Year: </a:t>
            </a:r>
            <a:r>
              <a:rPr lang="en-US" i="0" dirty="0">
                <a:effectLst/>
                <a:latin typeface="-apple-system"/>
              </a:rPr>
              <a:t>2021</a:t>
            </a:r>
          </a:p>
          <a:p>
            <a:pPr algn="just"/>
            <a:endParaRPr lang="en-US" i="0" dirty="0">
              <a:effectLst/>
              <a:latin typeface="-apple-system"/>
            </a:endParaRPr>
          </a:p>
          <a:p>
            <a:pPr algn="just"/>
            <a:r>
              <a:rPr lang="en-US" b="1" i="0" dirty="0">
                <a:effectLst/>
                <a:latin typeface="-apple-system"/>
              </a:rPr>
              <a:t>Abstract: </a:t>
            </a:r>
            <a:r>
              <a:rPr lang="en-US" i="0" dirty="0">
                <a:effectLst/>
                <a:latin typeface="-apple-system"/>
              </a:rPr>
              <a:t>This paper proposes a deep representation learning model for online transaction fraud detection, which aims to improve the separability and discrimination of features by combining distance and angle loss functions. The model uses a </a:t>
            </a:r>
            <a:r>
              <a:rPr lang="en-US" i="0" dirty="0" err="1">
                <a:effectLst/>
                <a:latin typeface="-apple-system"/>
              </a:rPr>
              <a:t>BiLSTM</a:t>
            </a:r>
            <a:r>
              <a:rPr lang="en-US" i="0" dirty="0">
                <a:effectLst/>
                <a:latin typeface="-apple-system"/>
              </a:rPr>
              <a:t> </a:t>
            </a:r>
            <a:r>
              <a:rPr lang="en-US" i="0" dirty="0" err="1">
                <a:effectLst/>
                <a:latin typeface="-apple-system"/>
              </a:rPr>
              <a:t>MaxPooling-BiGRU</a:t>
            </a:r>
            <a:r>
              <a:rPr lang="en-US" i="0" dirty="0">
                <a:effectLst/>
                <a:latin typeface="-apple-system"/>
              </a:rPr>
              <a:t> architecture to extract deep features from transaction data and classify them as genuine or fraudulent. The paper evaluates the model on the IEEE-CIS Fraud Detection dataset and compares it with existing methods. The results show that the proposed model achieves better performance and stability than the state-of-the-art methods.</a:t>
            </a:r>
          </a:p>
        </p:txBody>
      </p:sp>
    </p:spTree>
    <p:extLst>
      <p:ext uri="{BB962C8B-B14F-4D97-AF65-F5344CB8AC3E}">
        <p14:creationId xmlns:p14="http://schemas.microsoft.com/office/powerpoint/2010/main" val="291300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301F9-63DB-882E-CBE8-0911FCC5F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108173-E3D3-7E0B-9494-E8EC7C067DE2}"/>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D357AB99-4401-30E2-0B95-80DD946479C9}"/>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637EAB19-B7B5-6341-F054-3B883DC8CC38}"/>
              </a:ext>
            </a:extLst>
          </p:cNvPr>
          <p:cNvSpPr/>
          <p:nvPr/>
        </p:nvSpPr>
        <p:spPr>
          <a:xfrm>
            <a:off x="876300" y="1348871"/>
            <a:ext cx="7391400" cy="1089529"/>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Our project, akin to the referenced research paper, focuses on secure aid transfers to orphanages. Both emphasize innovative approaches for reliable and safe transactions, reflecting a shared commitment to leveraging advanced technologies in the realm of secure transactions.</a:t>
            </a:r>
            <a:endParaRPr kumimoji="0" lang="en-US" b="0"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B494248D-EEC6-24E4-546F-08B1776002B2}"/>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119EDF42-9B3F-1599-E82F-BC431B1490FD}"/>
              </a:ext>
            </a:extLst>
          </p:cNvPr>
          <p:cNvSpPr txBox="1"/>
          <p:nvPr/>
        </p:nvSpPr>
        <p:spPr>
          <a:xfrm>
            <a:off x="701790" y="3849693"/>
            <a:ext cx="7740421" cy="1733808"/>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Bidirectional Long Short-Term Memory (</a:t>
            </a:r>
            <a:r>
              <a:rPr kumimoji="0" lang="en-US" b="1" i="0" u="none" strike="noStrike" kern="0" cap="none" spc="0" normalizeH="0" baseline="0" noProof="0" dirty="0" err="1">
                <a:ln>
                  <a:noFill/>
                </a:ln>
                <a:solidFill>
                  <a:prstClr val="black"/>
                </a:solidFill>
                <a:effectLst/>
                <a:uLnTx/>
                <a:uFillTx/>
              </a:rPr>
              <a:t>BiLSTM</a:t>
            </a:r>
            <a:r>
              <a:rPr kumimoji="0" lang="en-US" b="1" i="0" u="none" strike="noStrike" kern="0" cap="none" spc="0" normalizeH="0" baseline="0" noProof="0" dirty="0">
                <a:ln>
                  <a:noFill/>
                </a:ln>
                <a:solidFill>
                  <a:prstClr val="black"/>
                </a:solidFill>
                <a:effectLst/>
                <a:uLnTx/>
                <a:uFillTx/>
              </a:rPr>
              <a:t>): </a:t>
            </a:r>
            <a:r>
              <a:rPr kumimoji="0" lang="en-US" sz="1600" i="0" u="none" strike="noStrike" kern="0" cap="none" spc="0" normalizeH="0" baseline="0" noProof="0" dirty="0">
                <a:ln>
                  <a:noFill/>
                </a:ln>
                <a:solidFill>
                  <a:prstClr val="black"/>
                </a:solidFill>
                <a:effectLst/>
                <a:uLnTx/>
                <a:uFillTx/>
              </a:rPr>
              <a:t>A type of recurrent neural network (RNN) that captures temporal and sequential features in transaction data.</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sz="1600" i="0" u="none" strike="noStrike" kern="0" cap="none" spc="0" normalizeH="0" baseline="0" noProof="0" dirty="0">
              <a:ln>
                <a:noFill/>
              </a:ln>
              <a:solidFill>
                <a:prstClr val="black"/>
              </a:solidFill>
              <a:effectLst/>
              <a:uLnTx/>
              <a:uFillTx/>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Bidirectional Gated Recurrent Unit (</a:t>
            </a:r>
            <a:r>
              <a:rPr kumimoji="0" lang="en-US" b="1" i="0" u="none" strike="noStrike" kern="0" cap="none" spc="0" normalizeH="0" baseline="0" noProof="0" dirty="0" err="1">
                <a:ln>
                  <a:noFill/>
                </a:ln>
                <a:solidFill>
                  <a:prstClr val="black"/>
                </a:solidFill>
                <a:effectLst/>
                <a:uLnTx/>
                <a:uFillTx/>
              </a:rPr>
              <a:t>BiGRU</a:t>
            </a:r>
            <a:r>
              <a:rPr kumimoji="0" lang="en-US" b="1" i="0" u="none" strike="noStrike" kern="0" cap="none" spc="0" normalizeH="0" baseline="0" noProof="0" dirty="0">
                <a:ln>
                  <a:noFill/>
                </a:ln>
                <a:solidFill>
                  <a:prstClr val="black"/>
                </a:solidFill>
                <a:effectLst/>
                <a:uLnTx/>
                <a:uFillTx/>
              </a:rPr>
              <a:t>): </a:t>
            </a:r>
            <a:r>
              <a:rPr kumimoji="0" lang="en-US" sz="1600" i="0" u="none" strike="noStrike" kern="0" cap="none" spc="0" normalizeH="0" baseline="0" noProof="0" dirty="0">
                <a:ln>
                  <a:noFill/>
                </a:ln>
                <a:solidFill>
                  <a:prstClr val="black"/>
                </a:solidFill>
                <a:effectLst/>
                <a:uLnTx/>
                <a:uFillTx/>
              </a:rPr>
              <a:t>Another type of recurrent neural network similar to LSTM but with a simpler structure, used alongside </a:t>
            </a:r>
            <a:r>
              <a:rPr kumimoji="0" lang="en-US" sz="1600" i="0" u="none" strike="noStrike" kern="0" cap="none" spc="0" normalizeH="0" baseline="0" noProof="0" dirty="0" err="1">
                <a:ln>
                  <a:noFill/>
                </a:ln>
                <a:solidFill>
                  <a:prstClr val="black"/>
                </a:solidFill>
                <a:effectLst/>
                <a:uLnTx/>
                <a:uFillTx/>
              </a:rPr>
              <a:t>BiLSTM</a:t>
            </a:r>
            <a:r>
              <a:rPr kumimoji="0" lang="en-US" sz="1600" i="0" u="none" strike="noStrike" kern="0" cap="none" spc="0" normalizeH="0" baseline="0" noProof="0" dirty="0">
                <a:ln>
                  <a:noFill/>
                </a:ln>
                <a:solidFill>
                  <a:prstClr val="black"/>
                </a:solidFill>
                <a:effectLst/>
                <a:uLnTx/>
                <a:uFillTx/>
              </a:rPr>
              <a:t> for capturing sequential features</a:t>
            </a:r>
          </a:p>
        </p:txBody>
      </p:sp>
    </p:spTree>
    <p:extLst>
      <p:ext uri="{BB962C8B-B14F-4D97-AF65-F5344CB8AC3E}">
        <p14:creationId xmlns:p14="http://schemas.microsoft.com/office/powerpoint/2010/main" val="297136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4F842-C24C-9491-E262-EBB8DE53A8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665C84B-2A69-1B27-2511-5BC039D11FB7}"/>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F6F66523-2536-1F53-1DA8-E37760C95951}"/>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15C0FFF7-AED8-5680-92C1-F50D6A4D3A82}"/>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t>Deep Learning Techniques: </a:t>
            </a:r>
            <a:r>
              <a:rPr lang="en-US" sz="1600" dirty="0"/>
              <a:t>The research utilizes deep learning techniques, such as </a:t>
            </a:r>
            <a:r>
              <a:rPr lang="en-US" sz="1600" dirty="0" err="1"/>
              <a:t>BiLSTM</a:t>
            </a:r>
            <a:r>
              <a:rPr lang="en-US" sz="1600" dirty="0"/>
              <a:t> and </a:t>
            </a:r>
            <a:r>
              <a:rPr lang="en-US" sz="1600" dirty="0" err="1"/>
              <a:t>BiGRU</a:t>
            </a:r>
            <a:r>
              <a:rPr lang="en-US" sz="1600" dirty="0"/>
              <a:t>, for capturing temporal and sequential features in transaction data.</a:t>
            </a:r>
          </a:p>
          <a:p>
            <a:pPr algn="just">
              <a:buFont typeface="+mj-lt"/>
              <a:buAutoNum type="arabicPeriod"/>
            </a:pPr>
            <a:endParaRPr lang="en-US" sz="1800" b="1" dirty="0"/>
          </a:p>
          <a:p>
            <a:pPr algn="just">
              <a:buFont typeface="+mj-lt"/>
              <a:buAutoNum type="arabicPeriod"/>
            </a:pPr>
            <a:r>
              <a:rPr lang="en-US" sz="1800" b="1" dirty="0"/>
              <a:t>Feature Separability Focus: </a:t>
            </a:r>
            <a:r>
              <a:rPr lang="en-US" sz="1600" dirty="0"/>
              <a:t>The fully central loss layer, combining ACL and DCL, emphasizes improving feature separability for enhanced fraud detection.</a:t>
            </a:r>
          </a:p>
        </p:txBody>
      </p:sp>
      <p:sp>
        <p:nvSpPr>
          <p:cNvPr id="8" name="TextBox 7">
            <a:extLst>
              <a:ext uri="{FF2B5EF4-FFF2-40B4-BE49-F238E27FC236}">
                <a16:creationId xmlns:a16="http://schemas.microsoft.com/office/drawing/2014/main" id="{5FA92BB2-02EB-D66E-1965-434CAD1B4C84}"/>
              </a:ext>
            </a:extLst>
          </p:cNvPr>
          <p:cNvSpPr txBox="1"/>
          <p:nvPr/>
        </p:nvSpPr>
        <p:spPr>
          <a:xfrm>
            <a:off x="838200" y="3886200"/>
            <a:ext cx="7604011" cy="2154436"/>
          </a:xfrm>
          <a:prstGeom prst="rect">
            <a:avLst/>
          </a:prstGeom>
          <a:noFill/>
        </p:spPr>
        <p:txBody>
          <a:bodyPr wrap="square">
            <a:spAutoFit/>
          </a:bodyPr>
          <a:lstStyle/>
          <a:p>
            <a:pPr marL="342900" indent="-342900" algn="just">
              <a:buFont typeface="+mj-lt"/>
              <a:buAutoNum type="arabicPeriod"/>
            </a:pPr>
            <a:r>
              <a:rPr lang="en-US" b="1" dirty="0"/>
              <a:t>Dependency on a Specific Dataset: </a:t>
            </a:r>
            <a:r>
              <a:rPr lang="en-US" sz="1600" dirty="0"/>
              <a:t>The reliance on Kaggle's IEEE-CIS Fraud Detection dataset might limit the generalizability of the proposed model to other datasets or real-world scenarios.</a:t>
            </a:r>
          </a:p>
          <a:p>
            <a:pPr marL="342900" indent="-342900" algn="just">
              <a:buFont typeface="+mj-lt"/>
              <a:buAutoNum type="arabicPeriod"/>
            </a:pPr>
            <a:endParaRPr lang="en-US" dirty="0"/>
          </a:p>
          <a:p>
            <a:pPr marL="342900" indent="-342900" algn="just">
              <a:buFont typeface="+mj-lt"/>
              <a:buAutoNum type="arabicPeriod"/>
            </a:pPr>
            <a:r>
              <a:rPr lang="en-US" b="1" dirty="0"/>
              <a:t>Insufficient Discussion on Hyperparameter Tuning: </a:t>
            </a:r>
            <a:r>
              <a:rPr lang="en-US" sz="1600" dirty="0"/>
              <a:t>The paper lacks a thorough discussion or insights into the hyperparameter tuning process, leaving readers without guidance on crucial aspects such as learning rates, batch sizes, or regularization techniques.</a:t>
            </a:r>
          </a:p>
        </p:txBody>
      </p:sp>
      <p:sp>
        <p:nvSpPr>
          <p:cNvPr id="11" name="Title 1">
            <a:extLst>
              <a:ext uri="{FF2B5EF4-FFF2-40B4-BE49-F238E27FC236}">
                <a16:creationId xmlns:a16="http://schemas.microsoft.com/office/drawing/2014/main" id="{3CACB320-1B29-F9AB-B7DA-5D6A826A6664}"/>
              </a:ext>
            </a:extLst>
          </p:cNvPr>
          <p:cNvSpPr txBox="1">
            <a:spLocks/>
          </p:cNvSpPr>
          <p:nvPr/>
        </p:nvSpPr>
        <p:spPr>
          <a:xfrm>
            <a:off x="457200" y="2941638"/>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237755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93DCD-52BF-FFA8-C847-9DC1BC11F6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C4FD19-F9AE-FFC8-DDA7-1180B38E548B}"/>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A5EDBE4D-D191-1486-5F32-CE2E8351B7C6}"/>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4</a:t>
            </a:r>
          </a:p>
        </p:txBody>
      </p:sp>
      <p:sp>
        <p:nvSpPr>
          <p:cNvPr id="6" name="TextBox 5">
            <a:extLst>
              <a:ext uri="{FF2B5EF4-FFF2-40B4-BE49-F238E27FC236}">
                <a16:creationId xmlns:a16="http://schemas.microsoft.com/office/drawing/2014/main" id="{FDF7511F-D451-61E8-D49F-BCD6200CB369}"/>
              </a:ext>
            </a:extLst>
          </p:cNvPr>
          <p:cNvSpPr txBox="1"/>
          <p:nvPr/>
        </p:nvSpPr>
        <p:spPr>
          <a:xfrm>
            <a:off x="701789" y="1716881"/>
            <a:ext cx="7740422" cy="3693319"/>
          </a:xfrm>
          <a:prstGeom prst="rect">
            <a:avLst/>
          </a:prstGeom>
          <a:noFill/>
        </p:spPr>
        <p:txBody>
          <a:bodyPr wrap="square" rtlCol="0">
            <a:spAutoFit/>
          </a:bodyPr>
          <a:lstStyle/>
          <a:p>
            <a:pPr algn="just"/>
            <a:r>
              <a:rPr lang="en-US" sz="1800" b="1" dirty="0"/>
              <a:t>Title: </a:t>
            </a:r>
            <a:r>
              <a:rPr lang="en-US" sz="1800" dirty="0"/>
              <a:t>FoodX, a System to Reduce Food Waste</a:t>
            </a:r>
          </a:p>
          <a:p>
            <a:pPr algn="just"/>
            <a:endParaRPr lang="en-US" sz="1800" b="1" dirty="0"/>
          </a:p>
          <a:p>
            <a:pPr algn="just"/>
            <a:r>
              <a:rPr lang="en-US" sz="1800" b="1" dirty="0"/>
              <a:t>Author: </a:t>
            </a:r>
            <a:r>
              <a:rPr lang="en-US" sz="1800" dirty="0"/>
              <a:t>Shinta </a:t>
            </a:r>
            <a:r>
              <a:rPr lang="en-US" sz="1800" dirty="0" err="1"/>
              <a:t>Oktaviana</a:t>
            </a:r>
            <a:r>
              <a:rPr lang="en-US" sz="1800" dirty="0"/>
              <a:t> R, Diana </a:t>
            </a:r>
            <a:r>
              <a:rPr lang="en-US" sz="1800" dirty="0" err="1"/>
              <a:t>Ambarwati</a:t>
            </a:r>
            <a:r>
              <a:rPr lang="en-US" sz="1800" dirty="0"/>
              <a:t> </a:t>
            </a:r>
            <a:r>
              <a:rPr lang="en-US" sz="1800" dirty="0" err="1"/>
              <a:t>Febriani</a:t>
            </a:r>
            <a:r>
              <a:rPr lang="en-US" sz="1800" dirty="0"/>
              <a:t>, Intan </a:t>
            </a:r>
            <a:r>
              <a:rPr lang="en-US" sz="1800" dirty="0" err="1"/>
              <a:t>Yoshana</a:t>
            </a:r>
            <a:r>
              <a:rPr lang="en-US" sz="1800" dirty="0"/>
              <a:t>, Lalu </a:t>
            </a:r>
            <a:r>
              <a:rPr lang="en-US" sz="1800" dirty="0" err="1"/>
              <a:t>Payanta</a:t>
            </a:r>
            <a:endParaRPr lang="en-US" sz="1800" dirty="0"/>
          </a:p>
          <a:p>
            <a:pPr algn="just"/>
            <a:endParaRPr lang="en-US" sz="1800" b="1" dirty="0"/>
          </a:p>
          <a:p>
            <a:pPr algn="just"/>
            <a:r>
              <a:rPr lang="en-US" sz="1800" b="1" dirty="0"/>
              <a:t>Year: </a:t>
            </a:r>
            <a:r>
              <a:rPr lang="en-US" sz="1800" dirty="0"/>
              <a:t>2020</a:t>
            </a:r>
          </a:p>
          <a:p>
            <a:pPr algn="just"/>
            <a:endParaRPr lang="en-US" b="1" dirty="0"/>
          </a:p>
          <a:p>
            <a:pPr algn="just"/>
            <a:r>
              <a:rPr lang="en-US" b="1" dirty="0"/>
              <a:t>Abstract: </a:t>
            </a:r>
            <a:r>
              <a:rPr lang="en-US" dirty="0"/>
              <a:t> The research addresses the pressing issue of food waste in Indonesia, the second-largest producer globally. Existing manual processes hinder effective distribution of excess food from donors to communities in need. The study introduces the FoodX system, utilizing prototype methodology for faster user feedback. Testing involving volunteers and communities confirms the system's efficacy in catering to the needs of diverse food communities.</a:t>
            </a:r>
            <a:endParaRPr lang="en-IN" dirty="0"/>
          </a:p>
        </p:txBody>
      </p:sp>
    </p:spTree>
    <p:extLst>
      <p:ext uri="{BB962C8B-B14F-4D97-AF65-F5344CB8AC3E}">
        <p14:creationId xmlns:p14="http://schemas.microsoft.com/office/powerpoint/2010/main" val="4251244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0995E-BF00-0ACD-7CA4-BC9B3B0C6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D3E9E-21AC-2111-434E-969181CD3035}"/>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8F071A07-1B6E-DA78-681D-BF05DA462149}"/>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5A5B742F-0AD6-DECE-950B-CF50768C9C9B}"/>
              </a:ext>
            </a:extLst>
          </p:cNvPr>
          <p:cNvSpPr/>
          <p:nvPr/>
        </p:nvSpPr>
        <p:spPr>
          <a:xfrm>
            <a:off x="876300" y="11430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Our</a:t>
            </a:r>
            <a:r>
              <a:rPr kumimoji="0" lang="en-US" b="0" i="0" u="none" strike="noStrike" kern="0" cap="none" spc="0" normalizeH="0" baseline="0" noProof="0" dirty="0">
                <a:ln>
                  <a:noFill/>
                </a:ln>
                <a:solidFill>
                  <a:prstClr val="black"/>
                </a:solidFill>
                <a:effectLst/>
                <a:uLnTx/>
                <a:uFillTx/>
              </a:rPr>
              <a:t> project directly aligns with concepts discussed in the research paper, focusing on key areas like reducing food waste, efficient charity operations, user engagement, technological innovation, dual charity initiatives, security, feedback integration, and global impact. By implementing these concepts, the project aims to provide practical solutions and contribute to real-world advancements in charitable operations.</a:t>
            </a:r>
          </a:p>
        </p:txBody>
      </p:sp>
      <p:sp>
        <p:nvSpPr>
          <p:cNvPr id="8" name="TextBox 7">
            <a:extLst>
              <a:ext uri="{FF2B5EF4-FFF2-40B4-BE49-F238E27FC236}">
                <a16:creationId xmlns:a16="http://schemas.microsoft.com/office/drawing/2014/main" id="{5CA8A519-077D-5AF3-16E2-A684E5973C86}"/>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A13371A7-ACF0-47D9-5EB8-6000435DAEEF}"/>
              </a:ext>
            </a:extLst>
          </p:cNvPr>
          <p:cNvSpPr txBox="1"/>
          <p:nvPr/>
        </p:nvSpPr>
        <p:spPr>
          <a:xfrm>
            <a:off x="701790" y="3849693"/>
            <a:ext cx="7740421" cy="209390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Geotag</a:t>
            </a:r>
            <a:r>
              <a:rPr kumimoji="0" lang="en-US" i="0" u="none" strike="noStrike" kern="0" cap="none" spc="0" normalizeH="0" baseline="0" noProof="0" dirty="0">
                <a:ln>
                  <a:noFill/>
                </a:ln>
                <a:solidFill>
                  <a:prstClr val="black"/>
                </a:solidFill>
                <a:effectLst/>
                <a:uLnTx/>
                <a:uFillTx/>
              </a:rPr>
              <a:t> is an algorithm that integrates GPS and GIS to locate food donors, communities, and recipients.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Google Maps Engine API </a:t>
            </a:r>
            <a:r>
              <a:rPr kumimoji="0" lang="en-US" i="0" u="none" strike="noStrike" kern="0" cap="none" spc="0" normalizeH="0" baseline="0" noProof="0" dirty="0">
                <a:ln>
                  <a:noFill/>
                </a:ln>
                <a:solidFill>
                  <a:prstClr val="black"/>
                </a:solidFill>
                <a:effectLst/>
                <a:uLnTx/>
                <a:uFillTx/>
              </a:rPr>
              <a:t>and </a:t>
            </a:r>
            <a:r>
              <a:rPr kumimoji="0" lang="en-US" b="1" i="0" u="none" strike="noStrike" kern="0" cap="none" spc="0" normalizeH="0" baseline="0" noProof="0" dirty="0">
                <a:ln>
                  <a:noFill/>
                </a:ln>
                <a:solidFill>
                  <a:prstClr val="black"/>
                </a:solidFill>
                <a:effectLst/>
                <a:uLnTx/>
                <a:uFillTx/>
              </a:rPr>
              <a:t>Google Maps Direction API </a:t>
            </a:r>
            <a:r>
              <a:rPr kumimoji="0" lang="en-US" i="0" u="none" strike="noStrike" kern="0" cap="none" spc="0" normalizeH="0" baseline="0" noProof="0" dirty="0">
                <a:ln>
                  <a:noFill/>
                </a:ln>
                <a:solidFill>
                  <a:prstClr val="black"/>
                </a:solidFill>
                <a:effectLst/>
                <a:uLnTx/>
                <a:uFillTx/>
              </a:rPr>
              <a:t>are algorithms that provide information on the distance and direction between different locations on the map.</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Prototyping</a:t>
            </a:r>
            <a:r>
              <a:rPr kumimoji="0" lang="en-US" i="0" u="none" strike="noStrike" kern="0" cap="none" spc="0" normalizeH="0" baseline="0" noProof="0" dirty="0">
                <a:ln>
                  <a:noFill/>
                </a:ln>
                <a:solidFill>
                  <a:prstClr val="black"/>
                </a:solidFill>
                <a:effectLst/>
                <a:uLnTx/>
                <a:uFillTx/>
              </a:rPr>
              <a:t> is a method that involves iterative design and development of a system based on user feedback.</a:t>
            </a:r>
            <a:endParaRPr kumimoji="0" lang="en-US" sz="16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05739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04FA6-438D-13C3-F3D8-F62AB735812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714E98F-3519-46D7-EC61-FCEFD41C8AC7}"/>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BED7360F-7544-818B-7059-9044B1674F22}"/>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114B06EE-AA7F-5A01-2085-8A8535954B8F}"/>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t>Prototype Methodology: </a:t>
            </a:r>
            <a:r>
              <a:rPr lang="en-US" sz="1800" dirty="0"/>
              <a:t>The use of prototype methodology allows for faster development cycles, enabling quicker user feedback and iterative improvements.</a:t>
            </a:r>
          </a:p>
          <a:p>
            <a:pPr algn="just">
              <a:buFont typeface="+mj-lt"/>
              <a:buAutoNum type="arabicPeriod"/>
            </a:pPr>
            <a:r>
              <a:rPr lang="en-US" sz="1800" b="1" dirty="0"/>
              <a:t>Feedback Mechanism: </a:t>
            </a:r>
            <a:r>
              <a:rPr lang="en-US" sz="1800" dirty="0"/>
              <a:t>The system is designed to facilitate faster feedback from users, ensuring continuous improvement and addressing any issues promptly.</a:t>
            </a:r>
            <a:endParaRPr lang="en-US" sz="1600" dirty="0"/>
          </a:p>
        </p:txBody>
      </p:sp>
      <p:sp>
        <p:nvSpPr>
          <p:cNvPr id="8" name="TextBox 7">
            <a:extLst>
              <a:ext uri="{FF2B5EF4-FFF2-40B4-BE49-F238E27FC236}">
                <a16:creationId xmlns:a16="http://schemas.microsoft.com/office/drawing/2014/main" id="{1DBD9D36-B415-4485-6243-53E2C84D86E4}"/>
              </a:ext>
            </a:extLst>
          </p:cNvPr>
          <p:cNvSpPr txBox="1"/>
          <p:nvPr/>
        </p:nvSpPr>
        <p:spPr>
          <a:xfrm>
            <a:off x="838200" y="4080325"/>
            <a:ext cx="7604011" cy="1908215"/>
          </a:xfrm>
          <a:prstGeom prst="rect">
            <a:avLst/>
          </a:prstGeom>
          <a:noFill/>
        </p:spPr>
        <p:txBody>
          <a:bodyPr wrap="square">
            <a:spAutoFit/>
          </a:bodyPr>
          <a:lstStyle/>
          <a:p>
            <a:pPr marL="342900" indent="-342900" algn="just">
              <a:buFont typeface="+mj-lt"/>
              <a:buAutoNum type="arabicPeriod"/>
            </a:pPr>
            <a:r>
              <a:rPr lang="en-US" b="1" dirty="0"/>
              <a:t>User Engagement: </a:t>
            </a:r>
            <a:r>
              <a:rPr lang="en-US" dirty="0"/>
              <a:t>Maintaining user engagement over time can be challenging. The system may need to incorporate features such as gamification to keep users engaged.</a:t>
            </a:r>
          </a:p>
          <a:p>
            <a:pPr marL="342900" indent="-342900" algn="just">
              <a:buFont typeface="+mj-lt"/>
              <a:buAutoNum type="arabicPeriod"/>
            </a:pPr>
            <a:endParaRPr lang="en-US" sz="1600" dirty="0"/>
          </a:p>
          <a:p>
            <a:pPr marL="342900" indent="-342900" algn="just">
              <a:buFont typeface="+mj-lt"/>
              <a:buAutoNum type="arabicPeriod"/>
            </a:pPr>
            <a:r>
              <a:rPr lang="en-IN" sz="1600" b="1" dirty="0"/>
              <a:t>Absence of Reward-Based Approach: </a:t>
            </a:r>
            <a:r>
              <a:rPr lang="en-US" sz="1600" dirty="0"/>
              <a:t>potentially missing an opportunity to enhance user engagement and motivation for sustained contributions, a feature present in the proposed system.</a:t>
            </a:r>
          </a:p>
        </p:txBody>
      </p:sp>
      <p:sp>
        <p:nvSpPr>
          <p:cNvPr id="11" name="Title 1">
            <a:extLst>
              <a:ext uri="{FF2B5EF4-FFF2-40B4-BE49-F238E27FC236}">
                <a16:creationId xmlns:a16="http://schemas.microsoft.com/office/drawing/2014/main" id="{A5AFB873-D04A-5139-4EE0-29B87A300FE2}"/>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1377495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5C193-2005-AD5C-E06B-3F530D51B8D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E2C0B84-1EAC-0DE1-03B7-80E1F3F77FFE}"/>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506BB5E5-1CB8-39A3-F224-A020C00F928B}"/>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5</a:t>
            </a:r>
          </a:p>
        </p:txBody>
      </p:sp>
      <p:sp>
        <p:nvSpPr>
          <p:cNvPr id="6" name="TextBox 5">
            <a:extLst>
              <a:ext uri="{FF2B5EF4-FFF2-40B4-BE49-F238E27FC236}">
                <a16:creationId xmlns:a16="http://schemas.microsoft.com/office/drawing/2014/main" id="{6BF1FAE2-A26A-1D5B-DA6F-EA08E9F4DC9A}"/>
              </a:ext>
            </a:extLst>
          </p:cNvPr>
          <p:cNvSpPr txBox="1"/>
          <p:nvPr/>
        </p:nvSpPr>
        <p:spPr>
          <a:xfrm>
            <a:off x="824084" y="1419285"/>
            <a:ext cx="7740422" cy="4801314"/>
          </a:xfrm>
          <a:prstGeom prst="rect">
            <a:avLst/>
          </a:prstGeom>
          <a:noFill/>
        </p:spPr>
        <p:txBody>
          <a:bodyPr wrap="square" rtlCol="0">
            <a:spAutoFit/>
          </a:bodyPr>
          <a:lstStyle/>
          <a:p>
            <a:pPr algn="just"/>
            <a:r>
              <a:rPr lang="en-US" b="1" i="0" dirty="0">
                <a:effectLst/>
                <a:latin typeface="-apple-system"/>
              </a:rPr>
              <a:t>Title: </a:t>
            </a:r>
            <a:r>
              <a:rPr lang="en-US" i="0" dirty="0">
                <a:effectLst/>
                <a:latin typeface="-apple-system"/>
              </a:rPr>
              <a:t>A New Secure One-Time Password Algorithm for Mobile Applications</a:t>
            </a:r>
          </a:p>
          <a:p>
            <a:pPr algn="just"/>
            <a:endParaRPr lang="en-US" i="0" dirty="0">
              <a:effectLst/>
              <a:latin typeface="-apple-system"/>
            </a:endParaRPr>
          </a:p>
          <a:p>
            <a:pPr algn="just"/>
            <a:r>
              <a:rPr lang="en-US" b="1" i="0" dirty="0">
                <a:effectLst/>
                <a:latin typeface="-apple-system"/>
              </a:rPr>
              <a:t>Author: </a:t>
            </a:r>
            <a:r>
              <a:rPr lang="en-US" i="0" dirty="0" err="1">
                <a:effectLst/>
                <a:latin typeface="-apple-system"/>
              </a:rPr>
              <a:t>Mohamed.H.S.AbouSteit</a:t>
            </a:r>
            <a:r>
              <a:rPr lang="en-US" i="0" dirty="0">
                <a:effectLst/>
                <a:latin typeface="-apple-system"/>
              </a:rPr>
              <a:t>, Dr. Ashraf Farouk </a:t>
            </a:r>
            <a:r>
              <a:rPr lang="en-US" i="0" dirty="0" err="1">
                <a:effectLst/>
                <a:latin typeface="-apple-system"/>
              </a:rPr>
              <a:t>Tammam</a:t>
            </a:r>
            <a:r>
              <a:rPr lang="en-US" i="0" dirty="0">
                <a:effectLst/>
                <a:latin typeface="-apple-system"/>
              </a:rPr>
              <a:t>, and Dr. </a:t>
            </a:r>
            <a:r>
              <a:rPr lang="en-US" i="0" dirty="0" err="1">
                <a:effectLst/>
                <a:latin typeface="-apple-system"/>
              </a:rPr>
              <a:t>AbdelMoneim</a:t>
            </a:r>
            <a:r>
              <a:rPr lang="en-US" i="0" dirty="0">
                <a:effectLst/>
                <a:latin typeface="-apple-system"/>
              </a:rPr>
              <a:t> </a:t>
            </a:r>
            <a:r>
              <a:rPr lang="en-US" i="0" dirty="0" err="1">
                <a:effectLst/>
                <a:latin typeface="-apple-system"/>
              </a:rPr>
              <a:t>Wahdan</a:t>
            </a:r>
            <a:endParaRPr lang="en-US" i="0" dirty="0">
              <a:effectLst/>
              <a:latin typeface="-apple-system"/>
            </a:endParaRPr>
          </a:p>
          <a:p>
            <a:pPr algn="just"/>
            <a:endParaRPr lang="en-US" i="0" dirty="0">
              <a:effectLst/>
              <a:latin typeface="-apple-system"/>
            </a:endParaRPr>
          </a:p>
          <a:p>
            <a:pPr algn="just"/>
            <a:r>
              <a:rPr lang="en-US" b="1" i="0" dirty="0">
                <a:effectLst/>
                <a:latin typeface="-apple-system"/>
              </a:rPr>
              <a:t>Year: </a:t>
            </a:r>
            <a:r>
              <a:rPr lang="en-US" i="0" dirty="0">
                <a:effectLst/>
                <a:latin typeface="-apple-system"/>
              </a:rPr>
              <a:t>2020</a:t>
            </a:r>
          </a:p>
          <a:p>
            <a:pPr algn="just"/>
            <a:endParaRPr lang="en-US" i="0" dirty="0">
              <a:effectLst/>
              <a:latin typeface="-apple-system"/>
            </a:endParaRPr>
          </a:p>
          <a:p>
            <a:pPr algn="just"/>
            <a:r>
              <a:rPr lang="en-US" b="1" i="0" dirty="0">
                <a:effectLst/>
                <a:latin typeface="-apple-system"/>
              </a:rPr>
              <a:t>Abstract: </a:t>
            </a:r>
            <a:r>
              <a:rPr lang="en-US" i="0" dirty="0">
                <a:effectLst/>
                <a:latin typeface="-apple-system"/>
              </a:rPr>
              <a:t>This page presents a paper that proposes a new one-time password (OTP) framework that achieves the confidentiality of exchanging the OTP by using a combination of AES 256 bit, RSA, SHA 512. The paper also discusses the motivation, the proposed system, the performance analysis, the future works, and the conclusions of the research. The paper claims that the proposed model is resilient to different types of attacks and provides end-to-end encryption for the OTP delivery. The paper also compares the proposed model with other existing models and shows its advantages. The paper was published in the 2020 Fourth World Conference on Smart Trends in Systems, Security and Sustainability (WorldS4)</a:t>
            </a:r>
          </a:p>
        </p:txBody>
      </p:sp>
    </p:spTree>
    <p:extLst>
      <p:ext uri="{BB962C8B-B14F-4D97-AF65-F5344CB8AC3E}">
        <p14:creationId xmlns:p14="http://schemas.microsoft.com/office/powerpoint/2010/main" val="184009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Times New Roman" pitchFamily="18" charset="0"/>
              <a:cs typeface="Times New Roman" pitchFamily="18" charset="0"/>
            </a:endParaRPr>
          </a:p>
        </p:txBody>
      </p:sp>
      <p:sp>
        <p:nvSpPr>
          <p:cNvPr id="8" name="Rectangle 7"/>
          <p:cNvSpPr/>
          <p:nvPr/>
        </p:nvSpPr>
        <p:spPr>
          <a:xfrm>
            <a:off x="1189094" y="1997839"/>
            <a:ext cx="6765811" cy="2862322"/>
          </a:xfrm>
          <a:prstGeom prst="rect">
            <a:avLst/>
          </a:prstGeom>
        </p:spPr>
        <p:txBody>
          <a:bodyPr wrap="square">
            <a:spAutoFit/>
          </a:bodyPr>
          <a:lstStyle/>
          <a:p>
            <a:pPr algn="just"/>
            <a:r>
              <a:rPr lang="en-US" dirty="0"/>
              <a:t>OrphaConnect, a pioneering web-based charity operations management system, combats global food waste by seamlessly connecting surplus event food to orphanages. Employing a reward-based system and machine learning, it ensures legitimacy and prevents fraud. </a:t>
            </a:r>
          </a:p>
          <a:p>
            <a:pPr algn="just"/>
            <a:endParaRPr lang="en-US" dirty="0"/>
          </a:p>
          <a:p>
            <a:pPr algn="just"/>
            <a:r>
              <a:rPr lang="en-US" dirty="0"/>
              <a:t>This project simplifies food and fund charity, offering transparency, security, and efficiency. OrphaConnect strives to create a virtuous cycle of sustained charitable engagement, addressing both food waste and supporting verified orphanages.</a:t>
            </a:r>
          </a:p>
        </p:txBody>
      </p:sp>
      <p:sp>
        <p:nvSpPr>
          <p:cNvPr id="9" name="Title 8"/>
          <p:cNvSpPr>
            <a:spLocks noGrp="1"/>
          </p:cNvSpPr>
          <p:nvPr>
            <p:ph type="title"/>
          </p:nvPr>
        </p:nvSpPr>
        <p:spPr/>
        <p:txBody>
          <a:bodyPr/>
          <a:lstStyle/>
          <a:p>
            <a:r>
              <a:rPr lang="en-US" sz="3200" b="1" dirty="0"/>
              <a:t>ABSTRACT</a:t>
            </a:r>
          </a:p>
        </p:txBody>
      </p:sp>
    </p:spTree>
    <p:extLst>
      <p:ext uri="{BB962C8B-B14F-4D97-AF65-F5344CB8AC3E}">
        <p14:creationId xmlns:p14="http://schemas.microsoft.com/office/powerpoint/2010/main" val="273482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D8A77-41E2-7BC6-505F-D5020D6DC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47E43-388B-C67B-D029-3EEA01844104}"/>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1C4DA780-F41D-3EA8-DB5D-B426806E3586}"/>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AB8B8610-4962-8837-07B9-CA65DD9C6062}"/>
              </a:ext>
            </a:extLst>
          </p:cNvPr>
          <p:cNvSpPr/>
          <p:nvPr/>
        </p:nvSpPr>
        <p:spPr>
          <a:xfrm>
            <a:off x="876300" y="1348871"/>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Both project revolve around a common theme: leveraging OTP approach. While OrphaConnect uses OTP for authentication in food distribution process, our project employs OTP </a:t>
            </a:r>
            <a:r>
              <a:rPr lang="en-IN" kern="0" dirty="0">
                <a:solidFill>
                  <a:prstClr val="black"/>
                </a:solidFill>
              </a:rPr>
              <a:t>approach also for authenticating users</a:t>
            </a:r>
            <a:r>
              <a:rPr lang="en-US" kern="0" dirty="0">
                <a:solidFill>
                  <a:prstClr val="black"/>
                </a:solidFill>
              </a:rPr>
              <a:t>. The shared focus lies in maximizing the potential of OTP approach to achieve project goals.</a:t>
            </a:r>
            <a:endParaRPr kumimoji="0" lang="en-US" b="0"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6511E399-3251-ECB0-4001-33D1848B1180}"/>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41CB911D-AF76-D48B-CC68-5E9571918C64}"/>
              </a:ext>
            </a:extLst>
          </p:cNvPr>
          <p:cNvSpPr txBox="1"/>
          <p:nvPr/>
        </p:nvSpPr>
        <p:spPr>
          <a:xfrm>
            <a:off x="701790" y="3849693"/>
            <a:ext cx="7740421" cy="247862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AES-256: </a:t>
            </a:r>
            <a:r>
              <a:rPr kumimoji="0" lang="en-US" i="0" u="none" strike="noStrike" kern="0" cap="none" spc="0" normalizeH="0" baseline="0" noProof="0" dirty="0">
                <a:ln>
                  <a:noFill/>
                </a:ln>
                <a:solidFill>
                  <a:prstClr val="black"/>
                </a:solidFill>
                <a:effectLst/>
                <a:uLnTx/>
                <a:uFillTx/>
              </a:rPr>
              <a:t>A symmetric-key encryption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RSA: </a:t>
            </a:r>
            <a:r>
              <a:rPr kumimoji="0" lang="en-US" i="0" u="none" strike="noStrike" kern="0" cap="none" spc="0" normalizeH="0" baseline="0" noProof="0" dirty="0">
                <a:ln>
                  <a:noFill/>
                </a:ln>
                <a:solidFill>
                  <a:prstClr val="black"/>
                </a:solidFill>
                <a:effectLst/>
                <a:uLnTx/>
                <a:uFillTx/>
              </a:rPr>
              <a:t>An asymmetric-key encryption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SHA-512: </a:t>
            </a:r>
            <a:r>
              <a:rPr kumimoji="0" lang="en-US" i="0" u="none" strike="noStrike" kern="0" cap="none" spc="0" normalizeH="0" baseline="0" noProof="0" dirty="0">
                <a:ln>
                  <a:noFill/>
                </a:ln>
                <a:solidFill>
                  <a:prstClr val="black"/>
                </a:solidFill>
                <a:effectLst/>
                <a:uLnTx/>
                <a:uFillTx/>
              </a:rPr>
              <a:t>A cryptographic hash function.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Feistel cipher: </a:t>
            </a:r>
            <a:r>
              <a:rPr kumimoji="0" lang="en-US" i="0" u="none" strike="noStrike" kern="0" cap="none" spc="0" normalizeH="0" baseline="0" noProof="0" dirty="0">
                <a:ln>
                  <a:noFill/>
                </a:ln>
                <a:solidFill>
                  <a:prstClr val="black"/>
                </a:solidFill>
                <a:effectLst/>
                <a:uLnTx/>
                <a:uFillTx/>
              </a:rPr>
              <a:t>A structure for designing block ciphers.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Elliptic curve cryptography (ECC): </a:t>
            </a:r>
            <a:r>
              <a:rPr kumimoji="0" lang="en-US" i="0" u="none" strike="noStrike" kern="0" cap="none" spc="0" normalizeH="0" baseline="0" noProof="0" dirty="0">
                <a:ln>
                  <a:noFill/>
                </a:ln>
                <a:solidFill>
                  <a:prstClr val="black"/>
                </a:solidFill>
                <a:effectLst/>
                <a:uLnTx/>
                <a:uFillTx/>
              </a:rPr>
              <a:t>A public-key cryptography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err="1">
                <a:ln>
                  <a:noFill/>
                </a:ln>
                <a:solidFill>
                  <a:prstClr val="black"/>
                </a:solidFill>
                <a:effectLst/>
                <a:uLnTx/>
                <a:uFillTx/>
              </a:rPr>
              <a:t>BitWise</a:t>
            </a:r>
            <a:r>
              <a:rPr kumimoji="0" lang="en-US" b="1" i="0" u="none" strike="noStrike" kern="0" cap="none" spc="0" normalizeH="0" baseline="0" noProof="0" dirty="0">
                <a:ln>
                  <a:noFill/>
                </a:ln>
                <a:solidFill>
                  <a:prstClr val="black"/>
                </a:solidFill>
                <a:effectLst/>
                <a:uLnTx/>
                <a:uFillTx/>
              </a:rPr>
              <a:t> Masking Alternate Sequence (BWMAS): </a:t>
            </a:r>
            <a:r>
              <a:rPr kumimoji="0" lang="en-US" i="0" u="none" strike="noStrike" kern="0" cap="none" spc="0" normalizeH="0" baseline="0" noProof="0" dirty="0">
                <a:ln>
                  <a:noFill/>
                </a:ln>
                <a:solidFill>
                  <a:prstClr val="black"/>
                </a:solidFill>
                <a:effectLst/>
                <a:uLnTx/>
                <a:uFillTx/>
              </a:rPr>
              <a:t>A technique for encrypting images using bitwise operations.</a:t>
            </a:r>
            <a:endParaRPr kumimoji="0" lang="en-US" sz="16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4728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53AB8-A9CD-6288-5B79-A7F5BF83B8E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9B842A-0DB0-779A-08DF-80B237549CEA}"/>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30A32E79-10F1-50BA-E09E-2C3901DC8FCD}"/>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B2D37328-E2A4-A275-B9DA-31C71A6AF202}"/>
              </a:ext>
            </a:extLst>
          </p:cNvPr>
          <p:cNvSpPr>
            <a:spLocks noGrp="1"/>
          </p:cNvSpPr>
          <p:nvPr>
            <p:ph idx="1"/>
          </p:nvPr>
        </p:nvSpPr>
        <p:spPr>
          <a:xfrm>
            <a:off x="838200" y="1219200"/>
            <a:ext cx="7543800" cy="1828800"/>
          </a:xfrm>
        </p:spPr>
        <p:txBody>
          <a:bodyPr>
            <a:noAutofit/>
          </a:bodyPr>
          <a:lstStyle/>
          <a:p>
            <a:pPr algn="just">
              <a:buFont typeface="+mj-lt"/>
              <a:buAutoNum type="arabicPeriod"/>
            </a:pPr>
            <a:r>
              <a:rPr lang="en-US" sz="1800" b="1" dirty="0"/>
              <a:t>High Security: </a:t>
            </a:r>
            <a:r>
              <a:rPr lang="en-US" sz="1600" dirty="0"/>
              <a:t>Utilizes AES-256, RSA, and SHA-512 for robust protection against various attacks.</a:t>
            </a:r>
          </a:p>
          <a:p>
            <a:pPr algn="just">
              <a:buFont typeface="+mj-lt"/>
              <a:buAutoNum type="arabicPeriod"/>
            </a:pPr>
            <a:endParaRPr lang="en-US" sz="1800" b="1" dirty="0"/>
          </a:p>
          <a:p>
            <a:pPr algn="just">
              <a:buFont typeface="+mj-lt"/>
              <a:buAutoNum type="arabicPeriod"/>
            </a:pPr>
            <a:r>
              <a:rPr lang="en-US" sz="1800" b="1" dirty="0"/>
              <a:t>Efficient Delivery: </a:t>
            </a:r>
            <a:r>
              <a:rPr lang="en-US" sz="1600" dirty="0"/>
              <a:t>Network traffic-based OTP delivery ensures faster and reliable transmission.</a:t>
            </a:r>
          </a:p>
        </p:txBody>
      </p:sp>
      <p:sp>
        <p:nvSpPr>
          <p:cNvPr id="8" name="TextBox 7">
            <a:extLst>
              <a:ext uri="{FF2B5EF4-FFF2-40B4-BE49-F238E27FC236}">
                <a16:creationId xmlns:a16="http://schemas.microsoft.com/office/drawing/2014/main" id="{BE236FB4-759D-4120-85A1-74669A26B9EE}"/>
              </a:ext>
            </a:extLst>
          </p:cNvPr>
          <p:cNvSpPr txBox="1"/>
          <p:nvPr/>
        </p:nvSpPr>
        <p:spPr>
          <a:xfrm>
            <a:off x="838200" y="4080325"/>
            <a:ext cx="7604011" cy="1415772"/>
          </a:xfrm>
          <a:prstGeom prst="rect">
            <a:avLst/>
          </a:prstGeom>
          <a:noFill/>
        </p:spPr>
        <p:txBody>
          <a:bodyPr wrap="square">
            <a:spAutoFit/>
          </a:bodyPr>
          <a:lstStyle/>
          <a:p>
            <a:pPr marL="342900" indent="-342900" algn="just">
              <a:buFont typeface="+mj-lt"/>
              <a:buAutoNum type="arabicPeriod"/>
            </a:pPr>
            <a:r>
              <a:rPr lang="en-US" b="1" dirty="0"/>
              <a:t>Internet Dependency: </a:t>
            </a:r>
            <a:r>
              <a:rPr lang="en-US" sz="1600" dirty="0"/>
              <a:t>Users without internet access may face challenges in receiving OTPs.</a:t>
            </a:r>
          </a:p>
          <a:p>
            <a:pPr marL="342900" indent="-342900" algn="just">
              <a:buFont typeface="+mj-lt"/>
              <a:buAutoNum type="arabicPeriod"/>
            </a:pPr>
            <a:endParaRPr lang="en-US" b="1" dirty="0"/>
          </a:p>
          <a:p>
            <a:pPr marL="342900" indent="-342900" algn="just">
              <a:buFont typeface="+mj-lt"/>
              <a:buAutoNum type="arabicPeriod"/>
            </a:pPr>
            <a:r>
              <a:rPr lang="en-US" b="1" dirty="0"/>
              <a:t>Complex Implementation: </a:t>
            </a:r>
            <a:r>
              <a:rPr lang="en-US" sz="1600" dirty="0"/>
              <a:t>Multiple cryptographic algorithms increase implementation complexity and resource requirements.</a:t>
            </a:r>
          </a:p>
        </p:txBody>
      </p:sp>
      <p:sp>
        <p:nvSpPr>
          <p:cNvPr id="11" name="Title 1">
            <a:extLst>
              <a:ext uri="{FF2B5EF4-FFF2-40B4-BE49-F238E27FC236}">
                <a16:creationId xmlns:a16="http://schemas.microsoft.com/office/drawing/2014/main" id="{4CD162D5-D89F-5402-EF61-F07AA46226BB}"/>
              </a:ext>
            </a:extLst>
          </p:cNvPr>
          <p:cNvSpPr txBox="1">
            <a:spLocks/>
          </p:cNvSpPr>
          <p:nvPr/>
        </p:nvSpPr>
        <p:spPr>
          <a:xfrm>
            <a:off x="457200" y="29718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1565660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Content Placeholder 2"/>
          <p:cNvSpPr txBox="1">
            <a:spLocks/>
          </p:cNvSpPr>
          <p:nvPr/>
        </p:nvSpPr>
        <p:spPr>
          <a:xfrm>
            <a:off x="457200" y="1722437"/>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Title 1"/>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6</a:t>
            </a:r>
          </a:p>
        </p:txBody>
      </p:sp>
      <p:sp>
        <p:nvSpPr>
          <p:cNvPr id="6" name="TextBox 5">
            <a:extLst>
              <a:ext uri="{FF2B5EF4-FFF2-40B4-BE49-F238E27FC236}">
                <a16:creationId xmlns:a16="http://schemas.microsoft.com/office/drawing/2014/main" id="{E4E4E102-5AAB-7F3E-77B6-5AC6975FC781}"/>
              </a:ext>
            </a:extLst>
          </p:cNvPr>
          <p:cNvSpPr txBox="1"/>
          <p:nvPr/>
        </p:nvSpPr>
        <p:spPr>
          <a:xfrm>
            <a:off x="457200" y="1219200"/>
            <a:ext cx="8153400" cy="4247317"/>
          </a:xfrm>
          <a:prstGeom prst="rect">
            <a:avLst/>
          </a:prstGeom>
          <a:noFill/>
        </p:spPr>
        <p:txBody>
          <a:bodyPr wrap="square" rtlCol="0">
            <a:spAutoFit/>
          </a:bodyPr>
          <a:lstStyle/>
          <a:p>
            <a:pPr algn="just"/>
            <a:r>
              <a:rPr lang="en-US" sz="1800" b="1" dirty="0"/>
              <a:t>Title: </a:t>
            </a:r>
            <a:r>
              <a:rPr lang="en-US" sz="1800" dirty="0"/>
              <a:t>Task Recommendation in Reward-Based Crowdsourcing Systems</a:t>
            </a:r>
          </a:p>
          <a:p>
            <a:pPr algn="just"/>
            <a:endParaRPr lang="en-US" sz="1800" dirty="0"/>
          </a:p>
          <a:p>
            <a:pPr algn="just"/>
            <a:r>
              <a:rPr lang="en-US" sz="1800" b="1" dirty="0"/>
              <a:t>Author: </a:t>
            </a:r>
            <a:r>
              <a:rPr lang="en-US" sz="1800" dirty="0" err="1"/>
              <a:t>Ayswarya</a:t>
            </a:r>
            <a:r>
              <a:rPr lang="en-US" sz="1800" dirty="0"/>
              <a:t> R Kurup, G P Sajeev</a:t>
            </a:r>
          </a:p>
          <a:p>
            <a:pPr algn="just"/>
            <a:endParaRPr lang="en-US" sz="1800" dirty="0"/>
          </a:p>
          <a:p>
            <a:pPr algn="just"/>
            <a:r>
              <a:rPr lang="en-US" sz="1800" b="1" dirty="0"/>
              <a:t>Year: </a:t>
            </a:r>
            <a:r>
              <a:rPr lang="en-US" sz="1800" dirty="0"/>
              <a:t>2017</a:t>
            </a:r>
          </a:p>
          <a:p>
            <a:pPr algn="just"/>
            <a:endParaRPr lang="en-US" sz="1800" b="1" dirty="0"/>
          </a:p>
          <a:p>
            <a:pPr algn="just"/>
            <a:r>
              <a:rPr lang="en-US" b="1" dirty="0"/>
              <a:t>Abstract: </a:t>
            </a:r>
            <a:r>
              <a:rPr lang="en-US" dirty="0"/>
              <a:t>This research explores task recommendation in reward-based crowdsourcing, where small tasks are outsourced to a crowd for solutions in exchange for monetary rewards. Implicit and explicit features of worker-reward and worker-task attributes are leveraged to recommend tasks to workers. Two models, based on worker-reward features and worker-task features, are introduced. The study aims to exploit interactions between tasks and workers, utilizing real-world datasets for evaluation. The proposed approach is compared with existing techniques, evaluating its effectiveness in improving task recommendations within reward-based crowdsourcing platforms.</a:t>
            </a:r>
            <a:endParaRPr lang="en-IN" dirty="0"/>
          </a:p>
        </p:txBody>
      </p:sp>
    </p:spTree>
    <p:extLst>
      <p:ext uri="{BB962C8B-B14F-4D97-AF65-F5344CB8AC3E}">
        <p14:creationId xmlns:p14="http://schemas.microsoft.com/office/powerpoint/2010/main" val="4253375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2192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rPr>
              <a:t>We repurpose task recommendation models from our system to enhance the allocation of surplus food to orphanages. Integrating these principles into OrphaConnect is expected to create a more efficient and engaging surplus food distribution system, effectively tackling food waste and supporting orphanages.</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895600"/>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810000"/>
            <a:ext cx="7740421" cy="2154436"/>
          </a:xfrm>
          <a:prstGeom prst="rect">
            <a:avLst/>
          </a:prstGeom>
          <a:noFill/>
        </p:spPr>
        <p:txBody>
          <a:bodyPr wrap="square">
            <a:spAutoFit/>
          </a:bodyPr>
          <a:lstStyle/>
          <a:p>
            <a:pPr marL="342900" indent="-342900">
              <a:buFont typeface="+mj-lt"/>
              <a:buAutoNum type="arabicPeriod"/>
            </a:pPr>
            <a:r>
              <a:rPr lang="en-US" b="1" dirty="0"/>
              <a:t>Probabilistic Matrix Factorization (PMF):</a:t>
            </a:r>
            <a:r>
              <a:rPr lang="en-US" dirty="0"/>
              <a:t> </a:t>
            </a:r>
            <a:r>
              <a:rPr lang="en-US" sz="1600" dirty="0"/>
              <a:t>This technique is utilized to decompose a sparse matrix into latent factors. In the context of the paper, it is applied to predict worker-task and worker-reward probabilities, contributing to the recommendation model.</a:t>
            </a:r>
          </a:p>
          <a:p>
            <a:pPr marL="342900" indent="-342900">
              <a:buFont typeface="+mj-lt"/>
              <a:buAutoNum type="arabicPeriod"/>
            </a:pPr>
            <a:endParaRPr lang="en-US" dirty="0"/>
          </a:p>
          <a:p>
            <a:pPr marL="342900" indent="-342900">
              <a:buFont typeface="+mj-lt"/>
              <a:buAutoNum type="arabicPeriod"/>
            </a:pPr>
            <a:r>
              <a:rPr lang="en-US" b="1" dirty="0"/>
              <a:t>Bayesian Personalized Ranking (BPR):</a:t>
            </a:r>
            <a:r>
              <a:rPr lang="en-US" dirty="0"/>
              <a:t> </a:t>
            </a:r>
            <a:r>
              <a:rPr lang="en-US" sz="1600" dirty="0"/>
              <a:t>BPR is employed to optimize the ranking of tasks for each worker based on implicit feedback. It enhances the recommendation system by considering the preferences and historical interactions of workers.</a:t>
            </a:r>
          </a:p>
        </p:txBody>
      </p:sp>
    </p:spTree>
    <p:extLst>
      <p:ext uri="{BB962C8B-B14F-4D97-AF65-F5344CB8AC3E}">
        <p14:creationId xmlns:p14="http://schemas.microsoft.com/office/powerpoint/2010/main" val="1261228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p:cNvSpPr>
            <a:spLocks noGrp="1"/>
          </p:cNvSpPr>
          <p:nvPr>
            <p:ph idx="1"/>
          </p:nvPr>
        </p:nvSpPr>
        <p:spPr>
          <a:xfrm>
            <a:off x="838200" y="1189038"/>
            <a:ext cx="7543800" cy="2087562"/>
          </a:xfrm>
        </p:spPr>
        <p:txBody>
          <a:bodyPr>
            <a:noAutofit/>
          </a:bodyPr>
          <a:lstStyle/>
          <a:p>
            <a:pPr algn="just">
              <a:buFont typeface="+mj-lt"/>
              <a:buAutoNum type="arabicPeriod"/>
            </a:pPr>
            <a:r>
              <a:rPr lang="en-US" sz="1800" b="1" dirty="0"/>
              <a:t>Effective Utilization of Implicit Feedback: </a:t>
            </a:r>
            <a:r>
              <a:rPr lang="en-US" sz="1600" dirty="0"/>
              <a:t>Algorithms like Bayesian Personalized Ranking (BPR) leverage implicit feedback, optimizing task rankings based on workers' historical interactions, leading to more personalized recommendations.</a:t>
            </a:r>
          </a:p>
          <a:p>
            <a:pPr algn="just">
              <a:buFont typeface="+mj-lt"/>
              <a:buAutoNum type="arabicPeriod"/>
            </a:pPr>
            <a:endParaRPr lang="en-US" sz="1600" dirty="0"/>
          </a:p>
          <a:p>
            <a:pPr algn="just">
              <a:buFont typeface="+mj-lt"/>
              <a:buAutoNum type="arabicPeriod"/>
            </a:pPr>
            <a:r>
              <a:rPr lang="en-US" sz="1800" b="1" dirty="0"/>
              <a:t>Flexible Matrix Factorization: </a:t>
            </a:r>
            <a:r>
              <a:rPr lang="en-US" sz="1600" dirty="0"/>
              <a:t>Probabilistic Matrix Factorization (PMF) offers flexibility by decomposing sparse matrices, allowing for efficient prediction of worker-task and worker-reward probabilities.</a:t>
            </a:r>
          </a:p>
        </p:txBody>
      </p:sp>
      <p:sp>
        <p:nvSpPr>
          <p:cNvPr id="8" name="TextBox 7">
            <a:extLst>
              <a:ext uri="{FF2B5EF4-FFF2-40B4-BE49-F238E27FC236}">
                <a16:creationId xmlns:a16="http://schemas.microsoft.com/office/drawing/2014/main" id="{BF9C4DCC-6D0D-6666-C06D-D45BA2292D27}"/>
              </a:ext>
            </a:extLst>
          </p:cNvPr>
          <p:cNvSpPr txBox="1"/>
          <p:nvPr/>
        </p:nvSpPr>
        <p:spPr>
          <a:xfrm>
            <a:off x="701789" y="4343400"/>
            <a:ext cx="7740422" cy="1661993"/>
          </a:xfrm>
          <a:prstGeom prst="rect">
            <a:avLst/>
          </a:prstGeom>
          <a:noFill/>
        </p:spPr>
        <p:txBody>
          <a:bodyPr wrap="square">
            <a:spAutoFit/>
          </a:bodyPr>
          <a:lstStyle/>
          <a:p>
            <a:pPr marL="342900" indent="-342900" algn="just">
              <a:buFont typeface="+mj-lt"/>
              <a:buAutoNum type="arabicPeriod"/>
            </a:pPr>
            <a:r>
              <a:rPr lang="en-US" b="1" dirty="0"/>
              <a:t>Cost Implications: </a:t>
            </a:r>
            <a:r>
              <a:rPr lang="en-US" sz="1600" dirty="0"/>
              <a:t>Implementing a reward-based system incurs costs, potentially limiting scalability, especially in projects with budget constraints.</a:t>
            </a:r>
          </a:p>
          <a:p>
            <a:pPr marL="342900" indent="-342900" algn="just">
              <a:buFont typeface="+mj-lt"/>
              <a:buAutoNum type="arabicPeriod"/>
            </a:pPr>
            <a:endParaRPr lang="en-US" dirty="0"/>
          </a:p>
          <a:p>
            <a:pPr marL="342900" indent="-342900" algn="just">
              <a:buFont typeface="+mj-lt"/>
              <a:buAutoNum type="arabicPeriod"/>
            </a:pPr>
            <a:r>
              <a:rPr lang="en-US" b="1" dirty="0"/>
              <a:t>Risk of Fraudulent Behavior:</a:t>
            </a:r>
            <a:r>
              <a:rPr lang="en-US" dirty="0"/>
              <a:t> </a:t>
            </a:r>
            <a:r>
              <a:rPr lang="en-US" sz="1600" dirty="0"/>
              <a:t>The allure of rewards may lead to dishonest behavior, such as false reporting or gaming the system to obtain rewards without genuine contributions, necessitating effective fraud management.</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4290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24750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4301A-E15E-F4B3-E6E7-0258D02EA13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87C499-145E-9918-087D-F2DFE8DE7968}"/>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470FCA8-9839-9726-8DC1-68443B88C3AE}"/>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7</a:t>
            </a:r>
          </a:p>
        </p:txBody>
      </p:sp>
      <p:sp>
        <p:nvSpPr>
          <p:cNvPr id="6" name="TextBox 5">
            <a:extLst>
              <a:ext uri="{FF2B5EF4-FFF2-40B4-BE49-F238E27FC236}">
                <a16:creationId xmlns:a16="http://schemas.microsoft.com/office/drawing/2014/main" id="{30A65924-E2E3-8F6B-A775-5FF04E46EF0D}"/>
              </a:ext>
            </a:extLst>
          </p:cNvPr>
          <p:cNvSpPr txBox="1"/>
          <p:nvPr/>
        </p:nvSpPr>
        <p:spPr>
          <a:xfrm>
            <a:off x="824084" y="1765280"/>
            <a:ext cx="7740422" cy="3416320"/>
          </a:xfrm>
          <a:prstGeom prst="rect">
            <a:avLst/>
          </a:prstGeom>
          <a:noFill/>
        </p:spPr>
        <p:txBody>
          <a:bodyPr wrap="square" rtlCol="0">
            <a:spAutoFit/>
          </a:bodyPr>
          <a:lstStyle/>
          <a:p>
            <a:pPr algn="just"/>
            <a:r>
              <a:rPr lang="en-US" b="1" i="0" dirty="0">
                <a:effectLst/>
                <a:latin typeface="-apple-system"/>
              </a:rPr>
              <a:t>Title: </a:t>
            </a:r>
            <a:r>
              <a:rPr lang="en-US" i="0" dirty="0">
                <a:effectLst/>
                <a:latin typeface="-apple-system"/>
              </a:rPr>
              <a:t>Learning and Modelling User Interests using User Feedback: a Novel Approach</a:t>
            </a:r>
          </a:p>
          <a:p>
            <a:pPr algn="just"/>
            <a:endParaRPr lang="en-US" i="0" dirty="0">
              <a:effectLst/>
              <a:latin typeface="-apple-system"/>
            </a:endParaRPr>
          </a:p>
          <a:p>
            <a:pPr algn="just"/>
            <a:r>
              <a:rPr lang="en-US" b="1" i="0" dirty="0">
                <a:effectLst/>
                <a:latin typeface="-apple-system"/>
              </a:rPr>
              <a:t>Author: </a:t>
            </a:r>
            <a:r>
              <a:rPr lang="en-US" i="0" dirty="0">
                <a:effectLst/>
                <a:latin typeface="-apple-system"/>
              </a:rPr>
              <a:t>Tarek </a:t>
            </a:r>
            <a:r>
              <a:rPr lang="en-US" i="0" dirty="0" err="1">
                <a:effectLst/>
                <a:latin typeface="-apple-system"/>
              </a:rPr>
              <a:t>Alloui</a:t>
            </a:r>
            <a:r>
              <a:rPr lang="en-US" i="0" dirty="0">
                <a:effectLst/>
                <a:latin typeface="-apple-system"/>
              </a:rPr>
              <a:t>, </a:t>
            </a:r>
            <a:r>
              <a:rPr lang="en-US" i="0" dirty="0" err="1">
                <a:effectLst/>
                <a:latin typeface="-apple-system"/>
              </a:rPr>
              <a:t>Imane</a:t>
            </a:r>
            <a:r>
              <a:rPr lang="en-US" i="0" dirty="0">
                <a:effectLst/>
                <a:latin typeface="-apple-system"/>
              </a:rPr>
              <a:t> </a:t>
            </a:r>
            <a:r>
              <a:rPr lang="en-US" i="0" dirty="0" err="1">
                <a:effectLst/>
                <a:latin typeface="-apple-system"/>
              </a:rPr>
              <a:t>Boussebough</a:t>
            </a:r>
            <a:r>
              <a:rPr lang="en-US" i="0" dirty="0">
                <a:effectLst/>
                <a:latin typeface="-apple-system"/>
              </a:rPr>
              <a:t>, and </a:t>
            </a:r>
            <a:r>
              <a:rPr lang="en-US" i="0" dirty="0" err="1">
                <a:effectLst/>
                <a:latin typeface="-apple-system"/>
              </a:rPr>
              <a:t>Allaoua</a:t>
            </a:r>
            <a:r>
              <a:rPr lang="en-US" i="0" dirty="0">
                <a:effectLst/>
                <a:latin typeface="-apple-system"/>
              </a:rPr>
              <a:t> </a:t>
            </a:r>
            <a:r>
              <a:rPr lang="en-US" i="0" dirty="0" err="1">
                <a:effectLst/>
                <a:latin typeface="-apple-system"/>
              </a:rPr>
              <a:t>Chaoui</a:t>
            </a:r>
            <a:endParaRPr lang="en-US" i="0" dirty="0">
              <a:effectLst/>
              <a:latin typeface="-apple-system"/>
            </a:endParaRPr>
          </a:p>
          <a:p>
            <a:pPr algn="just"/>
            <a:endParaRPr lang="en-US" i="0" dirty="0">
              <a:effectLst/>
              <a:latin typeface="-apple-system"/>
            </a:endParaRPr>
          </a:p>
          <a:p>
            <a:pPr algn="just"/>
            <a:r>
              <a:rPr lang="en-US" b="1" i="0" dirty="0">
                <a:effectLst/>
                <a:latin typeface="-apple-system"/>
              </a:rPr>
              <a:t>Year: </a:t>
            </a:r>
            <a:r>
              <a:rPr lang="en-US" i="0" dirty="0">
                <a:effectLst/>
                <a:latin typeface="-apple-system"/>
              </a:rPr>
              <a:t>2015</a:t>
            </a:r>
          </a:p>
          <a:p>
            <a:pPr algn="just"/>
            <a:endParaRPr lang="en-US" i="0" dirty="0">
              <a:effectLst/>
              <a:latin typeface="-apple-system"/>
            </a:endParaRPr>
          </a:p>
          <a:p>
            <a:pPr algn="just"/>
            <a:r>
              <a:rPr lang="en-US" b="1" i="0" dirty="0">
                <a:effectLst/>
                <a:latin typeface="-apple-system"/>
              </a:rPr>
              <a:t>Abstract: </a:t>
            </a:r>
            <a:r>
              <a:rPr lang="en-US" dirty="0"/>
              <a:t>This paper presents a novel approach for building user interests for personalized information retrieval. The approach relies on explicit user feedback on the retrieved results to learn the user information needs and construct two sets of keywords that represent the user interests. The paper also shows the experimental results of the approach and discusses its effectiveness.</a:t>
            </a:r>
            <a:endParaRPr lang="en-US" i="0" dirty="0">
              <a:effectLst/>
              <a:latin typeface="-apple-system"/>
            </a:endParaRPr>
          </a:p>
        </p:txBody>
      </p:sp>
    </p:spTree>
    <p:extLst>
      <p:ext uri="{BB962C8B-B14F-4D97-AF65-F5344CB8AC3E}">
        <p14:creationId xmlns:p14="http://schemas.microsoft.com/office/powerpoint/2010/main" val="2096200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A6362-327A-5363-734B-2F5CCBC814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FCDD-0BD0-F992-C93B-23C37D638E34}"/>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C8D78F7A-665F-16AB-EAFE-86C5C86F082D}"/>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0A1EF0F2-2C77-35FA-AA32-FFCD196DFCB9}"/>
              </a:ext>
            </a:extLst>
          </p:cNvPr>
          <p:cNvSpPr/>
          <p:nvPr/>
        </p:nvSpPr>
        <p:spPr>
          <a:xfrm>
            <a:off x="876300" y="11430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The research investigates the implementation and impact of a reward-based system, security measures, and user feedback integration within OrphaConnect. It aims to optimize charity operations and address global food waste, with a particular focus on the role of user feedback in enhancing system functionality and user experience.</a:t>
            </a:r>
            <a:endParaRPr kumimoji="0" lang="en-US" b="0"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1D51AC17-FB6E-B0D3-5570-5B067FCD47B7}"/>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A9483DFF-3B89-8F26-C015-A670E5CDD2A4}"/>
              </a:ext>
            </a:extLst>
          </p:cNvPr>
          <p:cNvSpPr txBox="1"/>
          <p:nvPr/>
        </p:nvSpPr>
        <p:spPr>
          <a:xfrm>
            <a:off x="701790" y="3849693"/>
            <a:ext cx="7740421" cy="1761508"/>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Genetic Algorithm: </a:t>
            </a:r>
            <a:r>
              <a:rPr kumimoji="0" lang="en-US" sz="1600" i="0" u="none" strike="noStrike" kern="0" cap="none" spc="0" normalizeH="0" baseline="0" noProof="0" dirty="0">
                <a:ln>
                  <a:noFill/>
                </a:ln>
                <a:solidFill>
                  <a:prstClr val="black"/>
                </a:solidFill>
                <a:effectLst/>
                <a:uLnTx/>
                <a:uFillTx/>
              </a:rPr>
              <a:t>A search heuristic mimicking natural selection, cited for potential application in web search personalization.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b="1" i="0" u="none" strike="noStrike" kern="0" cap="none" spc="0" normalizeH="0" baseline="0" noProof="0" dirty="0">
              <a:ln>
                <a:noFill/>
              </a:ln>
              <a:solidFill>
                <a:prstClr val="black"/>
              </a:solidFill>
              <a:effectLst/>
              <a:uLnTx/>
              <a:uFillTx/>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Keyword Extraction Algorithm: </a:t>
            </a:r>
            <a:r>
              <a:rPr kumimoji="0" lang="en-US" sz="1600" i="0" u="none" strike="noStrike" kern="0" cap="none" spc="0" normalizeH="0" baseline="0" noProof="0" dirty="0">
                <a:ln>
                  <a:noFill/>
                </a:ln>
                <a:solidFill>
                  <a:prstClr val="black"/>
                </a:solidFill>
                <a:effectLst/>
                <a:uLnTx/>
                <a:uFillTx/>
              </a:rPr>
              <a:t>Utilizes natural language processing to identify key terms in documents, aiding in the construction of user interests from relevant and irrelevant content.</a:t>
            </a:r>
          </a:p>
        </p:txBody>
      </p:sp>
    </p:spTree>
    <p:extLst>
      <p:ext uri="{BB962C8B-B14F-4D97-AF65-F5344CB8AC3E}">
        <p14:creationId xmlns:p14="http://schemas.microsoft.com/office/powerpoint/2010/main" val="381979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9ADAE-7298-3A11-7E79-CA1EEC15B74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F4785DE-C1D1-2DA4-EACB-2BAC0EE210DD}"/>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D0CDAA4A-14A9-F7D8-F6A6-B5E222A6C1A6}"/>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6B63245C-86B0-4A5C-85D8-AC8E76CCE777}"/>
              </a:ext>
            </a:extLst>
          </p:cNvPr>
          <p:cNvSpPr>
            <a:spLocks noGrp="1"/>
          </p:cNvSpPr>
          <p:nvPr>
            <p:ph idx="1"/>
          </p:nvPr>
        </p:nvSpPr>
        <p:spPr>
          <a:xfrm>
            <a:off x="838200" y="1219200"/>
            <a:ext cx="7543800" cy="1981200"/>
          </a:xfrm>
        </p:spPr>
        <p:txBody>
          <a:bodyPr>
            <a:noAutofit/>
          </a:bodyPr>
          <a:lstStyle/>
          <a:p>
            <a:pPr algn="just">
              <a:buFont typeface="+mj-lt"/>
              <a:buAutoNum type="arabicPeriod"/>
            </a:pPr>
            <a:r>
              <a:rPr lang="en-US" sz="1800" b="1" dirty="0"/>
              <a:t>Personalized User Interests: </a:t>
            </a:r>
            <a:r>
              <a:rPr lang="en-US" sz="1600" dirty="0"/>
              <a:t>Leverages explicit user feedback for dynamic construction, enhancing relevance.</a:t>
            </a:r>
          </a:p>
          <a:p>
            <a:pPr algn="just">
              <a:buFont typeface="+mj-lt"/>
              <a:buAutoNum type="arabicPeriod"/>
            </a:pPr>
            <a:endParaRPr lang="en-US" sz="1600" dirty="0"/>
          </a:p>
          <a:p>
            <a:pPr algn="just">
              <a:buFont typeface="+mj-lt"/>
              <a:buAutoNum type="arabicPeriod"/>
            </a:pPr>
            <a:r>
              <a:rPr lang="en-US" sz="1800" b="1" dirty="0"/>
              <a:t>Efficient Iterative Learning: </a:t>
            </a:r>
            <a:r>
              <a:rPr lang="en-US" sz="1600" dirty="0"/>
              <a:t>Adapts to evolving user needs through iterative refinement.</a:t>
            </a:r>
          </a:p>
        </p:txBody>
      </p:sp>
      <p:sp>
        <p:nvSpPr>
          <p:cNvPr id="8" name="TextBox 7">
            <a:extLst>
              <a:ext uri="{FF2B5EF4-FFF2-40B4-BE49-F238E27FC236}">
                <a16:creationId xmlns:a16="http://schemas.microsoft.com/office/drawing/2014/main" id="{9DBF76D1-9640-3133-36E6-09BD4F895E5D}"/>
              </a:ext>
            </a:extLst>
          </p:cNvPr>
          <p:cNvSpPr txBox="1"/>
          <p:nvPr/>
        </p:nvSpPr>
        <p:spPr>
          <a:xfrm>
            <a:off x="838200" y="4080325"/>
            <a:ext cx="7604011" cy="1384995"/>
          </a:xfrm>
          <a:prstGeom prst="rect">
            <a:avLst/>
          </a:prstGeom>
          <a:noFill/>
        </p:spPr>
        <p:txBody>
          <a:bodyPr wrap="square">
            <a:spAutoFit/>
          </a:bodyPr>
          <a:lstStyle/>
          <a:p>
            <a:pPr marL="342900" indent="-342900" algn="just">
              <a:buFont typeface="+mj-lt"/>
              <a:buAutoNum type="arabicPeriod"/>
            </a:pPr>
            <a:r>
              <a:rPr lang="en-US" b="1" dirty="0"/>
              <a:t>Dependency on User Feedback: </a:t>
            </a:r>
            <a:r>
              <a:rPr lang="en-US" sz="1600" dirty="0"/>
              <a:t>Relies on user input, limiting effectiveness without consistent engagement.</a:t>
            </a:r>
          </a:p>
          <a:p>
            <a:pPr marL="342900" indent="-342900" algn="just">
              <a:buFont typeface="+mj-lt"/>
              <a:buAutoNum type="arabicPeriod"/>
            </a:pPr>
            <a:endParaRPr lang="en-US" sz="1600" dirty="0"/>
          </a:p>
          <a:p>
            <a:pPr marL="342900" indent="-342900" algn="just">
              <a:buFont typeface="+mj-lt"/>
              <a:buAutoNum type="arabicPeriod"/>
            </a:pPr>
            <a:r>
              <a:rPr lang="en-US" b="1" dirty="0"/>
              <a:t>Sensitivity to Noisy Feedback: </a:t>
            </a:r>
            <a:r>
              <a:rPr lang="en-US" sz="1600" dirty="0"/>
              <a:t>Susceptible to inaccuracies, impacting precision in user interest construction.</a:t>
            </a:r>
          </a:p>
        </p:txBody>
      </p:sp>
      <p:sp>
        <p:nvSpPr>
          <p:cNvPr id="11" name="Title 1">
            <a:extLst>
              <a:ext uri="{FF2B5EF4-FFF2-40B4-BE49-F238E27FC236}">
                <a16:creationId xmlns:a16="http://schemas.microsoft.com/office/drawing/2014/main" id="{F5FAEB52-2A92-C1AE-840D-7986B44E3A16}"/>
              </a:ext>
            </a:extLst>
          </p:cNvPr>
          <p:cNvSpPr txBox="1">
            <a:spLocks/>
          </p:cNvSpPr>
          <p:nvPr/>
        </p:nvSpPr>
        <p:spPr>
          <a:xfrm>
            <a:off x="457200" y="2895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402338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229FB-A48C-0561-31C9-F418177AEF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5BE2F5-3B65-A6E0-B352-AC42654761E4}"/>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42E32FD0-2992-0DA4-099A-D9B7BFF813C5}"/>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8</a:t>
            </a:r>
          </a:p>
        </p:txBody>
      </p:sp>
      <p:sp>
        <p:nvSpPr>
          <p:cNvPr id="6" name="TextBox 5">
            <a:extLst>
              <a:ext uri="{FF2B5EF4-FFF2-40B4-BE49-F238E27FC236}">
                <a16:creationId xmlns:a16="http://schemas.microsoft.com/office/drawing/2014/main" id="{21CDD540-5EBD-FA06-8305-178B1AE3D657}"/>
              </a:ext>
            </a:extLst>
          </p:cNvPr>
          <p:cNvSpPr txBox="1"/>
          <p:nvPr/>
        </p:nvSpPr>
        <p:spPr>
          <a:xfrm>
            <a:off x="824084" y="1419285"/>
            <a:ext cx="7740422" cy="3970318"/>
          </a:xfrm>
          <a:prstGeom prst="rect">
            <a:avLst/>
          </a:prstGeom>
          <a:noFill/>
        </p:spPr>
        <p:txBody>
          <a:bodyPr wrap="square" rtlCol="0">
            <a:spAutoFit/>
          </a:bodyPr>
          <a:lstStyle/>
          <a:p>
            <a:pPr algn="just"/>
            <a:r>
              <a:rPr lang="en-US" b="1" i="0" dirty="0">
                <a:effectLst/>
                <a:latin typeface="-apple-system"/>
              </a:rPr>
              <a:t>Title: </a:t>
            </a:r>
            <a:r>
              <a:rPr lang="en-US" i="0" dirty="0">
                <a:effectLst/>
                <a:latin typeface="-apple-system"/>
              </a:rPr>
              <a:t>Development of Web Annotation Technique for Search Result Records Using Web Database</a:t>
            </a:r>
          </a:p>
          <a:p>
            <a:pPr algn="just"/>
            <a:endParaRPr lang="en-US" i="0" dirty="0">
              <a:effectLst/>
              <a:latin typeface="-apple-system"/>
            </a:endParaRPr>
          </a:p>
          <a:p>
            <a:pPr algn="just"/>
            <a:r>
              <a:rPr lang="en-US" b="1" i="0" dirty="0">
                <a:effectLst/>
                <a:latin typeface="-apple-system"/>
              </a:rPr>
              <a:t>Author: </a:t>
            </a:r>
            <a:r>
              <a:rPr lang="en-US" i="0" dirty="0">
                <a:effectLst/>
                <a:latin typeface="-apple-system"/>
              </a:rPr>
              <a:t>Sonali T. Kadam and </a:t>
            </a:r>
            <a:r>
              <a:rPr lang="en-US" i="0" dirty="0" err="1">
                <a:effectLst/>
                <a:latin typeface="-apple-system"/>
              </a:rPr>
              <a:t>Sanchika</a:t>
            </a:r>
            <a:r>
              <a:rPr lang="en-US" i="0" dirty="0">
                <a:effectLst/>
                <a:latin typeface="-apple-system"/>
              </a:rPr>
              <a:t> Bajpai</a:t>
            </a:r>
          </a:p>
          <a:p>
            <a:pPr algn="just"/>
            <a:endParaRPr lang="en-US" i="0" dirty="0">
              <a:effectLst/>
              <a:latin typeface="-apple-system"/>
            </a:endParaRPr>
          </a:p>
          <a:p>
            <a:pPr algn="just"/>
            <a:r>
              <a:rPr lang="en-US" b="1" i="0" dirty="0">
                <a:effectLst/>
                <a:latin typeface="-apple-system"/>
              </a:rPr>
              <a:t>Year: </a:t>
            </a:r>
            <a:r>
              <a:rPr lang="en-US" i="0" dirty="0">
                <a:effectLst/>
                <a:latin typeface="-apple-system"/>
              </a:rPr>
              <a:t>2015</a:t>
            </a:r>
          </a:p>
          <a:p>
            <a:pPr algn="just"/>
            <a:endParaRPr lang="en-US" i="0" dirty="0">
              <a:effectLst/>
              <a:latin typeface="-apple-system"/>
            </a:endParaRPr>
          </a:p>
          <a:p>
            <a:pPr algn="just"/>
            <a:r>
              <a:rPr lang="en-US" b="1" i="0" dirty="0">
                <a:effectLst/>
                <a:latin typeface="-apple-system"/>
              </a:rPr>
              <a:t>Abstract: </a:t>
            </a:r>
            <a:r>
              <a:rPr lang="en-US" i="0" dirty="0">
                <a:effectLst/>
                <a:latin typeface="-apple-system"/>
              </a:rPr>
              <a:t>The paper proposes a method for annotating web pages that contain search results from web databases. The method uses ontology-assisted data extraction, multi-data alignment, and query-based annotation to assign meaningful labels to the data units in the search result records. The paper also describes an automatic wrapper generation technique that can be used to annotate new result pages from the same web database. The paper claims that the proposed method is efficient and effective for web annotation.</a:t>
            </a:r>
          </a:p>
        </p:txBody>
      </p:sp>
    </p:spTree>
    <p:extLst>
      <p:ext uri="{BB962C8B-B14F-4D97-AF65-F5344CB8AC3E}">
        <p14:creationId xmlns:p14="http://schemas.microsoft.com/office/powerpoint/2010/main" val="452083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1827C-EA82-F953-3F91-9009A92F39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9EBE53-E5B6-0FF7-3AC1-1D90AC24F234}"/>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3AA4554F-D0E4-242D-2998-333C62419E40}"/>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D2F11591-1ECD-8206-5D5E-04C0850D470D}"/>
              </a:ext>
            </a:extLst>
          </p:cNvPr>
          <p:cNvSpPr/>
          <p:nvPr/>
        </p:nvSpPr>
        <p:spPr>
          <a:xfrm>
            <a:off x="876300" y="12192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Our project, inspired by the research paper on web annotation techniques, features a search bar engine. While the paper enhances annotation processes, our project uses this mechanism to locate nearby orphanages efficiently. Both projects share a common goal of optimizing search functionalities, with the research paper guiding our approach to creating an effective search engine for specific needs.</a:t>
            </a:r>
            <a:endParaRPr kumimoji="0" lang="en-US" b="0"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183CFC81-0AF7-E361-2B9C-1A31E6378E7E}"/>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991ED3ED-9833-8AA9-BBC2-2957C4936EB5}"/>
              </a:ext>
            </a:extLst>
          </p:cNvPr>
          <p:cNvSpPr txBox="1"/>
          <p:nvPr/>
        </p:nvSpPr>
        <p:spPr>
          <a:xfrm>
            <a:off x="701790" y="3849693"/>
            <a:ext cx="7740421" cy="195540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Multi-Data Alignment Algorithm: </a:t>
            </a:r>
            <a:r>
              <a:rPr kumimoji="0" lang="en-US" sz="1600" i="0" u="none" strike="noStrike" kern="0" cap="none" spc="0" normalizeH="0" baseline="0" noProof="0" dirty="0">
                <a:ln>
                  <a:noFill/>
                </a:ln>
                <a:solidFill>
                  <a:prstClr val="black"/>
                </a:solidFill>
                <a:effectLst/>
                <a:uLnTx/>
                <a:uFillTx/>
              </a:rPr>
              <a:t>Groups data units with the same semantics in search result records (SRRs) using features like data content, presentation style, data type, tag path, and adjacency.</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sz="1600" i="0" u="none" strike="noStrike" kern="0" cap="none" spc="0" normalizeH="0" baseline="0" noProof="0" dirty="0">
              <a:ln>
                <a:noFill/>
              </a:ln>
              <a:solidFill>
                <a:prstClr val="black"/>
              </a:solidFill>
              <a:effectLst/>
              <a:uLnTx/>
              <a:uFillTx/>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Annotation Wrapper Generation: </a:t>
            </a:r>
            <a:r>
              <a:rPr kumimoji="0" lang="en-US" sz="1600" i="0" u="none" strike="noStrike" kern="0" cap="none" spc="0" normalizeH="0" baseline="0" noProof="0" dirty="0">
                <a:ln>
                  <a:noFill/>
                </a:ln>
                <a:solidFill>
                  <a:prstClr val="black"/>
                </a:solidFill>
                <a:effectLst/>
                <a:uLnTx/>
                <a:uFillTx/>
              </a:rPr>
              <a:t>Utilizes annotated data units to automatically create rules for extracting and annotating new data from the same web database, enhancing the annotation process.</a:t>
            </a:r>
          </a:p>
        </p:txBody>
      </p:sp>
    </p:spTree>
    <p:extLst>
      <p:ext uri="{BB962C8B-B14F-4D97-AF65-F5344CB8AC3E}">
        <p14:creationId xmlns:p14="http://schemas.microsoft.com/office/powerpoint/2010/main" val="373046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777990" y="2101855"/>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2057400" y="797519"/>
            <a:ext cx="5029200" cy="96362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Calibri (Headings)"/>
                <a:cs typeface="Times New Roman" pitchFamily="18" charset="0"/>
              </a:rPr>
              <a:t>EXISTING SYSTEM</a:t>
            </a:r>
          </a:p>
        </p:txBody>
      </p:sp>
      <p:sp>
        <p:nvSpPr>
          <p:cNvPr id="6" name="Content Placeholder 2"/>
          <p:cNvSpPr txBox="1">
            <a:spLocks/>
          </p:cNvSpPr>
          <p:nvPr/>
        </p:nvSpPr>
        <p:spPr>
          <a:xfrm>
            <a:off x="457200" y="1676400"/>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Rectangle 2"/>
          <p:cNvSpPr/>
          <p:nvPr/>
        </p:nvSpPr>
        <p:spPr>
          <a:xfrm>
            <a:off x="1143000" y="2459504"/>
            <a:ext cx="6858000" cy="1938992"/>
          </a:xfrm>
          <a:prstGeom prst="rect">
            <a:avLst/>
          </a:prstGeom>
        </p:spPr>
        <p:txBody>
          <a:bodyPr wrap="square">
            <a:spAutoFit/>
          </a:bodyPr>
          <a:lstStyle/>
          <a:p>
            <a:pPr algn="just"/>
            <a:r>
              <a:rPr lang="en-US" sz="2000" dirty="0">
                <a:latin typeface="Calibri (Headings)"/>
              </a:rPr>
              <a:t>The current food charity system relies on manual processes, leading to inefficiencies in data management and communication. Challenges include technological lag, limited accessibility, and coordination issues. The focus is on highlighting the need for improvement and innovation in addressing global food waste.</a:t>
            </a:r>
          </a:p>
        </p:txBody>
      </p:sp>
    </p:spTree>
    <p:extLst>
      <p:ext uri="{BB962C8B-B14F-4D97-AF65-F5344CB8AC3E}">
        <p14:creationId xmlns:p14="http://schemas.microsoft.com/office/powerpoint/2010/main" val="340812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E24B-D234-4E96-191C-68C1B8B5739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5220CD-0876-0ABE-20B0-6DF07C2E845B}"/>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F9E98A00-1CDE-45C4-9E1E-22B6780392FF}"/>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4B744828-1EB8-F5BF-8F19-D398A310B8B4}"/>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t>Innovative Approach: </a:t>
            </a:r>
            <a:r>
              <a:rPr lang="en-US" sz="1600" dirty="0"/>
              <a:t>Introduces a novel web annotation technique combining web database extraction and automatic wrapper generation for effective annotation.</a:t>
            </a:r>
          </a:p>
          <a:p>
            <a:pPr algn="just">
              <a:buFont typeface="+mj-lt"/>
              <a:buAutoNum type="arabicPeriod"/>
            </a:pPr>
            <a:endParaRPr lang="en-US" sz="1800" b="1" dirty="0"/>
          </a:p>
          <a:p>
            <a:pPr algn="just">
              <a:buFont typeface="+mj-lt"/>
              <a:buAutoNum type="arabicPeriod"/>
            </a:pPr>
            <a:r>
              <a:rPr lang="en-US" sz="1800" b="1" dirty="0"/>
              <a:t>Thorough Literature Review: </a:t>
            </a:r>
            <a:r>
              <a:rPr lang="en-US" sz="1600" dirty="0"/>
              <a:t>Provides a comprehensive literature survey, highlighting existing web annotation systems and their limitations, setting a solid foundation for the proposed technique.</a:t>
            </a:r>
          </a:p>
        </p:txBody>
      </p:sp>
      <p:sp>
        <p:nvSpPr>
          <p:cNvPr id="8" name="TextBox 7">
            <a:extLst>
              <a:ext uri="{FF2B5EF4-FFF2-40B4-BE49-F238E27FC236}">
                <a16:creationId xmlns:a16="http://schemas.microsoft.com/office/drawing/2014/main" id="{B4996736-B252-D988-2E09-47B20F1B3C18}"/>
              </a:ext>
            </a:extLst>
          </p:cNvPr>
          <p:cNvSpPr txBox="1"/>
          <p:nvPr/>
        </p:nvSpPr>
        <p:spPr>
          <a:xfrm>
            <a:off x="838200" y="4080325"/>
            <a:ext cx="7604011" cy="1723549"/>
          </a:xfrm>
          <a:prstGeom prst="rect">
            <a:avLst/>
          </a:prstGeom>
          <a:noFill/>
        </p:spPr>
        <p:txBody>
          <a:bodyPr wrap="square">
            <a:spAutoFit/>
          </a:bodyPr>
          <a:lstStyle/>
          <a:p>
            <a:pPr marL="342900" indent="-342900" algn="just">
              <a:buFont typeface="+mj-lt"/>
              <a:buAutoNum type="arabicPeriod"/>
            </a:pPr>
            <a:r>
              <a:rPr lang="en-US" b="1" dirty="0"/>
              <a:t>Resource-Intensive Annotation: </a:t>
            </a:r>
            <a:r>
              <a:rPr lang="en-US" sz="1600" dirty="0"/>
              <a:t>Requires significant manual effort and expertise, potentially limiting scalability and making the annotation process resource-intensive.</a:t>
            </a:r>
          </a:p>
          <a:p>
            <a:pPr marL="342900" indent="-342900" algn="just">
              <a:buFont typeface="+mj-lt"/>
              <a:buAutoNum type="arabicPeriod"/>
            </a:pPr>
            <a:endParaRPr lang="en-US" b="1" dirty="0"/>
          </a:p>
          <a:p>
            <a:pPr marL="342900" indent="-342900" algn="just">
              <a:buFont typeface="+mj-lt"/>
              <a:buAutoNum type="arabicPeriod"/>
            </a:pPr>
            <a:r>
              <a:rPr lang="en-US" b="1" dirty="0"/>
              <a:t>Complex Database Challenges: </a:t>
            </a:r>
            <a:r>
              <a:rPr lang="en-US" sz="1600" dirty="0"/>
              <a:t>May struggle with complex or dynamically structured web databases, limiting adaptability to diverse layouts, formats, or structures in search result records.</a:t>
            </a:r>
          </a:p>
        </p:txBody>
      </p:sp>
      <p:sp>
        <p:nvSpPr>
          <p:cNvPr id="11" name="Title 1">
            <a:extLst>
              <a:ext uri="{FF2B5EF4-FFF2-40B4-BE49-F238E27FC236}">
                <a16:creationId xmlns:a16="http://schemas.microsoft.com/office/drawing/2014/main" id="{58314ED4-1346-FDCC-1351-F874AF9DEF7E}"/>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45005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7E7C678-9D8F-23D8-EC5D-A3B607759CC0}"/>
              </a:ext>
            </a:extLst>
          </p:cNvPr>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9</a:t>
            </a:r>
          </a:p>
        </p:txBody>
      </p:sp>
      <p:sp>
        <p:nvSpPr>
          <p:cNvPr id="6" name="TextBox 5">
            <a:extLst>
              <a:ext uri="{FF2B5EF4-FFF2-40B4-BE49-F238E27FC236}">
                <a16:creationId xmlns:a16="http://schemas.microsoft.com/office/drawing/2014/main" id="{C45EEB37-0A64-AF3F-0DD3-2AEC4A560268}"/>
              </a:ext>
            </a:extLst>
          </p:cNvPr>
          <p:cNvSpPr txBox="1"/>
          <p:nvPr/>
        </p:nvSpPr>
        <p:spPr>
          <a:xfrm>
            <a:off x="457200" y="1412081"/>
            <a:ext cx="8153400" cy="4247317"/>
          </a:xfrm>
          <a:prstGeom prst="rect">
            <a:avLst/>
          </a:prstGeom>
          <a:noFill/>
        </p:spPr>
        <p:txBody>
          <a:bodyPr wrap="square" rtlCol="0">
            <a:spAutoFit/>
          </a:bodyPr>
          <a:lstStyle/>
          <a:p>
            <a:pPr algn="just"/>
            <a:r>
              <a:rPr lang="en-US" sz="1800" b="1" dirty="0"/>
              <a:t>Title: </a:t>
            </a:r>
            <a:r>
              <a:rPr lang="en-US" sz="1800" dirty="0"/>
              <a:t>Incentive Mechanism and Protocol Design for Crowdsourcing Systems</a:t>
            </a:r>
          </a:p>
          <a:p>
            <a:pPr algn="just"/>
            <a:endParaRPr lang="en-US" sz="1800" dirty="0"/>
          </a:p>
          <a:p>
            <a:pPr algn="just"/>
            <a:r>
              <a:rPr lang="en-US" sz="1800" b="1" dirty="0"/>
              <a:t>Author: </a:t>
            </a:r>
            <a:r>
              <a:rPr lang="en-US" sz="1800" dirty="0"/>
              <a:t>Hong Xie, John C.S. Lui, Joe Wenjie Jiang, Wei Chen</a:t>
            </a:r>
          </a:p>
          <a:p>
            <a:pPr algn="just"/>
            <a:endParaRPr lang="en-US" sz="1800" dirty="0"/>
          </a:p>
          <a:p>
            <a:pPr algn="just"/>
            <a:r>
              <a:rPr lang="en-US" sz="1800" b="1" dirty="0"/>
              <a:t>Year: </a:t>
            </a:r>
            <a:r>
              <a:rPr lang="en-US" sz="1800" dirty="0"/>
              <a:t>2014</a:t>
            </a:r>
          </a:p>
          <a:p>
            <a:pPr algn="just"/>
            <a:endParaRPr lang="en-US" sz="1800" b="1" dirty="0"/>
          </a:p>
          <a:p>
            <a:pPr algn="just"/>
            <a:r>
              <a:rPr lang="en-US" b="1" dirty="0"/>
              <a:t>Abstract: </a:t>
            </a:r>
            <a:r>
              <a:rPr lang="en-US" dirty="0"/>
              <a:t>This research delves into the intricate fabric of crowdsourcing systems, unveiling an innovative incentive mechanism and a robust reputation protocol. The study introduces a sophisticated rating system, nuanced reward distribution, and vigilant reputation tracking, enhancing the quality of task solutions. Through rigorous game-theoretic analysis, the protocols ensure strategic equilibrium, promising high-quality outcomes. Noteworthy is the seamless integration with existing systems, emphasizing adaptability and scalability. This research contributes significantly to advancing crowdsourcing efficiency, emphasizing the pivotal role of incentives and protocol design in optimizing results</a:t>
            </a:r>
            <a:endParaRPr lang="en-IN" dirty="0"/>
          </a:p>
        </p:txBody>
      </p:sp>
    </p:spTree>
    <p:extLst>
      <p:ext uri="{BB962C8B-B14F-4D97-AF65-F5344CB8AC3E}">
        <p14:creationId xmlns:p14="http://schemas.microsoft.com/office/powerpoint/2010/main" val="153049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0668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rPr>
              <a:t>Our proposed system is closely related to the research paper on crowdsourcing systems. We adapt the incentive mechanism and reward concepts from the paper to encourage active participation in donating surplus event food. The research principles guide our approach to fostering a seamless connection between donors and orphanages, ensuring transparency and efficiency in charitable contributions.</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743200"/>
            <a:ext cx="7740422" cy="584775"/>
          </a:xfrm>
          <a:prstGeom prst="rect">
            <a:avLst/>
          </a:prstGeom>
          <a:noFill/>
        </p:spPr>
        <p:txBody>
          <a:bodyPr wrap="square">
            <a:spAutoFit/>
          </a:bodyPr>
          <a:lstStyle/>
          <a:p>
            <a:pPr algn="ctr"/>
            <a:r>
              <a:rPr lang="en-IN" sz="3200" b="1" dirty="0"/>
              <a:t>ALGORITHEM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581400"/>
            <a:ext cx="7740421" cy="2703304"/>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Repeated Game-Theoretic Framework: </a:t>
            </a:r>
            <a:r>
              <a:rPr kumimoji="0" lang="en-US" sz="1600" b="0" i="0" u="none" strike="noStrike" kern="0" cap="none" spc="0" normalizeH="0" baseline="0" noProof="0" dirty="0">
                <a:ln>
                  <a:noFill/>
                </a:ln>
                <a:solidFill>
                  <a:prstClr val="black"/>
                </a:solidFill>
                <a:effectLst/>
                <a:uLnTx/>
                <a:uFillTx/>
              </a:rPr>
              <a:t>Mathematical model analyzing long-term worker behavior. Uses the one-shot deviation principle for a stable equilibrium, ensuring high-quality solutions.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Probabilistic Model for Task Assignment: </a:t>
            </a:r>
            <a:r>
              <a:rPr kumimoji="0" lang="en-US" sz="1600" b="0" i="0" u="none" strike="noStrike" kern="0" cap="none" spc="0" normalizeH="0" baseline="0" noProof="0" dirty="0">
                <a:ln>
                  <a:noFill/>
                </a:ln>
                <a:solidFill>
                  <a:prstClr val="black"/>
                </a:solidFill>
                <a:effectLst/>
                <a:uLnTx/>
                <a:uFillTx/>
              </a:rPr>
              <a:t>Statistical model describing how tasks are assigned. Tasks go to novice workers with probability (β) and to expert workers with probability (1-β).</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Binary Rating System and Reward Dividing Scheme: </a:t>
            </a:r>
            <a:r>
              <a:rPr kumimoji="0" lang="en-US" sz="1600" b="0" i="0" u="none" strike="noStrike" kern="0" cap="none" spc="0" normalizeH="0" baseline="0" noProof="0" dirty="0">
                <a:ln>
                  <a:noFill/>
                </a:ln>
                <a:solidFill>
                  <a:prstClr val="black"/>
                </a:solidFill>
                <a:effectLst/>
                <a:uLnTx/>
                <a:uFillTx/>
              </a:rPr>
              <a:t>System where a positive rating (1) is given to expert worker solutions, and a negative rating (-1) to others. Rewards are evenly divided among positively rated workers or among all if none receive a positive rating.</a:t>
            </a:r>
          </a:p>
        </p:txBody>
      </p:sp>
    </p:spTree>
    <p:extLst>
      <p:ext uri="{BB962C8B-B14F-4D97-AF65-F5344CB8AC3E}">
        <p14:creationId xmlns:p14="http://schemas.microsoft.com/office/powerpoint/2010/main" val="2414103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t>Effective Incentive Mechanism: </a:t>
            </a:r>
            <a:r>
              <a:rPr lang="en-US" sz="1600" dirty="0"/>
              <a:t>The research paper introduces a comprehensive incentive mechanism with a rating system, reward dividing scheme, and reputation system. This motivates workers to provide high-quality solutions in crowdsourcing systems.</a:t>
            </a:r>
          </a:p>
          <a:p>
            <a:pPr algn="just">
              <a:buFont typeface="+mj-lt"/>
              <a:buAutoNum type="arabicPeriod"/>
            </a:pPr>
            <a:r>
              <a:rPr lang="en-US" sz="1800" b="1" dirty="0"/>
              <a:t>Game-Theoretic Analysis: </a:t>
            </a:r>
            <a:r>
              <a:rPr lang="en-US" sz="1600" dirty="0"/>
              <a:t>Game-theoretic analysis is applied to understand the strategic behavior of workers. This analytical approach ensures the design of mechanisms that guarantee high-quality solutions and eliminate free-riding risks.</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200" y="4080325"/>
            <a:ext cx="7604011" cy="1877437"/>
          </a:xfrm>
          <a:prstGeom prst="rect">
            <a:avLst/>
          </a:prstGeom>
          <a:noFill/>
        </p:spPr>
        <p:txBody>
          <a:bodyPr wrap="square">
            <a:spAutoFit/>
          </a:bodyPr>
          <a:lstStyle/>
          <a:p>
            <a:pPr marL="342900" indent="-342900" algn="just">
              <a:buFont typeface="+mj-lt"/>
              <a:buAutoNum type="arabicPeriod"/>
            </a:pPr>
            <a:r>
              <a:rPr lang="en-US" b="1" dirty="0"/>
              <a:t>Algorithmic Complexity:</a:t>
            </a:r>
            <a:r>
              <a:rPr lang="en-US" dirty="0"/>
              <a:t> </a:t>
            </a:r>
            <a:r>
              <a:rPr lang="en-US" sz="1600" dirty="0"/>
              <a:t>The research paper may introduce complex algorithms as part of the incentive mechanisms. Complex algorithms can pose challenges during implementation, making the system harder to understand and maintain.</a:t>
            </a:r>
          </a:p>
          <a:p>
            <a:pPr marL="342900" indent="-342900" algn="just">
              <a:buFont typeface="+mj-lt"/>
              <a:buAutoNum type="arabicPeriod"/>
            </a:pPr>
            <a:endParaRPr lang="en-US" sz="1600" dirty="0"/>
          </a:p>
          <a:p>
            <a:pPr marL="342900" indent="-342900" algn="just">
              <a:buFont typeface="+mj-lt"/>
              <a:buAutoNum type="arabicPeriod"/>
            </a:pPr>
            <a:r>
              <a:rPr lang="en-US" b="1" dirty="0"/>
              <a:t>Scalability Issues: </a:t>
            </a:r>
            <a:r>
              <a:rPr lang="en-US" sz="1600" dirty="0"/>
              <a:t>The proposed incentive mechanisms may face scalability issues as the user base grows. Scalability challenges could result in degraded performance or increased resource requirements.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81856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9DEF3-7AE4-C34C-48A2-EC23D6543F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8CD919-1EA2-4075-D312-F05E04073389}"/>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23BB5C7-C1DB-489F-2AC2-E0F099B05CA7}"/>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PAPER 10</a:t>
            </a:r>
          </a:p>
        </p:txBody>
      </p:sp>
      <p:sp>
        <p:nvSpPr>
          <p:cNvPr id="6" name="TextBox 5">
            <a:extLst>
              <a:ext uri="{FF2B5EF4-FFF2-40B4-BE49-F238E27FC236}">
                <a16:creationId xmlns:a16="http://schemas.microsoft.com/office/drawing/2014/main" id="{F34D74A5-539E-C7EB-56E0-F752908CE2D3}"/>
              </a:ext>
            </a:extLst>
          </p:cNvPr>
          <p:cNvSpPr txBox="1"/>
          <p:nvPr/>
        </p:nvSpPr>
        <p:spPr>
          <a:xfrm>
            <a:off x="824084" y="1419285"/>
            <a:ext cx="7740422" cy="4524315"/>
          </a:xfrm>
          <a:prstGeom prst="rect">
            <a:avLst/>
          </a:prstGeom>
          <a:noFill/>
        </p:spPr>
        <p:txBody>
          <a:bodyPr wrap="square" rtlCol="0">
            <a:spAutoFit/>
          </a:bodyPr>
          <a:lstStyle/>
          <a:p>
            <a:pPr algn="just"/>
            <a:r>
              <a:rPr lang="en-US" b="1" i="0" dirty="0">
                <a:effectLst/>
                <a:latin typeface="-apple-system"/>
              </a:rPr>
              <a:t>Title: </a:t>
            </a:r>
            <a:r>
              <a:rPr lang="en-US" b="0" i="0" dirty="0">
                <a:effectLst/>
                <a:latin typeface="-apple-system"/>
              </a:rPr>
              <a:t>Design and Implementation of Tourism Information System Based on Google Maps API</a:t>
            </a:r>
          </a:p>
          <a:p>
            <a:pPr algn="just"/>
            <a:endParaRPr lang="en-US" b="0" i="0" dirty="0">
              <a:effectLst/>
              <a:latin typeface="-apple-system"/>
            </a:endParaRPr>
          </a:p>
          <a:p>
            <a:pPr algn="just"/>
            <a:r>
              <a:rPr lang="en-US" b="1" i="0" dirty="0">
                <a:effectLst/>
                <a:latin typeface="-apple-system"/>
              </a:rPr>
              <a:t>Authors: </a:t>
            </a:r>
            <a:r>
              <a:rPr lang="en-US" b="0" i="0" dirty="0" err="1">
                <a:effectLst/>
                <a:latin typeface="-apple-system"/>
              </a:rPr>
              <a:t>Yimeng</a:t>
            </a:r>
            <a:r>
              <a:rPr lang="en-US" b="0" i="0" dirty="0">
                <a:effectLst/>
                <a:latin typeface="-apple-system"/>
              </a:rPr>
              <a:t> Wu, </a:t>
            </a:r>
            <a:r>
              <a:rPr lang="en-US" b="0" i="0" dirty="0" err="1">
                <a:effectLst/>
                <a:latin typeface="-apple-system"/>
              </a:rPr>
              <a:t>Zhixue</a:t>
            </a:r>
            <a:r>
              <a:rPr lang="en-US" b="0" i="0" dirty="0">
                <a:effectLst/>
                <a:latin typeface="-apple-system"/>
              </a:rPr>
              <a:t> Liang, Liming Liu</a:t>
            </a:r>
          </a:p>
          <a:p>
            <a:pPr algn="just"/>
            <a:endParaRPr lang="en-US" b="0" i="0" dirty="0">
              <a:effectLst/>
              <a:latin typeface="-apple-system"/>
            </a:endParaRPr>
          </a:p>
          <a:p>
            <a:pPr algn="just"/>
            <a:r>
              <a:rPr lang="en-US" b="1" i="0" dirty="0">
                <a:effectLst/>
                <a:latin typeface="-apple-system"/>
              </a:rPr>
              <a:t>Year: </a:t>
            </a:r>
            <a:r>
              <a:rPr lang="en-US" b="0" i="0" dirty="0">
                <a:effectLst/>
                <a:latin typeface="-apple-system"/>
              </a:rPr>
              <a:t>2014</a:t>
            </a:r>
          </a:p>
          <a:p>
            <a:pPr algn="just"/>
            <a:endParaRPr lang="en-US" b="0" i="0" dirty="0">
              <a:effectLst/>
              <a:latin typeface="-apple-system"/>
            </a:endParaRPr>
          </a:p>
          <a:p>
            <a:pPr algn="just"/>
            <a:r>
              <a:rPr lang="en-US" b="1" i="0" dirty="0">
                <a:effectLst/>
                <a:latin typeface="-apple-system"/>
              </a:rPr>
              <a:t>Abstract: </a:t>
            </a:r>
            <a:r>
              <a:rPr lang="en-US" b="0" i="0" dirty="0">
                <a:effectLst/>
                <a:latin typeface="-apple-system"/>
              </a:rPr>
              <a:t>This paper proposes a tourism information system using Google Maps with Web GIS to provide accurate information for self-navigation tourists. The system is based on J2EE platform and uses Struts2 framework, Google Maps API, Ajax, JSON, and other technologies to implement an open travel information platform. The system allows tourists to access classified tourism information, mark and discuss places they have traveled, and provide feedback. The paper analyzes the system's architecture, database design, and key technologies, concluding that the system effectively resolves the defects of information search in traditional tourism websites.</a:t>
            </a:r>
          </a:p>
        </p:txBody>
      </p:sp>
    </p:spTree>
    <p:extLst>
      <p:ext uri="{BB962C8B-B14F-4D97-AF65-F5344CB8AC3E}">
        <p14:creationId xmlns:p14="http://schemas.microsoft.com/office/powerpoint/2010/main" val="3601808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DD9FE-8142-DFE1-1EE0-BD0BEB8C3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3CF32-2763-A078-3453-0B3BF3752428}"/>
              </a:ext>
            </a:extLst>
          </p:cNvPr>
          <p:cNvSpPr>
            <a:spLocks noGrp="1"/>
          </p:cNvSpPr>
          <p:nvPr>
            <p:ph type="title" idx="4294967295"/>
          </p:nvPr>
        </p:nvSpPr>
        <p:spPr>
          <a:xfrm>
            <a:off x="495300" y="76200"/>
            <a:ext cx="8153400" cy="1143000"/>
          </a:xfrm>
        </p:spPr>
        <p:txBody>
          <a:bodyPr>
            <a:noAutofit/>
          </a:bodyPr>
          <a:lstStyle/>
          <a:p>
            <a:r>
              <a:rPr lang="en-US" sz="3200" b="1" dirty="0">
                <a:cs typeface="Times New Roman" pitchFamily="18" charset="0"/>
              </a:rPr>
              <a:t>CONCEPT RELATED TO OUR PROJECT</a:t>
            </a:r>
          </a:p>
        </p:txBody>
      </p:sp>
      <p:sp>
        <p:nvSpPr>
          <p:cNvPr id="4" name="TextBox 3">
            <a:extLst>
              <a:ext uri="{FF2B5EF4-FFF2-40B4-BE49-F238E27FC236}">
                <a16:creationId xmlns:a16="http://schemas.microsoft.com/office/drawing/2014/main" id="{4FEED531-8E11-E7CA-E686-475628F966F1}"/>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93A758AE-5D9D-AA59-3180-7020A42BA8F9}"/>
              </a:ext>
            </a:extLst>
          </p:cNvPr>
          <p:cNvSpPr/>
          <p:nvPr/>
        </p:nvSpPr>
        <p:spPr>
          <a:xfrm>
            <a:off x="876300" y="1348871"/>
            <a:ext cx="7391400" cy="1089529"/>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rPr>
              <a:t>Both project revolve around a common theme: leveraging mapping technology. While OrphaConnect uses maps for efficient food distribution, our project employs maps to track specific venues. The shared focus lies in maximizing the potential of mapping technology to achieve project goals.</a:t>
            </a:r>
            <a:endParaRPr kumimoji="0" lang="en-US" b="0"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59FA4C4F-4D82-676F-A279-4852CE94117C}"/>
              </a:ext>
            </a:extLst>
          </p:cNvPr>
          <p:cNvSpPr txBox="1"/>
          <p:nvPr/>
        </p:nvSpPr>
        <p:spPr>
          <a:xfrm>
            <a:off x="701789" y="3011493"/>
            <a:ext cx="7740422" cy="584775"/>
          </a:xfrm>
          <a:prstGeom prst="rect">
            <a:avLst/>
          </a:prstGeom>
          <a:noFill/>
        </p:spPr>
        <p:txBody>
          <a:bodyPr wrap="square">
            <a:spAutoFit/>
          </a:bodyPr>
          <a:lstStyle/>
          <a:p>
            <a:pPr algn="ctr"/>
            <a:r>
              <a:rPr lang="en-IN" sz="3200" b="1" dirty="0"/>
              <a:t>ALGORITHM USED</a:t>
            </a:r>
          </a:p>
        </p:txBody>
      </p:sp>
      <p:sp>
        <p:nvSpPr>
          <p:cNvPr id="14" name="TextBox 13">
            <a:extLst>
              <a:ext uri="{FF2B5EF4-FFF2-40B4-BE49-F238E27FC236}">
                <a16:creationId xmlns:a16="http://schemas.microsoft.com/office/drawing/2014/main" id="{9161ABB2-FFFE-EF02-EB35-CB1B5DD9B1CC}"/>
              </a:ext>
            </a:extLst>
          </p:cNvPr>
          <p:cNvSpPr txBox="1"/>
          <p:nvPr/>
        </p:nvSpPr>
        <p:spPr>
          <a:xfrm>
            <a:off x="701790" y="3849693"/>
            <a:ext cx="7740421" cy="2204706"/>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Geocoding Algorithm: </a:t>
            </a:r>
            <a:r>
              <a:rPr kumimoji="0" lang="en-US" sz="1600" i="0" u="none" strike="noStrike" kern="0" cap="none" spc="0" normalizeH="0" baseline="0" noProof="0" dirty="0">
                <a:ln>
                  <a:noFill/>
                </a:ln>
                <a:solidFill>
                  <a:prstClr val="black"/>
                </a:solidFill>
                <a:effectLst/>
                <a:uLnTx/>
                <a:uFillTx/>
              </a:rPr>
              <a:t>Converts addresses or location names into geographic coordinates for accurate map placement and location-based information.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Search Algorithm: </a:t>
            </a:r>
            <a:r>
              <a:rPr kumimoji="0" lang="en-US" sz="1600" i="0" u="none" strike="noStrike" kern="0" cap="none" spc="0" normalizeH="0" baseline="0" noProof="0" dirty="0">
                <a:ln>
                  <a:noFill/>
                </a:ln>
                <a:solidFill>
                  <a:prstClr val="black"/>
                </a:solidFill>
                <a:effectLst/>
                <a:uLnTx/>
                <a:uFillTx/>
              </a:rPr>
              <a:t>Enables users to search for specific tourism information based on keywords, categories, or locations, facilitating efficient data retrieval from the system's database.</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rPr>
              <a:t>Event Handling Algorithms: </a:t>
            </a:r>
            <a:r>
              <a:rPr kumimoji="0" lang="en-US" sz="1600" i="0" u="none" strike="noStrike" kern="0" cap="none" spc="0" normalizeH="0" baseline="0" noProof="0" dirty="0">
                <a:ln>
                  <a:noFill/>
                </a:ln>
                <a:solidFill>
                  <a:prstClr val="black"/>
                </a:solidFill>
                <a:effectLst/>
                <a:uLnTx/>
                <a:uFillTx/>
              </a:rPr>
              <a:t>Manage user interactions with the map, including click and drag events, to ensure a responsive and interactive user experience within the system.</a:t>
            </a:r>
          </a:p>
        </p:txBody>
      </p:sp>
    </p:spTree>
    <p:extLst>
      <p:ext uri="{BB962C8B-B14F-4D97-AF65-F5344CB8AC3E}">
        <p14:creationId xmlns:p14="http://schemas.microsoft.com/office/powerpoint/2010/main" val="287716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FDDBC-CFCE-6506-A8D4-20EFB2D388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A84241-47D1-86F2-A236-6AA8FFAE30B3}"/>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5DBFDDF9-ECF9-19F9-55C5-7F4D2BC7D01B}"/>
              </a:ext>
            </a:extLst>
          </p:cNvPr>
          <p:cNvSpPr>
            <a:spLocks noGrp="1"/>
          </p:cNvSpPr>
          <p:nvPr>
            <p:ph type="title"/>
          </p:nvPr>
        </p:nvSpPr>
        <p:spPr>
          <a:xfrm>
            <a:off x="457200" y="274638"/>
            <a:ext cx="8229600" cy="715962"/>
          </a:xfrm>
        </p:spPr>
        <p:txBody>
          <a:bodyPr>
            <a:normAutofit/>
          </a:bodyPr>
          <a:lstStyle/>
          <a:p>
            <a:r>
              <a:rPr lang="en-US" sz="3200" b="1" dirty="0">
                <a:cs typeface="Times New Roman" pitchFamily="18" charset="0"/>
              </a:rPr>
              <a:t>ADVANTAGES</a:t>
            </a:r>
          </a:p>
        </p:txBody>
      </p:sp>
      <p:sp>
        <p:nvSpPr>
          <p:cNvPr id="3" name="Content Placeholder 2">
            <a:extLst>
              <a:ext uri="{FF2B5EF4-FFF2-40B4-BE49-F238E27FC236}">
                <a16:creationId xmlns:a16="http://schemas.microsoft.com/office/drawing/2014/main" id="{1BF8838D-044F-5669-4174-68C8D837EB90}"/>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t>Enhanced User Experience: </a:t>
            </a:r>
            <a:r>
              <a:rPr lang="en-US" sz="1600" dirty="0"/>
              <a:t>The system offers an interactive and visually engaging platform, facilitating easy access to tourism information for effective travel planning.</a:t>
            </a:r>
          </a:p>
          <a:p>
            <a:pPr algn="just">
              <a:buFont typeface="+mj-lt"/>
              <a:buAutoNum type="arabicPeriod"/>
            </a:pPr>
            <a:endParaRPr lang="en-US" sz="1800" dirty="0"/>
          </a:p>
          <a:p>
            <a:pPr algn="just">
              <a:buFont typeface="+mj-lt"/>
              <a:buAutoNum type="arabicPeriod"/>
            </a:pPr>
            <a:r>
              <a:rPr lang="en-US" sz="1800" b="1" dirty="0"/>
              <a:t>Efficient Search Functionality: </a:t>
            </a:r>
            <a:r>
              <a:rPr lang="en-US" sz="1600" dirty="0"/>
              <a:t>Search algorithms enable quick and effective retrieval of tourism information based on keywords, categories, or locations, enhancing usability and efficiency in information retrieval.</a:t>
            </a:r>
          </a:p>
        </p:txBody>
      </p:sp>
      <p:sp>
        <p:nvSpPr>
          <p:cNvPr id="8" name="TextBox 7">
            <a:extLst>
              <a:ext uri="{FF2B5EF4-FFF2-40B4-BE49-F238E27FC236}">
                <a16:creationId xmlns:a16="http://schemas.microsoft.com/office/drawing/2014/main" id="{A3412093-686C-C04D-1890-519053305321}"/>
              </a:ext>
            </a:extLst>
          </p:cNvPr>
          <p:cNvSpPr txBox="1"/>
          <p:nvPr/>
        </p:nvSpPr>
        <p:spPr>
          <a:xfrm>
            <a:off x="838200" y="4080325"/>
            <a:ext cx="7604011" cy="1877437"/>
          </a:xfrm>
          <a:prstGeom prst="rect">
            <a:avLst/>
          </a:prstGeom>
          <a:noFill/>
        </p:spPr>
        <p:txBody>
          <a:bodyPr wrap="square">
            <a:spAutoFit/>
          </a:bodyPr>
          <a:lstStyle/>
          <a:p>
            <a:pPr marL="342900" indent="-342900" algn="just">
              <a:buFont typeface="+mj-lt"/>
              <a:buAutoNum type="arabicPeriod"/>
            </a:pPr>
            <a:r>
              <a:rPr lang="en-US" b="1" dirty="0"/>
              <a:t>Incomplete Information Scope: </a:t>
            </a:r>
            <a:r>
              <a:rPr lang="en-US" sz="1600" dirty="0"/>
              <a:t>The system does not provide comprehensive details on certain essential services, limiting its coverage in areas such as availability, potentially leaving users without crucial information for their travel needs.</a:t>
            </a:r>
          </a:p>
          <a:p>
            <a:pPr marL="342900" indent="-342900" algn="just">
              <a:buFont typeface="+mj-lt"/>
              <a:buAutoNum type="arabicPeriod"/>
            </a:pPr>
            <a:endParaRPr lang="en-US" sz="1600" dirty="0"/>
          </a:p>
          <a:p>
            <a:pPr marL="342900" indent="-342900" algn="just">
              <a:buFont typeface="+mj-lt"/>
              <a:buAutoNum type="arabicPeriod"/>
            </a:pPr>
            <a:r>
              <a:rPr lang="en-US" b="1" dirty="0"/>
              <a:t>Limited Offline Functionality: </a:t>
            </a:r>
            <a:r>
              <a:rPr lang="en-US" sz="1600" dirty="0"/>
              <a:t>The system may face constraints in scenarios with unreliable or no internet connectivity, hindering users' access to critical information when offline.</a:t>
            </a:r>
          </a:p>
        </p:txBody>
      </p:sp>
      <p:sp>
        <p:nvSpPr>
          <p:cNvPr id="11" name="Title 1">
            <a:extLst>
              <a:ext uri="{FF2B5EF4-FFF2-40B4-BE49-F238E27FC236}">
                <a16:creationId xmlns:a16="http://schemas.microsoft.com/office/drawing/2014/main" id="{B1BE3265-995D-6559-FA89-FBB63936527A}"/>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cs typeface="Times New Roman" pitchFamily="18" charset="0"/>
              </a:rPr>
              <a:t>DISADVANTAGES</a:t>
            </a:r>
          </a:p>
        </p:txBody>
      </p:sp>
    </p:spTree>
    <p:extLst>
      <p:ext uri="{BB962C8B-B14F-4D97-AF65-F5344CB8AC3E}">
        <p14:creationId xmlns:p14="http://schemas.microsoft.com/office/powerpoint/2010/main" val="871752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2"/>
          <p:cNvSpPr>
            <a:spLocks noChangeArrowheads="1"/>
          </p:cNvSpPr>
          <p:nvPr/>
        </p:nvSpPr>
        <p:spPr bwMode="auto">
          <a:xfrm>
            <a:off x="457200" y="153888"/>
            <a:ext cx="7620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fontAlgn="base">
              <a:spcBef>
                <a:spcPct val="0"/>
              </a:spcBef>
              <a:spcAft>
                <a:spcPct val="0"/>
              </a:spcAft>
            </a:pPr>
            <a:r>
              <a:rPr lang="en-US" sz="2000" b="1" dirty="0">
                <a:solidFill>
                  <a:prstClr val="black"/>
                </a:solidFill>
                <a:latin typeface="Times New Roman" pitchFamily="18" charset="0"/>
                <a:ea typeface="Times New Roman" pitchFamily="18" charset="0"/>
                <a:cs typeface="Times New Roman" pitchFamily="18" charset="0"/>
              </a:rPr>
              <a:t>                                SYSTEM DESIGN:</a:t>
            </a:r>
          </a:p>
          <a:p>
            <a:pPr indent="457200" algn="just" fontAlgn="base">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USE CASE DIAGRAM:</a:t>
            </a:r>
            <a:endParaRPr lang="en-US" sz="2000" dirty="0">
              <a:solidFill>
                <a:prstClr val="black"/>
              </a:solidFill>
              <a:latin typeface="Times New Roman" pitchFamily="18" charset="0"/>
              <a:cs typeface="Times New Roman" pitchFamily="18" charset="0"/>
            </a:endParaRPr>
          </a:p>
          <a:p>
            <a:pPr indent="457200" algn="just" eaLnBrk="0" fontAlgn="base" hangingPunct="0">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	A use case diagram is a type of behavioral diagram created from a Use-case analysis. The purpose of use case is to present overview of the functionality provided by the system in terms of actors, their goals and any dependencies between those use cases.</a:t>
            </a:r>
            <a:endParaRPr lang="en-US" sz="2000" dirty="0">
              <a:solidFill>
                <a:prstClr val="black"/>
              </a:solidFill>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05840" y="2098675"/>
            <a:ext cx="6842760" cy="5064125"/>
          </a:xfrm>
          <a:prstGeom prst="rect">
            <a:avLst/>
          </a:prstGeom>
          <a:noFill/>
          <a:ln>
            <a:noFill/>
          </a:ln>
        </p:spPr>
      </p:pic>
    </p:spTree>
    <p:extLst>
      <p:ext uri="{BB962C8B-B14F-4D97-AF65-F5344CB8AC3E}">
        <p14:creationId xmlns:p14="http://schemas.microsoft.com/office/powerpoint/2010/main" val="40922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1"/>
          <p:cNvSpPr>
            <a:spLocks noChangeArrowheads="1"/>
          </p:cNvSpPr>
          <p:nvPr/>
        </p:nvSpPr>
        <p:spPr bwMode="auto">
          <a:xfrm>
            <a:off x="381000" y="0"/>
            <a:ext cx="7848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fontAlgn="base">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    CLASS DIAGRAM:</a:t>
            </a:r>
            <a:endParaRPr lang="en-US" sz="2000" dirty="0">
              <a:solidFill>
                <a:prstClr val="black"/>
              </a:solidFill>
              <a:latin typeface="Times New Roman" pitchFamily="18" charset="0"/>
              <a:cs typeface="Times New Roman" pitchFamily="18" charset="0"/>
            </a:endParaRPr>
          </a:p>
          <a:p>
            <a:pPr indent="457200" algn="just" eaLnBrk="0" fontAlgn="base" hangingPunct="0">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A class diagram in the UML is a type of static structure diagram that describes the structure of a system by showing the system’s classes, their attributes, and the relationships between the classes. </a:t>
            </a:r>
            <a:endParaRPr lang="en-US" sz="2000" dirty="0">
              <a:solidFill>
                <a:prstClr val="black"/>
              </a:solidFill>
              <a:latin typeface="Times New Roman" pitchFamily="18" charset="0"/>
              <a:cs typeface="Times New Roman" pitchFamily="18" charset="0"/>
            </a:endParaRPr>
          </a:p>
          <a:p>
            <a:pPr indent="457200" algn="just" eaLnBrk="0" fontAlgn="base" hangingPunct="0">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Private visibility hides information from anything outside the class partition. Public visibility allows all other classes to view the marked information. </a:t>
            </a:r>
            <a:endParaRPr lang="en-US" sz="2000" dirty="0">
              <a:solidFill>
                <a:prstClr val="black"/>
              </a:solidFill>
              <a:latin typeface="Times New Roman" pitchFamily="18" charset="0"/>
              <a:cs typeface="Times New Roman" pitchFamily="18" charset="0"/>
            </a:endParaRPr>
          </a:p>
          <a:p>
            <a:pPr indent="457200" algn="just" eaLnBrk="0" fontAlgn="base" hangingPunct="0">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Protected visibility allows child classes to access information they inherited from a parent class.</a:t>
            </a:r>
            <a:endParaRPr lang="en-US" sz="2000" dirty="0">
              <a:solidFill>
                <a:prstClr val="black"/>
              </a:solidFill>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5715000" cy="4305300"/>
          </a:xfrm>
          <a:prstGeom prst="rect">
            <a:avLst/>
          </a:prstGeom>
          <a:noFill/>
          <a:ln>
            <a:noFill/>
          </a:ln>
        </p:spPr>
      </p:pic>
    </p:spTree>
    <p:extLst>
      <p:ext uri="{BB962C8B-B14F-4D97-AF65-F5344CB8AC3E}">
        <p14:creationId xmlns:p14="http://schemas.microsoft.com/office/powerpoint/2010/main" val="1641244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Rectangle 1"/>
          <p:cNvSpPr>
            <a:spLocks noChangeArrowheads="1"/>
          </p:cNvSpPr>
          <p:nvPr/>
        </p:nvSpPr>
        <p:spPr bwMode="auto">
          <a:xfrm>
            <a:off x="381000" y="198779"/>
            <a:ext cx="7848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fontAlgn="base">
              <a:spcBef>
                <a:spcPct val="0"/>
              </a:spcBef>
              <a:spcAft>
                <a:spcPct val="0"/>
              </a:spcAft>
              <a:tabLst>
                <a:tab pos="5462588" algn="l"/>
              </a:tabLst>
            </a:pPr>
            <a:r>
              <a:rPr lang="en-US" sz="2000" dirty="0">
                <a:solidFill>
                  <a:prstClr val="black"/>
                </a:solidFill>
                <a:latin typeface="Times New Roman" pitchFamily="18" charset="0"/>
                <a:ea typeface="Times New Roman" pitchFamily="18" charset="0"/>
                <a:cs typeface="Times New Roman" pitchFamily="18" charset="0"/>
              </a:rPr>
              <a:t>STATE DIAGRAM:</a:t>
            </a:r>
            <a:endParaRPr lang="en-US" sz="2000" dirty="0">
              <a:solidFill>
                <a:prstClr val="black"/>
              </a:solidFill>
              <a:latin typeface="Times New Roman" pitchFamily="18" charset="0"/>
              <a:cs typeface="Times New Roman" pitchFamily="18" charset="0"/>
            </a:endParaRPr>
          </a:p>
          <a:p>
            <a:pPr indent="457200" algn="just" eaLnBrk="0" fontAlgn="base" hangingPunct="0">
              <a:spcBef>
                <a:spcPct val="0"/>
              </a:spcBef>
              <a:spcAft>
                <a:spcPct val="0"/>
              </a:spcAft>
              <a:tabLst>
                <a:tab pos="5462588" algn="l"/>
              </a:tabLst>
            </a:pPr>
            <a:endParaRPr lang="en-US" sz="2000" dirty="0">
              <a:solidFill>
                <a:srgbClr val="000000"/>
              </a:solidFill>
              <a:latin typeface="Times New Roman" pitchFamily="18" charset="0"/>
              <a:ea typeface="Times New Roman" pitchFamily="18" charset="0"/>
              <a:cs typeface="Times New Roman" pitchFamily="18" charset="0"/>
            </a:endParaRPr>
          </a:p>
          <a:p>
            <a:pPr indent="457200" algn="just" eaLnBrk="0" fontAlgn="base" hangingPunct="0">
              <a:spcBef>
                <a:spcPct val="0"/>
              </a:spcBef>
              <a:spcAft>
                <a:spcPct val="0"/>
              </a:spcAft>
              <a:tabLst>
                <a:tab pos="5462588" algn="l"/>
              </a:tabLst>
            </a:pPr>
            <a:r>
              <a:rPr lang="en-US" sz="2000" dirty="0">
                <a:solidFill>
                  <a:srgbClr val="000000"/>
                </a:solidFill>
                <a:latin typeface="Times New Roman" pitchFamily="18" charset="0"/>
                <a:ea typeface="Times New Roman" pitchFamily="18" charset="0"/>
                <a:cs typeface="Times New Roman" pitchFamily="18" charset="0"/>
              </a:rPr>
              <a:t>A state diagram is a type of diagram used in computer science and related fields to describe the behavior of systems. State diagrams require that the system described is composed of a finite number of states; sometimes, this is indeed the case, while at other times this is a reasonable abstraction. There are many forms of state diagrams, which differ slightly and have different semantics.</a:t>
            </a:r>
            <a:endParaRPr lang="en-US" sz="2000" dirty="0">
              <a:solidFill>
                <a:prstClr val="black"/>
              </a:solidFill>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05200"/>
            <a:ext cx="5943600" cy="2057400"/>
          </a:xfrm>
          <a:prstGeom prst="rect">
            <a:avLst/>
          </a:prstGeom>
          <a:noFill/>
          <a:ln>
            <a:noFill/>
          </a:ln>
        </p:spPr>
      </p:pic>
    </p:spTree>
    <p:extLst>
      <p:ext uri="{BB962C8B-B14F-4D97-AF65-F5344CB8AC3E}">
        <p14:creationId xmlns:p14="http://schemas.microsoft.com/office/powerpoint/2010/main" val="165889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Calibri (Headings)"/>
                <a:cs typeface="Times New Roman" pitchFamily="18" charset="0"/>
              </a:rPr>
              <a:t>DISADVANTAGE</a:t>
            </a:r>
          </a:p>
        </p:txBody>
      </p:sp>
      <p:sp>
        <p:nvSpPr>
          <p:cNvPr id="4" name="Content Placeholder 2"/>
          <p:cNvSpPr txBox="1">
            <a:spLocks/>
          </p:cNvSpPr>
          <p:nvPr/>
        </p:nvSpPr>
        <p:spPr>
          <a:xfrm>
            <a:off x="457200" y="1417638"/>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1800" b="1" dirty="0">
                <a:latin typeface="Calibri (Headings)"/>
              </a:rPr>
              <a:t>Manual Inefficiencies: </a:t>
            </a:r>
            <a:r>
              <a:rPr lang="en-US" sz="1600" dirty="0">
                <a:latin typeface="Calibri (Headings)"/>
              </a:rPr>
              <a:t>Reliance on manual processes leads to inefficiencies in data handling and distribution management.</a:t>
            </a:r>
          </a:p>
          <a:p>
            <a:pPr marL="457200" indent="-457200">
              <a:buFont typeface="+mj-lt"/>
              <a:buAutoNum type="arabicPeriod"/>
            </a:pPr>
            <a:endParaRPr lang="en-US" sz="1800" dirty="0">
              <a:latin typeface="Calibri (Headings)"/>
            </a:endParaRPr>
          </a:p>
          <a:p>
            <a:pPr marL="457200" indent="-457200">
              <a:buFont typeface="+mj-lt"/>
              <a:buAutoNum type="arabicPeriod"/>
            </a:pPr>
            <a:r>
              <a:rPr lang="en-US" sz="1800" b="1" dirty="0">
                <a:latin typeface="Calibri (Headings)"/>
              </a:rPr>
              <a:t>Technological Lag: </a:t>
            </a:r>
            <a:r>
              <a:rPr lang="en-US" sz="1600" dirty="0">
                <a:latin typeface="Calibri (Headings)"/>
              </a:rPr>
              <a:t>Lack of integration with modern technology hinders the system's overall efficiency and adaptability.</a:t>
            </a:r>
          </a:p>
          <a:p>
            <a:pPr marL="457200" indent="-457200">
              <a:buFont typeface="+mj-lt"/>
              <a:buAutoNum type="arabicPeriod"/>
            </a:pPr>
            <a:endParaRPr lang="en-US" sz="1800" dirty="0">
              <a:latin typeface="Calibri (Headings)"/>
            </a:endParaRPr>
          </a:p>
          <a:p>
            <a:pPr marL="457200" indent="-457200">
              <a:buFont typeface="+mj-lt"/>
              <a:buAutoNum type="arabicPeriod"/>
            </a:pPr>
            <a:r>
              <a:rPr lang="en-US" sz="1800" b="1" dirty="0">
                <a:latin typeface="Calibri (Headings)"/>
              </a:rPr>
              <a:t>Limited Accessibility: </a:t>
            </a:r>
            <a:r>
              <a:rPr lang="en-US" sz="1600" dirty="0">
                <a:latin typeface="Calibri (Headings)"/>
              </a:rPr>
              <a:t>Challenges in providing accessible services for both donors and beneficiaries, hindering the reach of the charity.</a:t>
            </a:r>
          </a:p>
          <a:p>
            <a:pPr marL="457200" indent="-457200">
              <a:buFont typeface="+mj-lt"/>
              <a:buAutoNum type="arabicPeriod"/>
            </a:pPr>
            <a:endParaRPr lang="en-US" sz="1800" dirty="0">
              <a:latin typeface="Calibri (Headings)"/>
            </a:endParaRPr>
          </a:p>
          <a:p>
            <a:pPr marL="457200" indent="-457200">
              <a:buFont typeface="+mj-lt"/>
              <a:buAutoNum type="arabicPeriod"/>
            </a:pPr>
            <a:r>
              <a:rPr lang="en-US" sz="1800" b="1" dirty="0">
                <a:latin typeface="Calibri (Headings)"/>
              </a:rPr>
              <a:t>Coordination Issues:</a:t>
            </a:r>
            <a:r>
              <a:rPr lang="en-US" sz="1800" dirty="0">
                <a:latin typeface="Calibri (Headings)"/>
              </a:rPr>
              <a:t> </a:t>
            </a:r>
            <a:r>
              <a:rPr lang="en-US" sz="1600" dirty="0">
                <a:latin typeface="Calibri (Headings)"/>
              </a:rPr>
              <a:t>Difficulty in managing surplus food distribution requests and coordinating efforts among charity workers.</a:t>
            </a:r>
          </a:p>
          <a:p>
            <a:pPr marL="457200" indent="-457200">
              <a:buFont typeface="+mj-lt"/>
              <a:buAutoNum type="arabicPeriod"/>
            </a:pPr>
            <a:endParaRPr lang="en-US" sz="1800" dirty="0">
              <a:latin typeface="Calibri (Headings)"/>
            </a:endParaRPr>
          </a:p>
          <a:p>
            <a:pPr marL="457200" indent="-457200">
              <a:buFont typeface="+mj-lt"/>
              <a:buAutoNum type="arabicPeriod"/>
            </a:pPr>
            <a:r>
              <a:rPr lang="en-US" sz="1800" b="1" dirty="0">
                <a:latin typeface="Calibri (Headings)"/>
              </a:rPr>
              <a:t>Communication Gaps: </a:t>
            </a:r>
            <a:r>
              <a:rPr lang="en-US" sz="1600" dirty="0">
                <a:latin typeface="Calibri (Headings)"/>
              </a:rPr>
              <a:t>Inadequate channels for effective communication and collaboration, impacting the overall effectiveness of the food charity system.</a:t>
            </a:r>
          </a:p>
        </p:txBody>
      </p:sp>
    </p:spTree>
    <p:extLst>
      <p:ext uri="{BB962C8B-B14F-4D97-AF65-F5344CB8AC3E}">
        <p14:creationId xmlns:p14="http://schemas.microsoft.com/office/powerpoint/2010/main" val="3468330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1" y="0"/>
            <a:ext cx="8442210" cy="1986891"/>
          </a:xfrm>
          <a:prstGeom prst="rect">
            <a:avLst/>
          </a:prstGeom>
        </p:spPr>
        <p:txBody>
          <a:bodyPr wrap="square">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i="0" u="none" strike="noStrike" kern="0" cap="none" spc="0" normalizeH="0" baseline="0" noProof="0" dirty="0">
                <a:ln>
                  <a:noFill/>
                </a:ln>
                <a:solidFill>
                  <a:prstClr val="black"/>
                </a:solidFill>
                <a:effectLst/>
                <a:uLnTx/>
                <a:uFillTx/>
                <a:latin typeface="Times New Roman" pitchFamily="18" charset="0"/>
                <a:cs typeface="Times New Roman" pitchFamily="18" charset="0"/>
              </a:rPr>
              <a:t>ACTIVITY DIAGRAM</a:t>
            </a:r>
          </a:p>
          <a:p>
            <a:pPr marL="0" marR="0" lvl="0" indent="0" algn="just" defTabSz="914400" eaLnBrk="1" fontAlgn="base" latinLnBrk="0" hangingPunct="1">
              <a:lnSpc>
                <a:spcPct val="150000"/>
              </a:lnSpc>
              <a:spcBef>
                <a:spcPct val="0"/>
              </a:spcBef>
              <a:spcAft>
                <a:spcPct val="0"/>
              </a:spcAft>
              <a:buClrTx/>
              <a:buSzTx/>
              <a:buFontTx/>
              <a:buNone/>
              <a:tabLst/>
              <a:defRPr/>
            </a:pPr>
            <a:r>
              <a:rPr lang="en-US" kern="0" dirty="0">
                <a:solidFill>
                  <a:prstClr val="black"/>
                </a:solidFill>
                <a:latin typeface="Times New Roman" pitchFamily="18" charset="0"/>
                <a:cs typeface="Times New Roman" pitchFamily="18" charset="0"/>
              </a:rPr>
              <a:t>                 </a:t>
            </a:r>
            <a:r>
              <a:rPr kumimoji="0" lang="en-US"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Activity diagram are a loosely defined diagram to show workflows of stepwise activities and actions, with support for choice, iteration and concurrency. UML, activity diagrams can be used to describe the business and operational step-by-step workflows of components in a system. </a:t>
            </a:r>
            <a:endParaRPr kumimoji="0" lang="en-US" b="0" i="0" u="none" strike="noStrike" kern="0" cap="none" spc="0" normalizeH="0" baseline="0" noProof="0" dirty="0">
              <a:ln>
                <a:noFill/>
              </a:ln>
              <a:solidFill>
                <a:sysClr val="windowText" lastClr="000000"/>
              </a:solidFill>
              <a:effectLst/>
              <a:uLnTx/>
              <a:uFillTx/>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92860"/>
            <a:ext cx="4038600" cy="5915648"/>
          </a:xfrm>
          <a:prstGeom prst="rect">
            <a:avLst/>
          </a:prstGeom>
          <a:noFill/>
          <a:ln>
            <a:noFill/>
          </a:ln>
        </p:spPr>
      </p:pic>
    </p:spTree>
    <p:extLst>
      <p:ext uri="{BB962C8B-B14F-4D97-AF65-F5344CB8AC3E}">
        <p14:creationId xmlns:p14="http://schemas.microsoft.com/office/powerpoint/2010/main" val="623181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76200" y="259361"/>
            <a:ext cx="9067800" cy="1323439"/>
          </a:xfrm>
          <a:prstGeom prst="rect">
            <a:avLst/>
          </a:prstGeom>
        </p:spPr>
        <p:txBody>
          <a:bodyPr wrap="square">
            <a:spAutoFit/>
          </a:bodyPr>
          <a:lstStyle/>
          <a:p>
            <a:pPr lvl="0" indent="457200" algn="just" fontAlgn="base">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SEQUENCE DIAGRAM: </a:t>
            </a:r>
          </a:p>
          <a:p>
            <a:pPr lvl="0" indent="457200" algn="just" fontAlgn="base">
              <a:spcBef>
                <a:spcPct val="0"/>
              </a:spcBef>
              <a:spcAft>
                <a:spcPct val="0"/>
              </a:spcAft>
            </a:pPr>
            <a:r>
              <a:rPr lang="en-US" sz="2000" b="1" dirty="0">
                <a:solidFill>
                  <a:prstClr val="black"/>
                </a:solidFill>
                <a:latin typeface="Times New Roman" pitchFamily="18" charset="0"/>
                <a:ea typeface="Times New Roman" pitchFamily="18" charset="0"/>
                <a:cs typeface="Times New Roman" pitchFamily="18" charset="0"/>
              </a:rPr>
              <a:t>      </a:t>
            </a:r>
            <a:r>
              <a:rPr lang="en-US" sz="2000" dirty="0">
                <a:solidFill>
                  <a:prstClr val="black"/>
                </a:solidFill>
                <a:latin typeface="Times New Roman" pitchFamily="18" charset="0"/>
                <a:ea typeface="Times New Roman" pitchFamily="18" charset="0"/>
                <a:cs typeface="Times New Roman" pitchFamily="18" charset="0"/>
              </a:rPr>
              <a:t>A sequence diagram in UML is a kind of interaction diagram that shows how the processes operate with one another and in what order.</a:t>
            </a:r>
          </a:p>
          <a:p>
            <a:pPr lvl="0" indent="457200" algn="just" eaLnBrk="0" fontAlgn="base" hangingPunct="0">
              <a:spcBef>
                <a:spcPct val="0"/>
              </a:spcBef>
              <a:spcAft>
                <a:spcPct val="0"/>
              </a:spcAft>
            </a:pPr>
            <a:endParaRPr lang="en-US" sz="2000" dirty="0">
              <a:solidFill>
                <a:prstClr val="black"/>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255921"/>
            <a:ext cx="6705600" cy="5385435"/>
          </a:xfrm>
          <a:prstGeom prst="rect">
            <a:avLst/>
          </a:prstGeom>
          <a:noFill/>
          <a:ln>
            <a:noFill/>
          </a:ln>
        </p:spPr>
      </p:pic>
    </p:spTree>
    <p:extLst>
      <p:ext uri="{BB962C8B-B14F-4D97-AF65-F5344CB8AC3E}">
        <p14:creationId xmlns:p14="http://schemas.microsoft.com/office/powerpoint/2010/main" val="1220196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334906" y="152400"/>
            <a:ext cx="8107305" cy="1631216"/>
          </a:xfrm>
          <a:prstGeom prst="rect">
            <a:avLst/>
          </a:prstGeom>
        </p:spPr>
        <p:txBody>
          <a:bodyPr wrap="square">
            <a:spAutoFit/>
          </a:bodyPr>
          <a:lstStyle/>
          <a:p>
            <a:pPr marL="0" marR="0" lvl="0" indent="457200" algn="just"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prstClr val="black"/>
                </a:solidFill>
                <a:effectLst/>
                <a:uLnTx/>
                <a:uFillTx/>
                <a:latin typeface="Times New Roman" pitchFamily="18" charset="0"/>
                <a:ea typeface="Times New Roman" pitchFamily="18" charset="0"/>
                <a:cs typeface="Times New Roman" pitchFamily="18" charset="0"/>
              </a:rPr>
              <a:t>COLLABORATION DIAGRAM:</a:t>
            </a:r>
          </a:p>
          <a:p>
            <a:pPr marL="0" marR="0" lvl="0" indent="457200" algn="just" defTabSz="914400" eaLnBrk="0" fontAlgn="base" latinLnBrk="0" hangingPunct="0">
              <a:lnSpc>
                <a:spcPct val="100000"/>
              </a:lnSpc>
              <a:spcBef>
                <a:spcPct val="0"/>
              </a:spcBef>
              <a:spcAft>
                <a:spcPct val="0"/>
              </a:spcAft>
              <a:buClrTx/>
              <a:buSzTx/>
              <a:buFontTx/>
              <a:buNone/>
              <a:tabLst/>
              <a:defRPr/>
            </a:pPr>
            <a:r>
              <a:rPr lang="en-US" sz="2000" kern="0" dirty="0">
                <a:solidFill>
                  <a:prstClr val="black"/>
                </a:solidFill>
                <a:latin typeface="Times New Roman" pitchFamily="18" charset="0"/>
                <a:cs typeface="Times New Roman" pitchFamily="18" charset="0"/>
              </a:rPr>
              <a:t>       </a:t>
            </a:r>
          </a:p>
          <a:p>
            <a:pPr marL="0" marR="0" lvl="0" indent="457200" algn="just"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itchFamily="18" charset="0"/>
                <a:ea typeface="Times New Roman" pitchFamily="18" charset="0"/>
                <a:cs typeface="Times New Roman" pitchFamily="18" charset="0"/>
              </a:rPr>
              <a:t>           A collaboration diagram show the objects and relationships involved in an interaction, and the sequence of messages exchanged among the objects during the interaction</a:t>
            </a:r>
            <a:endParaRPr kumimoji="0" lang="en-US" sz="1800" b="0" i="0" u="none" strike="noStrike" kern="0" cap="none" spc="0" normalizeH="0" baseline="0" noProof="0" dirty="0">
              <a:ln>
                <a:noFill/>
              </a:ln>
              <a:solidFill>
                <a:sysClr val="windowText" lastClr="000000"/>
              </a:solidFill>
              <a:effectLst/>
              <a:uLnTx/>
              <a:uFillTx/>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08047"/>
            <a:ext cx="5943600" cy="3943350"/>
          </a:xfrm>
          <a:prstGeom prst="rect">
            <a:avLst/>
          </a:prstGeom>
          <a:noFill/>
          <a:ln>
            <a:noFill/>
          </a:ln>
        </p:spPr>
      </p:pic>
    </p:spTree>
    <p:extLst>
      <p:ext uri="{BB962C8B-B14F-4D97-AF65-F5344CB8AC3E}">
        <p14:creationId xmlns:p14="http://schemas.microsoft.com/office/powerpoint/2010/main" val="3735930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a:t>
            </a:r>
            <a:endParaRPr lang="en-US" sz="4800" kern="0" dirty="0">
              <a:solidFill>
                <a:sysClr val="windowText" lastClr="000000"/>
              </a:solidFill>
            </a:endParaRPr>
          </a:p>
        </p:txBody>
      </p:sp>
      <p:sp>
        <p:nvSpPr>
          <p:cNvPr id="2" name="Rectangle 1"/>
          <p:cNvSpPr/>
          <p:nvPr/>
        </p:nvSpPr>
        <p:spPr>
          <a:xfrm>
            <a:off x="228600" y="-24207"/>
            <a:ext cx="7619999" cy="2246769"/>
          </a:xfrm>
          <a:prstGeom prst="rect">
            <a:avLst/>
          </a:prstGeom>
        </p:spPr>
        <p:txBody>
          <a:bodyPr wrap="square">
            <a:spAutoFit/>
          </a:bodyPr>
          <a:lstStyle/>
          <a:p>
            <a:pPr lvl="0" indent="457200" algn="just" fontAlgn="base">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COMPONENT DIAGRAM:</a:t>
            </a:r>
          </a:p>
          <a:p>
            <a:pPr lvl="0" indent="457200" algn="just" fontAlgn="base">
              <a:spcBef>
                <a:spcPct val="0"/>
              </a:spcBef>
              <a:spcAft>
                <a:spcPct val="0"/>
              </a:spcAft>
            </a:pPr>
            <a:endParaRPr lang="en-US" sz="2000" dirty="0">
              <a:solidFill>
                <a:prstClr val="black"/>
              </a:solidFill>
              <a:latin typeface="Times New Roman" pitchFamily="18" charset="0"/>
              <a:ea typeface="Times New Roman" pitchFamily="18" charset="0"/>
              <a:cs typeface="Times New Roman" pitchFamily="18" charset="0"/>
            </a:endParaRPr>
          </a:p>
          <a:p>
            <a:pPr lvl="0" indent="457200" algn="just" eaLnBrk="0" fontAlgn="base" hangingPunct="0">
              <a:spcBef>
                <a:spcPct val="0"/>
              </a:spcBef>
              <a:spcAft>
                <a:spcPct val="0"/>
              </a:spcAft>
            </a:pPr>
            <a:r>
              <a:rPr lang="en-US" sz="2000" dirty="0">
                <a:solidFill>
                  <a:srgbClr val="000000"/>
                </a:solidFill>
                <a:latin typeface="Times New Roman" pitchFamily="18" charset="0"/>
                <a:ea typeface="Times New Roman" pitchFamily="18" charset="0"/>
                <a:cs typeface="Times New Roman" pitchFamily="18" charset="0"/>
              </a:rPr>
              <a:t>Components are wired together by using an </a:t>
            </a:r>
            <a:r>
              <a:rPr lang="en-US" sz="2000" i="1" dirty="0">
                <a:solidFill>
                  <a:srgbClr val="000000"/>
                </a:solidFill>
                <a:latin typeface="Times New Roman" pitchFamily="18" charset="0"/>
                <a:ea typeface="Times New Roman" pitchFamily="18" charset="0"/>
                <a:cs typeface="Times New Roman" pitchFamily="18" charset="0"/>
              </a:rPr>
              <a:t>assembly connector</a:t>
            </a:r>
            <a:r>
              <a:rPr lang="en-US" sz="2000" dirty="0">
                <a:solidFill>
                  <a:srgbClr val="000000"/>
                </a:solidFill>
                <a:latin typeface="Times New Roman" pitchFamily="18" charset="0"/>
                <a:ea typeface="Times New Roman" pitchFamily="18" charset="0"/>
                <a:cs typeface="Times New Roman" pitchFamily="18" charset="0"/>
              </a:rPr>
              <a:t> to connect the required interface of one component with the provided interface of another component. This illustrates the </a:t>
            </a:r>
            <a:r>
              <a:rPr lang="en-US" sz="2000" i="1" dirty="0">
                <a:solidFill>
                  <a:srgbClr val="000000"/>
                </a:solidFill>
                <a:latin typeface="Times New Roman" pitchFamily="18" charset="0"/>
                <a:ea typeface="Times New Roman" pitchFamily="18" charset="0"/>
                <a:cs typeface="Times New Roman" pitchFamily="18" charset="0"/>
              </a:rPr>
              <a:t>service consumer - service provider</a:t>
            </a:r>
            <a:r>
              <a:rPr lang="en-US" sz="2000" dirty="0">
                <a:solidFill>
                  <a:srgbClr val="000000"/>
                </a:solidFill>
                <a:latin typeface="Times New Roman" pitchFamily="18" charset="0"/>
                <a:ea typeface="Times New Roman" pitchFamily="18" charset="0"/>
                <a:cs typeface="Times New Roman" pitchFamily="18" charset="0"/>
              </a:rPr>
              <a:t> relationship between the two components.</a:t>
            </a:r>
          </a:p>
          <a:p>
            <a:pPr lvl="0" indent="457200" algn="just" eaLnBrk="0" fontAlgn="base" hangingPunct="0">
              <a:spcBef>
                <a:spcPct val="0"/>
              </a:spcBef>
              <a:spcAft>
                <a:spcPct val="0"/>
              </a:spcAft>
            </a:pPr>
            <a:endParaRPr lang="en-US" sz="2000" dirty="0">
              <a:solidFill>
                <a:prstClr val="black"/>
              </a:solidFill>
              <a:latin typeface="Times New Roman" pitchFamily="18" charset="0"/>
              <a:ea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57299" y="2241896"/>
            <a:ext cx="5562599" cy="2676525"/>
          </a:xfrm>
          <a:prstGeom prst="rect">
            <a:avLst/>
          </a:prstGeom>
          <a:noFill/>
          <a:ln>
            <a:noFill/>
          </a:ln>
        </p:spPr>
      </p:pic>
    </p:spTree>
    <p:extLst>
      <p:ext uri="{BB962C8B-B14F-4D97-AF65-F5344CB8AC3E}">
        <p14:creationId xmlns:p14="http://schemas.microsoft.com/office/powerpoint/2010/main" val="1471386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685799" y="2553688"/>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152400" y="3167850"/>
            <a:ext cx="6172200" cy="830997"/>
          </a:xfrm>
          <a:prstGeom prst="rect">
            <a:avLst/>
          </a:prstGeom>
        </p:spPr>
        <p:txBody>
          <a:bodyPr wrap="square">
            <a:spAutoFit/>
          </a:bodyPr>
          <a:lstStyle/>
          <a:p>
            <a:pPr>
              <a:defRPr/>
            </a:pPr>
            <a:endParaRPr lang="en-US" sz="2400" kern="0" dirty="0">
              <a:solidFill>
                <a:sysClr val="windowText" lastClr="000000"/>
              </a:solidFill>
            </a:endParaRPr>
          </a:p>
          <a:p>
            <a:pPr>
              <a:defRPr/>
            </a:pPr>
            <a:r>
              <a:rPr lang="en-US" sz="2400" kern="0" dirty="0">
                <a:solidFill>
                  <a:sysClr val="windowText" lastClr="000000"/>
                </a:solidFill>
              </a:rPr>
              <a:t>Level 0:</a:t>
            </a:r>
          </a:p>
        </p:txBody>
      </p:sp>
      <p:sp>
        <p:nvSpPr>
          <p:cNvPr id="2" name="Rectangle 1"/>
          <p:cNvSpPr/>
          <p:nvPr/>
        </p:nvSpPr>
        <p:spPr>
          <a:xfrm>
            <a:off x="304800" y="0"/>
            <a:ext cx="8839200" cy="3323987"/>
          </a:xfrm>
          <a:prstGeom prst="rect">
            <a:avLst/>
          </a:prstGeom>
        </p:spPr>
        <p:txBody>
          <a:bodyPr wrap="square">
            <a:spAutoFit/>
          </a:body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DATA FLOW DIAGRAM</a:t>
            </a:r>
            <a:endParaRPr kumimoji="0" lang="en-US" sz="2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L="0" marR="0" lvl="0" indent="0" algn="just" defTabSz="914400" eaLnBrk="1" fontAlgn="base" latinLnBrk="0" hangingPunct="1">
              <a:lnSpc>
                <a:spcPct val="15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 data flow diagram (DFD) is a graphical representation of the “flow” of data through an information system. It differs from the flowchart as it shows the data flow instead of the control flow of the program. A data flow diagram can also be used for the visualization of data processing. The DFD is designed to show how a system is divided into smaller portions and to highlight the flow of data between those parts</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1219200" y="4648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Admin/user</a:t>
            </a:r>
          </a:p>
        </p:txBody>
      </p:sp>
      <p:sp>
        <p:nvSpPr>
          <p:cNvPr id="6" name="Rounded Rectangle 5"/>
          <p:cNvSpPr/>
          <p:nvPr/>
        </p:nvSpPr>
        <p:spPr>
          <a:xfrm>
            <a:off x="4055659" y="4648200"/>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7" name="Flowchart: Terminator 6"/>
          <p:cNvSpPr/>
          <p:nvPr/>
        </p:nvSpPr>
        <p:spPr>
          <a:xfrm>
            <a:off x="6858000" y="4724400"/>
            <a:ext cx="1584211"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3" name="Straight Arrow Connector 12"/>
          <p:cNvCxnSpPr>
            <a:stCxn id="5" idx="3"/>
            <a:endCxn id="6" idx="1"/>
          </p:cNvCxnSpPr>
          <p:nvPr/>
        </p:nvCxnSpPr>
        <p:spPr>
          <a:xfrm>
            <a:off x="2971800" y="4991100"/>
            <a:ext cx="10838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3"/>
            <a:endCxn id="7" idx="1"/>
          </p:cNvCxnSpPr>
          <p:nvPr/>
        </p:nvCxnSpPr>
        <p:spPr>
          <a:xfrm>
            <a:off x="5808259" y="4991100"/>
            <a:ext cx="10497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458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838199" y="2770233"/>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381000" y="259362"/>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a:t>
            </a:r>
            <a:r>
              <a:rPr lang="en-US" sz="2000" kern="0" dirty="0">
                <a:solidFill>
                  <a:prstClr val="black"/>
                </a:solidFill>
                <a:latin typeface="Calibri Light" panose="020F0302020204030204"/>
              </a:rPr>
              <a:t>Level 1:</a:t>
            </a:r>
            <a:endParaRPr lang="en-US" sz="2000" kern="0" dirty="0">
              <a:solidFill>
                <a:sysClr val="windowText" lastClr="000000"/>
              </a:solidFill>
            </a:endParaRPr>
          </a:p>
        </p:txBody>
      </p:sp>
      <p:sp>
        <p:nvSpPr>
          <p:cNvPr id="2" name="Rounded Rectangle 1"/>
          <p:cNvSpPr/>
          <p:nvPr/>
        </p:nvSpPr>
        <p:spPr>
          <a:xfrm>
            <a:off x="1524000" y="887302"/>
            <a:ext cx="1447800" cy="535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5" name="Rounded Rectangle 4"/>
          <p:cNvSpPr/>
          <p:nvPr/>
        </p:nvSpPr>
        <p:spPr>
          <a:xfrm>
            <a:off x="4114800" y="1868505"/>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conversion</a:t>
            </a:r>
          </a:p>
        </p:txBody>
      </p:sp>
      <p:sp>
        <p:nvSpPr>
          <p:cNvPr id="6" name="Rounded Rectangle 5"/>
          <p:cNvSpPr/>
          <p:nvPr/>
        </p:nvSpPr>
        <p:spPr>
          <a:xfrm>
            <a:off x="4114800" y="2778661"/>
            <a:ext cx="1447800" cy="545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list of file</a:t>
            </a:r>
          </a:p>
        </p:txBody>
      </p:sp>
      <p:sp>
        <p:nvSpPr>
          <p:cNvPr id="7" name="Rounded Rectangle 6"/>
          <p:cNvSpPr/>
          <p:nvPr/>
        </p:nvSpPr>
        <p:spPr>
          <a:xfrm>
            <a:off x="4191000" y="3737512"/>
            <a:ext cx="1371600" cy="564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score</a:t>
            </a:r>
          </a:p>
        </p:txBody>
      </p:sp>
      <p:sp>
        <p:nvSpPr>
          <p:cNvPr id="8" name="Rounded Rectangle 7"/>
          <p:cNvSpPr/>
          <p:nvPr/>
        </p:nvSpPr>
        <p:spPr>
          <a:xfrm>
            <a:off x="4191000" y="4849633"/>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summary</a:t>
            </a:r>
          </a:p>
        </p:txBody>
      </p:sp>
      <p:sp>
        <p:nvSpPr>
          <p:cNvPr id="9" name="Rounded Rectangle 8"/>
          <p:cNvSpPr/>
          <p:nvPr/>
        </p:nvSpPr>
        <p:spPr>
          <a:xfrm>
            <a:off x="4191000" y="5947638"/>
            <a:ext cx="1371600" cy="57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ppt</a:t>
            </a:r>
            <a:r>
              <a:rPr lang="en-US" dirty="0"/>
              <a:t> generation</a:t>
            </a:r>
          </a:p>
        </p:txBody>
      </p:sp>
      <p:sp>
        <p:nvSpPr>
          <p:cNvPr id="10" name="Rounded Rectangle 9"/>
          <p:cNvSpPr/>
          <p:nvPr/>
        </p:nvSpPr>
        <p:spPr>
          <a:xfrm>
            <a:off x="4114800" y="887302"/>
            <a:ext cx="1524000" cy="54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files</a:t>
            </a:r>
          </a:p>
        </p:txBody>
      </p:sp>
      <p:cxnSp>
        <p:nvCxnSpPr>
          <p:cNvPr id="12" name="Straight Arrow Connector 11"/>
          <p:cNvCxnSpPr>
            <a:stCxn id="2" idx="3"/>
          </p:cNvCxnSpPr>
          <p:nvPr/>
        </p:nvCxnSpPr>
        <p:spPr>
          <a:xfrm>
            <a:off x="2971800" y="1155055"/>
            <a:ext cx="1143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0" idx="2"/>
          </p:cNvCxnSpPr>
          <p:nvPr/>
        </p:nvCxnSpPr>
        <p:spPr>
          <a:xfrm>
            <a:off x="4876800" y="1435188"/>
            <a:ext cx="0" cy="4333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4876800" y="2401905"/>
            <a:ext cx="0" cy="376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2"/>
          </p:cNvCxnSpPr>
          <p:nvPr/>
        </p:nvCxnSpPr>
        <p:spPr>
          <a:xfrm>
            <a:off x="4838700" y="3324546"/>
            <a:ext cx="0" cy="376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7" idx="2"/>
            <a:endCxn id="8" idx="0"/>
          </p:cNvCxnSpPr>
          <p:nvPr/>
        </p:nvCxnSpPr>
        <p:spPr>
          <a:xfrm>
            <a:off x="4876800" y="4302295"/>
            <a:ext cx="0" cy="547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8" idx="2"/>
            <a:endCxn id="9" idx="0"/>
          </p:cNvCxnSpPr>
          <p:nvPr/>
        </p:nvCxnSpPr>
        <p:spPr>
          <a:xfrm>
            <a:off x="4876800" y="5383033"/>
            <a:ext cx="0" cy="5646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5638800" y="1155055"/>
            <a:ext cx="990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6629400" y="887302"/>
            <a:ext cx="0" cy="547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29400" y="887302"/>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29400" y="142280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934200" y="899914"/>
            <a:ext cx="0" cy="547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76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701789" y="457200"/>
            <a:ext cx="5791200" cy="461665"/>
          </a:xfrm>
          <a:prstGeom prst="rect">
            <a:avLst/>
          </a:prstGeom>
        </p:spPr>
        <p:txBody>
          <a:bodyPr wrap="square">
            <a:spAutoFit/>
          </a:bodyPr>
          <a:lstStyle/>
          <a:p>
            <a:pPr>
              <a:defRPr/>
            </a:pPr>
            <a:r>
              <a:rPr lang="en-US" sz="2400" kern="0" dirty="0">
                <a:solidFill>
                  <a:prstClr val="black"/>
                </a:solidFill>
                <a:latin typeface="Calibri Light" panose="020F0302020204030204"/>
              </a:rPr>
              <a:t>Level2:</a:t>
            </a:r>
            <a:endParaRPr lang="en-US" sz="2400" kern="0" dirty="0">
              <a:solidFill>
                <a:sysClr val="windowText" lastClr="000000"/>
              </a:solidFill>
            </a:endParaRPr>
          </a:p>
        </p:txBody>
      </p:sp>
      <p:sp>
        <p:nvSpPr>
          <p:cNvPr id="2" name="Rectangle 1"/>
          <p:cNvSpPr/>
          <p:nvPr/>
        </p:nvSpPr>
        <p:spPr>
          <a:xfrm>
            <a:off x="152400" y="2739205"/>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5" name="Rounded Rectangle 4"/>
          <p:cNvSpPr/>
          <p:nvPr/>
        </p:nvSpPr>
        <p:spPr>
          <a:xfrm>
            <a:off x="2590800" y="2695945"/>
            <a:ext cx="1981200" cy="696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file system</a:t>
            </a:r>
          </a:p>
        </p:txBody>
      </p:sp>
      <p:sp>
        <p:nvSpPr>
          <p:cNvPr id="6" name="Flowchart: Terminator 5"/>
          <p:cNvSpPr/>
          <p:nvPr/>
        </p:nvSpPr>
        <p:spPr>
          <a:xfrm>
            <a:off x="5198660" y="2739205"/>
            <a:ext cx="1524000" cy="65285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8" name="Straight Arrow Connector 7"/>
          <p:cNvCxnSpPr>
            <a:stCxn id="2" idx="3"/>
            <a:endCxn id="5" idx="1"/>
          </p:cNvCxnSpPr>
          <p:nvPr/>
        </p:nvCxnSpPr>
        <p:spPr>
          <a:xfrm>
            <a:off x="2057400" y="3044005"/>
            <a:ext cx="533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572000" y="3044005"/>
            <a:ext cx="609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6705600" y="3044004"/>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7162800" y="273920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62800" y="273920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162800" y="334880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543800" y="2739205"/>
            <a:ext cx="0" cy="609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910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6815" y="2458242"/>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275" y="188549"/>
            <a:ext cx="5791200" cy="461665"/>
          </a:xfrm>
          <a:prstGeom prst="rect">
            <a:avLst/>
          </a:prstGeom>
        </p:spPr>
        <p:txBody>
          <a:bodyPr wrap="square">
            <a:spAutoFit/>
          </a:bodyPr>
          <a:lstStyle/>
          <a:p>
            <a:pPr>
              <a:defRPr/>
            </a:pPr>
            <a:r>
              <a:rPr lang="en-US" sz="2400" kern="0" dirty="0">
                <a:solidFill>
                  <a:prstClr val="black"/>
                </a:solidFill>
                <a:latin typeface="Calibri Light" panose="020F0302020204030204"/>
              </a:rPr>
              <a:t>All levels:</a:t>
            </a:r>
            <a:endParaRPr lang="en-US" sz="2400" kern="0" dirty="0">
              <a:solidFill>
                <a:sysClr val="windowText" lastClr="000000"/>
              </a:solidFill>
            </a:endParaRPr>
          </a:p>
        </p:txBody>
      </p:sp>
      <p:sp>
        <p:nvSpPr>
          <p:cNvPr id="5" name="Rounded Rectangle 4"/>
          <p:cNvSpPr/>
          <p:nvPr/>
        </p:nvSpPr>
        <p:spPr>
          <a:xfrm>
            <a:off x="6553200" y="2186539"/>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conversion</a:t>
            </a:r>
          </a:p>
        </p:txBody>
      </p:sp>
      <p:sp>
        <p:nvSpPr>
          <p:cNvPr id="6" name="Rounded Rectangle 5"/>
          <p:cNvSpPr/>
          <p:nvPr/>
        </p:nvSpPr>
        <p:spPr>
          <a:xfrm>
            <a:off x="6477000" y="3090329"/>
            <a:ext cx="1447800" cy="545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list of file</a:t>
            </a:r>
          </a:p>
        </p:txBody>
      </p:sp>
      <p:sp>
        <p:nvSpPr>
          <p:cNvPr id="7" name="Rounded Rectangle 6"/>
          <p:cNvSpPr/>
          <p:nvPr/>
        </p:nvSpPr>
        <p:spPr>
          <a:xfrm>
            <a:off x="6553200" y="4049180"/>
            <a:ext cx="1371600" cy="564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score</a:t>
            </a:r>
          </a:p>
        </p:txBody>
      </p:sp>
      <p:sp>
        <p:nvSpPr>
          <p:cNvPr id="8" name="Rounded Rectangle 7"/>
          <p:cNvSpPr/>
          <p:nvPr/>
        </p:nvSpPr>
        <p:spPr>
          <a:xfrm>
            <a:off x="6553200" y="5161301"/>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summary</a:t>
            </a:r>
          </a:p>
        </p:txBody>
      </p:sp>
      <p:sp>
        <p:nvSpPr>
          <p:cNvPr id="9" name="Rounded Rectangle 8"/>
          <p:cNvSpPr/>
          <p:nvPr/>
        </p:nvSpPr>
        <p:spPr>
          <a:xfrm>
            <a:off x="6504296" y="6046791"/>
            <a:ext cx="1371600" cy="57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ppt</a:t>
            </a:r>
            <a:r>
              <a:rPr lang="en-US" dirty="0"/>
              <a:t> generation</a:t>
            </a:r>
          </a:p>
        </p:txBody>
      </p:sp>
      <p:sp>
        <p:nvSpPr>
          <p:cNvPr id="10" name="Rounded Rectangle 9"/>
          <p:cNvSpPr/>
          <p:nvPr/>
        </p:nvSpPr>
        <p:spPr>
          <a:xfrm>
            <a:off x="4294496" y="1243230"/>
            <a:ext cx="2209800" cy="547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files</a:t>
            </a:r>
          </a:p>
        </p:txBody>
      </p:sp>
      <p:cxnSp>
        <p:nvCxnSpPr>
          <p:cNvPr id="11" name="Straight Arrow Connector 10"/>
          <p:cNvCxnSpPr/>
          <p:nvPr/>
        </p:nvCxnSpPr>
        <p:spPr>
          <a:xfrm>
            <a:off x="5319785" y="1765421"/>
            <a:ext cx="1324400" cy="4333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7239000" y="2713573"/>
            <a:ext cx="0" cy="376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6" idx="2"/>
          </p:cNvCxnSpPr>
          <p:nvPr/>
        </p:nvCxnSpPr>
        <p:spPr>
          <a:xfrm>
            <a:off x="7200900" y="3636214"/>
            <a:ext cx="0" cy="3767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2"/>
            <a:endCxn id="8" idx="0"/>
          </p:cNvCxnSpPr>
          <p:nvPr/>
        </p:nvCxnSpPr>
        <p:spPr>
          <a:xfrm>
            <a:off x="7239000" y="4613963"/>
            <a:ext cx="0" cy="547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2"/>
          </p:cNvCxnSpPr>
          <p:nvPr/>
        </p:nvCxnSpPr>
        <p:spPr>
          <a:xfrm flipH="1">
            <a:off x="7200900" y="5694701"/>
            <a:ext cx="38100" cy="3673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1341021" y="345414"/>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Admin/user</a:t>
            </a:r>
          </a:p>
        </p:txBody>
      </p:sp>
      <p:sp>
        <p:nvSpPr>
          <p:cNvPr id="17" name="Rounded Rectangle 16"/>
          <p:cNvSpPr/>
          <p:nvPr/>
        </p:nvSpPr>
        <p:spPr>
          <a:xfrm>
            <a:off x="4055662" y="331832"/>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8" name="Flowchart: Terminator 17"/>
          <p:cNvSpPr/>
          <p:nvPr/>
        </p:nvSpPr>
        <p:spPr>
          <a:xfrm>
            <a:off x="6861415" y="383514"/>
            <a:ext cx="1584211"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9" name="Straight Arrow Connector 18"/>
          <p:cNvCxnSpPr>
            <a:stCxn id="16" idx="3"/>
            <a:endCxn id="17" idx="1"/>
          </p:cNvCxnSpPr>
          <p:nvPr/>
        </p:nvCxnSpPr>
        <p:spPr>
          <a:xfrm flipV="1">
            <a:off x="3093621" y="674732"/>
            <a:ext cx="962041" cy="13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7" idx="3"/>
            <a:endCxn id="18" idx="1"/>
          </p:cNvCxnSpPr>
          <p:nvPr/>
        </p:nvCxnSpPr>
        <p:spPr>
          <a:xfrm flipV="1">
            <a:off x="5808262" y="650214"/>
            <a:ext cx="1053153" cy="245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7" idx="2"/>
          </p:cNvCxnSpPr>
          <p:nvPr/>
        </p:nvCxnSpPr>
        <p:spPr>
          <a:xfrm>
            <a:off x="4931962" y="1017632"/>
            <a:ext cx="0" cy="226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ounded Rectangle 30"/>
          <p:cNvSpPr/>
          <p:nvPr/>
        </p:nvSpPr>
        <p:spPr>
          <a:xfrm>
            <a:off x="1835341" y="2105179"/>
            <a:ext cx="1981200" cy="696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file system</a:t>
            </a:r>
          </a:p>
        </p:txBody>
      </p:sp>
      <p:sp>
        <p:nvSpPr>
          <p:cNvPr id="32" name="Flowchart: Terminator 31"/>
          <p:cNvSpPr/>
          <p:nvPr/>
        </p:nvSpPr>
        <p:spPr>
          <a:xfrm>
            <a:off x="2029002" y="3565304"/>
            <a:ext cx="1524000" cy="65285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34" name="Straight Arrow Connector 33"/>
          <p:cNvCxnSpPr>
            <a:endCxn id="31" idx="0"/>
          </p:cNvCxnSpPr>
          <p:nvPr/>
        </p:nvCxnSpPr>
        <p:spPr>
          <a:xfrm flipH="1">
            <a:off x="2825941" y="1017632"/>
            <a:ext cx="1468555" cy="10875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31" idx="2"/>
          </p:cNvCxnSpPr>
          <p:nvPr/>
        </p:nvCxnSpPr>
        <p:spPr>
          <a:xfrm flipH="1">
            <a:off x="2797493" y="2801298"/>
            <a:ext cx="28448" cy="7640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16556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p:txBody>
          <a:bodyPr/>
          <a:lstStyle/>
          <a:p>
            <a:r>
              <a:rPr lang="en-US" dirty="0"/>
              <a:t>conclusion</a:t>
            </a:r>
          </a:p>
        </p:txBody>
      </p:sp>
      <p:sp>
        <p:nvSpPr>
          <p:cNvPr id="5" name="Content Placeholder 4"/>
          <p:cNvSpPr>
            <a:spLocks noGrp="1"/>
          </p:cNvSpPr>
          <p:nvPr>
            <p:ph idx="1"/>
          </p:nvPr>
        </p:nvSpPr>
        <p:spPr>
          <a:xfrm>
            <a:off x="628650" y="1825625"/>
            <a:ext cx="7886700" cy="917575"/>
          </a:xfrm>
        </p:spPr>
        <p:txBody>
          <a:bodyPr>
            <a:normAutofit fontScale="70000" lnSpcReduction="20000"/>
          </a:bodyPr>
          <a:lstStyle/>
          <a:p>
            <a:r>
              <a:rPr lang="en-US" dirty="0"/>
              <a:t>By using enhanced </a:t>
            </a:r>
            <a:r>
              <a:rPr lang="en-US" dirty="0" err="1"/>
              <a:t>ppsgen</a:t>
            </a:r>
            <a:r>
              <a:rPr lang="en-US" dirty="0"/>
              <a:t> technique and DCT technique we are automatically generating the sides for both text and graphical elements.</a:t>
            </a:r>
          </a:p>
        </p:txBody>
      </p:sp>
    </p:spTree>
    <p:extLst>
      <p:ext uri="{BB962C8B-B14F-4D97-AF65-F5344CB8AC3E}">
        <p14:creationId xmlns:p14="http://schemas.microsoft.com/office/powerpoint/2010/main" val="2662943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701789" y="1143000"/>
            <a:ext cx="6689611" cy="4555093"/>
          </a:xfrm>
          <a:prstGeom prst="rect">
            <a:avLst/>
          </a:prstGeom>
        </p:spPr>
        <p:txBody>
          <a:bodyPr wrap="square">
            <a:spAutoFit/>
          </a:bodyPr>
          <a:lstStyle/>
          <a:p>
            <a:pPr marL="457200" lvl="0" indent="-457200" defTabSz="457200">
              <a:spcBef>
                <a:spcPts val="1000"/>
              </a:spcBef>
              <a:buClr>
                <a:srgbClr val="90C226"/>
              </a:buClr>
              <a:buSzPct val="80000"/>
              <a:buFont typeface="Arial" panose="020B0604020202020204" pitchFamily="34" charset="0"/>
              <a:buChar char="•"/>
            </a:pPr>
            <a:r>
              <a:rPr lang="en-US" sz="1600" dirty="0">
                <a:solidFill>
                  <a:prstClr val="black">
                    <a:lumMod val="75000"/>
                    <a:lumOff val="25000"/>
                  </a:prstClr>
                </a:solidFill>
              </a:rPr>
              <a:t>Summarizing the impact of a scientiﬁc publication.</a:t>
            </a:r>
          </a:p>
          <a:p>
            <a:pPr marL="457200" lvl="0" indent="-457200" defTabSz="457200">
              <a:spcBef>
                <a:spcPts val="1000"/>
              </a:spcBef>
              <a:buClr>
                <a:srgbClr val="90C226"/>
              </a:buClr>
              <a:buSzPct val="80000"/>
              <a:buFont typeface="Arial" panose="020B0604020202020204" pitchFamily="34" charset="0"/>
              <a:buChar char="•"/>
            </a:pPr>
            <a:r>
              <a:rPr lang="en-US" sz="1600" dirty="0">
                <a:solidFill>
                  <a:prstClr val="black">
                    <a:lumMod val="75000"/>
                    <a:lumOff val="25000"/>
                  </a:prstClr>
                </a:solidFill>
              </a:rPr>
              <a:t> Given a paper and its citation context, we study how to extract sentences that can represent the most inﬂuential content of the paper</a:t>
            </a:r>
            <a:r>
              <a:rPr lang="en-US" sz="2000" dirty="0">
                <a:solidFill>
                  <a:prstClr val="black">
                    <a:lumMod val="75000"/>
                    <a:lumOff val="25000"/>
                  </a:prstClr>
                </a:solidFill>
              </a:rPr>
              <a:t>.</a:t>
            </a:r>
          </a:p>
          <a:p>
            <a:pPr marL="457200" lvl="0" indent="-457200" defTabSz="457200">
              <a:spcBef>
                <a:spcPts val="1000"/>
              </a:spcBef>
              <a:buClr>
                <a:srgbClr val="90C226"/>
              </a:buClr>
              <a:buSzPct val="80000"/>
              <a:buFont typeface="Arial" panose="020B0604020202020204" pitchFamily="34" charset="0"/>
              <a:buChar char="•"/>
            </a:pPr>
            <a:r>
              <a:rPr lang="en-US" sz="1600" dirty="0">
                <a:solidFill>
                  <a:prstClr val="black">
                    <a:lumMod val="75000"/>
                    <a:lumOff val="25000"/>
                  </a:prstClr>
                </a:solidFill>
              </a:rPr>
              <a:t>We deﬁne the impact summarization problem in the framework of extraction-based text summarization and cast the problem as an impact sentence retrieval.</a:t>
            </a:r>
          </a:p>
          <a:p>
            <a:pPr marL="457200" lvl="0" indent="-457200" defTabSz="457200">
              <a:spcBef>
                <a:spcPts val="1000"/>
              </a:spcBef>
              <a:buClr>
                <a:srgbClr val="90C226"/>
              </a:buClr>
              <a:buSzPct val="80000"/>
              <a:buFont typeface="Arial" panose="020B0604020202020204" pitchFamily="34" charset="0"/>
              <a:buChar char="•"/>
            </a:pPr>
            <a:r>
              <a:rPr lang="en-US" sz="1600" dirty="0">
                <a:solidFill>
                  <a:prstClr val="black">
                    <a:lumMod val="75000"/>
                    <a:lumOff val="25000"/>
                  </a:prstClr>
                </a:solidFill>
              </a:rPr>
              <a:t>We have deﬁned and studied the novel problem of summarizing the impact of a research paper.</a:t>
            </a:r>
          </a:p>
          <a:p>
            <a:pPr marL="457200" lvl="0" indent="-457200" defTabSz="457200">
              <a:spcBef>
                <a:spcPts val="1000"/>
              </a:spcBef>
              <a:buClr>
                <a:srgbClr val="90C226"/>
              </a:buClr>
              <a:buSzPct val="80000"/>
              <a:buFont typeface="Arial" panose="020B0604020202020204" pitchFamily="34" charset="0"/>
              <a:buChar char="•"/>
            </a:pPr>
            <a:r>
              <a:rPr lang="en-US" sz="1600" dirty="0">
                <a:solidFill>
                  <a:prstClr val="black">
                    <a:lumMod val="75000"/>
                    <a:lumOff val="25000"/>
                  </a:prstClr>
                </a:solidFill>
              </a:rPr>
              <a:t> We cast the problem as an impact sentence retrieval problem, and proposed new language models  to model the impact of a paper based on both the original content of the paper  </a:t>
            </a:r>
          </a:p>
          <a:p>
            <a:pPr marL="457200" lvl="0" indent="-457200" defTabSz="457200">
              <a:spcBef>
                <a:spcPts val="1000"/>
              </a:spcBef>
              <a:buClr>
                <a:srgbClr val="90C226"/>
              </a:buClr>
              <a:buSzPct val="80000"/>
              <a:buFont typeface="Arial" panose="020B0604020202020204" pitchFamily="34" charset="0"/>
              <a:buChar char="•"/>
            </a:pPr>
            <a:endParaRPr lang="en-US" sz="1600" dirty="0">
              <a:solidFill>
                <a:prstClr val="black">
                  <a:lumMod val="75000"/>
                  <a:lumOff val="25000"/>
                </a:prstClr>
              </a:solidFill>
            </a:endParaRPr>
          </a:p>
          <a:p>
            <a:pPr marL="457200" lvl="0" indent="-457200" defTabSz="457200">
              <a:spcBef>
                <a:spcPts val="1000"/>
              </a:spcBef>
              <a:buClr>
                <a:srgbClr val="90C226"/>
              </a:buClr>
              <a:buSzPct val="80000"/>
              <a:buFont typeface="Arial" panose="020B0604020202020204" pitchFamily="34" charset="0"/>
              <a:buChar char="•"/>
            </a:pPr>
            <a:endParaRPr lang="en-US" sz="2800" b="1" dirty="0">
              <a:solidFill>
                <a:prstClr val="black">
                  <a:lumMod val="75000"/>
                  <a:lumOff val="25000"/>
                </a:prstClr>
              </a:solidFill>
              <a:latin typeface="Times New Roman" pitchFamily="18" charset="0"/>
              <a:cs typeface="Times New Roman" pitchFamily="18" charset="0"/>
            </a:endParaRPr>
          </a:p>
        </p:txBody>
      </p:sp>
      <p:sp>
        <p:nvSpPr>
          <p:cNvPr id="7" name="Title 6"/>
          <p:cNvSpPr>
            <a:spLocks noGrp="1"/>
          </p:cNvSpPr>
          <p:nvPr>
            <p:ph type="title"/>
          </p:nvPr>
        </p:nvSpPr>
        <p:spPr>
          <a:xfrm>
            <a:off x="671663" y="108121"/>
            <a:ext cx="6347714" cy="1320800"/>
          </a:xfrm>
        </p:spPr>
        <p:txBody>
          <a:bodyPr/>
          <a:lstStyle/>
          <a:p>
            <a:r>
              <a:rPr lang="en-US" dirty="0"/>
              <a:t>Paper 2</a:t>
            </a:r>
          </a:p>
        </p:txBody>
      </p:sp>
    </p:spTree>
    <p:extLst>
      <p:ext uri="{BB962C8B-B14F-4D97-AF65-F5344CB8AC3E}">
        <p14:creationId xmlns:p14="http://schemas.microsoft.com/office/powerpoint/2010/main" val="170531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609600"/>
            <a:ext cx="8229600" cy="80228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Calibri (Headings)"/>
                <a:cs typeface="Times New Roman" pitchFamily="18" charset="0"/>
              </a:rPr>
              <a:t>PROPOSED SYSTEM</a:t>
            </a:r>
          </a:p>
        </p:txBody>
      </p:sp>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itchFamily="18" charset="0"/>
              <a:cs typeface="Times New Roman" pitchFamily="18" charset="0"/>
            </a:endParaRPr>
          </a:p>
          <a:p>
            <a:pPr marL="1143000" indent="-1143000">
              <a:buFont typeface="Arial" pitchFamily="34" charset="0"/>
              <a:buChar char="•"/>
            </a:pPr>
            <a:endParaRPr lang="en-US" dirty="0"/>
          </a:p>
          <a:p>
            <a:pPr marL="1143000" indent="-1143000">
              <a:buFont typeface="Arial" pitchFamily="34" charset="0"/>
              <a:buChar char="•"/>
            </a:pPr>
            <a:endParaRPr lang="en-US" dirty="0"/>
          </a:p>
        </p:txBody>
      </p:sp>
      <p:sp>
        <p:nvSpPr>
          <p:cNvPr id="5" name="Rectangle 4"/>
          <p:cNvSpPr/>
          <p:nvPr/>
        </p:nvSpPr>
        <p:spPr>
          <a:xfrm>
            <a:off x="1417694" y="2409756"/>
            <a:ext cx="6308611" cy="1754326"/>
          </a:xfrm>
          <a:prstGeom prst="rect">
            <a:avLst/>
          </a:prstGeom>
        </p:spPr>
        <p:txBody>
          <a:bodyPr wrap="square">
            <a:spAutoFit/>
          </a:bodyPr>
          <a:lstStyle/>
          <a:p>
            <a:pPr algn="just"/>
            <a:r>
              <a:rPr lang="en-US" dirty="0"/>
              <a:t>Introducing OrphaConnect, a web-based charity operations management system designed to combat global food waste. With automated efficiency, technological innovation, dual charity initiatives, security measures, and user-centric design, OrphaConnect aims to create a seamless and impactful platform for sustained charitable engagement.</a:t>
            </a:r>
          </a:p>
        </p:txBody>
      </p:sp>
    </p:spTree>
    <p:extLst>
      <p:ext uri="{BB962C8B-B14F-4D97-AF65-F5344CB8AC3E}">
        <p14:creationId xmlns:p14="http://schemas.microsoft.com/office/powerpoint/2010/main" val="48077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pic>
        <p:nvPicPr>
          <p:cNvPr id="2" name="Picture 1"/>
          <p:cNvPicPr>
            <a:picLocks noChangeAspect="1"/>
          </p:cNvPicPr>
          <p:nvPr/>
        </p:nvPicPr>
        <p:blipFill>
          <a:blip r:embed="rId2"/>
          <a:stretch>
            <a:fillRect/>
          </a:stretch>
        </p:blipFill>
        <p:spPr>
          <a:xfrm>
            <a:off x="381000" y="1447800"/>
            <a:ext cx="6444031" cy="3938357"/>
          </a:xfrm>
          <a:prstGeom prst="rect">
            <a:avLst/>
          </a:prstGeom>
        </p:spPr>
      </p:pic>
      <p:sp>
        <p:nvSpPr>
          <p:cNvPr id="6" name="Title 5"/>
          <p:cNvSpPr>
            <a:spLocks noGrp="1"/>
          </p:cNvSpPr>
          <p:nvPr>
            <p:ph type="title"/>
          </p:nvPr>
        </p:nvSpPr>
        <p:spPr/>
        <p:txBody>
          <a:bodyPr>
            <a:normAutofit/>
          </a:bodyPr>
          <a:lstStyle/>
          <a:p>
            <a:r>
              <a:rPr lang="en-US" sz="2800" dirty="0"/>
              <a:t>CONCEPT RELATED TO OUR PROJECT</a:t>
            </a:r>
          </a:p>
        </p:txBody>
      </p:sp>
    </p:spTree>
    <p:extLst>
      <p:ext uri="{BB962C8B-B14F-4D97-AF65-F5344CB8AC3E}">
        <p14:creationId xmlns:p14="http://schemas.microsoft.com/office/powerpoint/2010/main" val="1514160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a:t>
            </a:r>
            <a:endParaRPr lang="en-US" sz="4800" kern="0" dirty="0">
              <a:solidFill>
                <a:sysClr val="windowText" lastClr="000000"/>
              </a:solidFill>
            </a:endParaRPr>
          </a:p>
        </p:txBody>
      </p:sp>
      <p:sp>
        <p:nvSpPr>
          <p:cNvPr id="5" name="Content Placeholder 2"/>
          <p:cNvSpPr txBox="1">
            <a:spLocks/>
          </p:cNvSpPr>
          <p:nvPr/>
        </p:nvSpPr>
        <p:spPr>
          <a:xfrm>
            <a:off x="609599" y="2160590"/>
            <a:ext cx="6347714" cy="388077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a:t>THE CORPUS -  we  manually extracted 296 slide paper pairs.</a:t>
            </a:r>
          </a:p>
          <a:p>
            <a:pPr>
              <a:buFont typeface="Arial" panose="020B0604020202020204" pitchFamily="34" charset="0"/>
              <a:buChar char="•"/>
            </a:pPr>
            <a:r>
              <a:rPr lang="en-US" sz="2400"/>
              <a:t>It download in </a:t>
            </a:r>
            <a:r>
              <a:rPr lang="en-US" sz="2800"/>
              <a:t>PDFformat</a:t>
            </a:r>
            <a:r>
              <a:rPr lang="en-US" sz="2400"/>
              <a:t> and powerpoint and then convert into xml format.</a:t>
            </a:r>
          </a:p>
          <a:p>
            <a:pPr>
              <a:buFont typeface="Arial" panose="020B0604020202020204" pitchFamily="34" charset="0"/>
              <a:buChar char="•"/>
            </a:pPr>
            <a:r>
              <a:rPr lang="en-US" sz="2400"/>
              <a:t>QUERY EXPANSION – it tends to hep performance with short,incomplete queries. It is mainy used to align the sentences in the paper.</a:t>
            </a:r>
          </a:p>
          <a:p>
            <a:pPr>
              <a:buFont typeface="Arial" panose="020B0604020202020204" pitchFamily="34" charset="0"/>
              <a:buChar char="•"/>
            </a:pPr>
            <a:endParaRPr lang="en-US" sz="2400">
              <a:latin typeface="Times New Roman" pitchFamily="18" charset="0"/>
              <a:cs typeface="Times New Roman" pitchFamily="18" charset="0"/>
            </a:endParaRPr>
          </a:p>
          <a:p>
            <a:pPr>
              <a:buFont typeface="Arial" panose="020B0604020202020204" pitchFamily="34" charset="0"/>
              <a:buChar char="•"/>
            </a:pPr>
            <a:endParaRPr lang="en-US" sz="2400">
              <a:latin typeface="Times New Roman" pitchFamily="18" charset="0"/>
              <a:cs typeface="Times New Roman" pitchFamily="18" charset="0"/>
            </a:endParaRPr>
          </a:p>
          <a:p>
            <a:pPr>
              <a:buFont typeface="Arial" panose="020B0604020202020204" pitchFamily="34" charset="0"/>
              <a:buChar char="•"/>
            </a:pPr>
            <a:endParaRPr lang="en-US" sz="2400">
              <a:latin typeface="Times New Roman" pitchFamily="18" charset="0"/>
              <a:cs typeface="Times New Roman" pitchFamily="18" charset="0"/>
            </a:endParaRPr>
          </a:p>
          <a:p>
            <a:pPr>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a:t>ALGORITHM USED</a:t>
            </a:r>
          </a:p>
        </p:txBody>
      </p:sp>
    </p:spTree>
    <p:extLst>
      <p:ext uri="{BB962C8B-B14F-4D97-AF65-F5344CB8AC3E}">
        <p14:creationId xmlns:p14="http://schemas.microsoft.com/office/powerpoint/2010/main" val="723797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THANKING YOU</a:t>
            </a:r>
            <a:endParaRPr lang="en-US" sz="4800" kern="0" dirty="0">
              <a:solidFill>
                <a:sysClr val="windowText" lastClr="000000"/>
              </a:solidFill>
            </a:endParaRPr>
          </a:p>
        </p:txBody>
      </p:sp>
    </p:spTree>
    <p:extLst>
      <p:ext uri="{BB962C8B-B14F-4D97-AF65-F5344CB8AC3E}">
        <p14:creationId xmlns:p14="http://schemas.microsoft.com/office/powerpoint/2010/main" val="419030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2400300" y="602416"/>
            <a:ext cx="4343400" cy="78471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Calibri (Headings)"/>
                <a:cs typeface="Times New Roman" pitchFamily="18" charset="0"/>
              </a:rPr>
              <a:t>ADVANTAGES</a:t>
            </a:r>
          </a:p>
        </p:txBody>
      </p:sp>
      <p:sp>
        <p:nvSpPr>
          <p:cNvPr id="4" name="Content Placeholder 2"/>
          <p:cNvSpPr txBox="1">
            <a:spLocks/>
          </p:cNvSpPr>
          <p:nvPr/>
        </p:nvSpPr>
        <p:spPr>
          <a:xfrm>
            <a:off x="914400" y="1676400"/>
            <a:ext cx="7315200" cy="3644153"/>
          </a:xfrm>
          <a:prstGeom prst="rect">
            <a:avLst/>
          </a:prstGeom>
        </p:spPr>
        <p:txBody>
          <a:bodyPr>
            <a:normAutofit fontScale="92500" lnSpcReduction="10000"/>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1800" b="1" dirty="0">
                <a:latin typeface="Calibri (Headings)"/>
                <a:cs typeface="Times New Roman" pitchFamily="18" charset="0"/>
              </a:rPr>
              <a:t>Automated Efficiency: </a:t>
            </a:r>
            <a:r>
              <a:rPr lang="en-US" sz="1600" dirty="0">
                <a:latin typeface="Calibri (Headings)"/>
                <a:cs typeface="Times New Roman" pitchFamily="18" charset="0"/>
              </a:rPr>
              <a:t>Streamlining operations seamlessly for a user-friendly experience.</a:t>
            </a:r>
          </a:p>
          <a:p>
            <a:pPr marL="457200" indent="-457200">
              <a:buFont typeface="+mj-lt"/>
              <a:buAutoNum type="arabicPeriod"/>
            </a:pPr>
            <a:endParaRPr lang="en-US" sz="1600" dirty="0">
              <a:latin typeface="Calibri (Headings)"/>
              <a:cs typeface="Times New Roman" pitchFamily="18" charset="0"/>
            </a:endParaRPr>
          </a:p>
          <a:p>
            <a:pPr marL="457200" indent="-457200">
              <a:buFont typeface="+mj-lt"/>
              <a:buAutoNum type="arabicPeriod"/>
            </a:pPr>
            <a:r>
              <a:rPr lang="en-US" sz="1800" b="1" dirty="0">
                <a:latin typeface="Calibri (Headings)"/>
                <a:cs typeface="Times New Roman" pitchFamily="18" charset="0"/>
              </a:rPr>
              <a:t>Reward-Based Incentives: </a:t>
            </a:r>
            <a:r>
              <a:rPr lang="en-US" sz="1600" dirty="0">
                <a:latin typeface="Calibri (Headings)"/>
                <a:cs typeface="Times New Roman" pitchFamily="18" charset="0"/>
              </a:rPr>
              <a:t>Encouraging contributions through a motivating reward system.</a:t>
            </a:r>
          </a:p>
          <a:p>
            <a:pPr marL="457200" indent="-457200">
              <a:buFont typeface="+mj-lt"/>
              <a:buAutoNum type="arabicPeriod"/>
            </a:pPr>
            <a:endParaRPr lang="en-US" sz="1600" dirty="0">
              <a:latin typeface="Calibri (Headings)"/>
              <a:cs typeface="Times New Roman" pitchFamily="18" charset="0"/>
            </a:endParaRPr>
          </a:p>
          <a:p>
            <a:pPr marL="457200" indent="-457200">
              <a:buFont typeface="+mj-lt"/>
              <a:buAutoNum type="arabicPeriod"/>
            </a:pPr>
            <a:r>
              <a:rPr lang="en-US" sz="1800" b="1" dirty="0">
                <a:latin typeface="Calibri (Headings)"/>
                <a:cs typeface="Times New Roman" pitchFamily="18" charset="0"/>
              </a:rPr>
              <a:t>Dual Charity Initiatives: </a:t>
            </a:r>
            <a:r>
              <a:rPr lang="en-US" sz="1600" dirty="0">
                <a:latin typeface="Calibri (Headings)"/>
                <a:cs typeface="Times New Roman" pitchFamily="18" charset="0"/>
              </a:rPr>
              <a:t>Supporting both food and fund charity for a holistic impact.</a:t>
            </a:r>
          </a:p>
          <a:p>
            <a:pPr marL="457200" indent="-457200">
              <a:buFont typeface="+mj-lt"/>
              <a:buAutoNum type="arabicPeriod"/>
            </a:pPr>
            <a:endParaRPr lang="en-US" sz="1600" dirty="0">
              <a:latin typeface="Calibri (Headings)"/>
              <a:cs typeface="Times New Roman" pitchFamily="18" charset="0"/>
            </a:endParaRPr>
          </a:p>
          <a:p>
            <a:pPr marL="457200" indent="-457200">
              <a:buFont typeface="+mj-lt"/>
              <a:buAutoNum type="arabicPeriod"/>
            </a:pPr>
            <a:r>
              <a:rPr lang="en-US" sz="1800" b="1" dirty="0">
                <a:latin typeface="Calibri (Headings)"/>
                <a:cs typeface="Times New Roman" pitchFamily="18" charset="0"/>
              </a:rPr>
              <a:t>Enhanced Security Measures: </a:t>
            </a:r>
            <a:r>
              <a:rPr lang="en-US" sz="1600" dirty="0">
                <a:latin typeface="Calibri (Headings)"/>
                <a:cs typeface="Times New Roman" pitchFamily="18" charset="0"/>
              </a:rPr>
              <a:t>Implementing robust safeguards for user trust and data protection.</a:t>
            </a:r>
          </a:p>
          <a:p>
            <a:pPr marL="457200" indent="-457200">
              <a:buFont typeface="+mj-lt"/>
              <a:buAutoNum type="arabicPeriod"/>
            </a:pPr>
            <a:endParaRPr lang="en-US" sz="1600" dirty="0">
              <a:latin typeface="Calibri (Headings)"/>
              <a:cs typeface="Times New Roman" pitchFamily="18" charset="0"/>
            </a:endParaRPr>
          </a:p>
          <a:p>
            <a:pPr marL="457200" indent="-457200">
              <a:buFont typeface="+mj-lt"/>
              <a:buAutoNum type="arabicPeriod"/>
            </a:pPr>
            <a:r>
              <a:rPr lang="en-US" sz="1800" b="1" dirty="0">
                <a:latin typeface="Calibri (Headings)"/>
                <a:cs typeface="Times New Roman" pitchFamily="18" charset="0"/>
              </a:rPr>
              <a:t>Technological Innovation: </a:t>
            </a:r>
            <a:r>
              <a:rPr lang="en-US" sz="1600" dirty="0">
                <a:latin typeface="Calibri (Headings)"/>
                <a:cs typeface="Times New Roman" pitchFamily="18" charset="0"/>
              </a:rPr>
              <a:t>Utilizing machine learning for adaptability and fraud prevention.</a:t>
            </a:r>
            <a:endParaRPr lang="en-US" sz="1600" dirty="0">
              <a:latin typeface="Calibri (Headings)"/>
            </a:endParaRPr>
          </a:p>
        </p:txBody>
      </p:sp>
    </p:spTree>
    <p:extLst>
      <p:ext uri="{BB962C8B-B14F-4D97-AF65-F5344CB8AC3E}">
        <p14:creationId xmlns:p14="http://schemas.microsoft.com/office/powerpoint/2010/main" val="363595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108700" y="2629889"/>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1" name="Title 10"/>
          <p:cNvSpPr>
            <a:spLocks noGrp="1"/>
          </p:cNvSpPr>
          <p:nvPr>
            <p:ph type="ctrTitle" idx="4294967295"/>
          </p:nvPr>
        </p:nvSpPr>
        <p:spPr>
          <a:xfrm>
            <a:off x="2662518" y="457200"/>
            <a:ext cx="3818964" cy="852036"/>
          </a:xfrm>
        </p:spPr>
        <p:txBody>
          <a:bodyPr/>
          <a:lstStyle/>
          <a:p>
            <a:r>
              <a:rPr lang="en-US" sz="3200" b="1" dirty="0"/>
              <a:t>ALGORITHM</a:t>
            </a:r>
            <a:r>
              <a:rPr lang="en-US" b="1" dirty="0"/>
              <a:t> </a:t>
            </a:r>
            <a:r>
              <a:rPr lang="en-US" sz="3200" b="1" dirty="0"/>
              <a:t>USED</a:t>
            </a:r>
          </a:p>
        </p:txBody>
      </p:sp>
      <p:sp>
        <p:nvSpPr>
          <p:cNvPr id="12" name="Subtitle 11"/>
          <p:cNvSpPr>
            <a:spLocks noGrp="1"/>
          </p:cNvSpPr>
          <p:nvPr>
            <p:ph type="subTitle" idx="4294967295"/>
          </p:nvPr>
        </p:nvSpPr>
        <p:spPr>
          <a:xfrm>
            <a:off x="1091044" y="1607313"/>
            <a:ext cx="6961911" cy="4683125"/>
          </a:xfrm>
        </p:spPr>
        <p:txBody>
          <a:bodyPr>
            <a:noAutofit/>
          </a:bodyPr>
          <a:lstStyle/>
          <a:p>
            <a:pPr marL="457200" indent="-457200" algn="just">
              <a:buFont typeface="+mj-lt"/>
              <a:buAutoNum type="arabicPeriod"/>
            </a:pPr>
            <a:r>
              <a:rPr lang="en-US" sz="1800" b="1" dirty="0">
                <a:solidFill>
                  <a:schemeClr val="tx1"/>
                </a:solidFill>
              </a:rPr>
              <a:t>Recommendation Algorithms for User reward: </a:t>
            </a:r>
            <a:r>
              <a:rPr lang="en-US" sz="1600" dirty="0">
                <a:solidFill>
                  <a:schemeClr val="tx1"/>
                </a:solidFill>
              </a:rPr>
              <a:t>Implement recommendation algorithms to suggest personalized rewards for users based on their engagement history, encouraging continued contributions.</a:t>
            </a:r>
          </a:p>
          <a:p>
            <a:pPr marL="457200" indent="-457200" algn="just">
              <a:buFont typeface="+mj-lt"/>
              <a:buAutoNum type="arabicPeriod"/>
            </a:pPr>
            <a:endParaRPr lang="en-US" sz="1600" dirty="0">
              <a:solidFill>
                <a:schemeClr val="tx1"/>
              </a:solidFill>
            </a:endParaRPr>
          </a:p>
          <a:p>
            <a:pPr marL="457200" indent="-457200" algn="just">
              <a:buFont typeface="+mj-lt"/>
              <a:buAutoNum type="arabicPeriod"/>
            </a:pPr>
            <a:r>
              <a:rPr lang="en-US" sz="1800" b="1" dirty="0">
                <a:solidFill>
                  <a:schemeClr val="tx1"/>
                </a:solidFill>
              </a:rPr>
              <a:t>Geospatial Algorithms for Efficient Food Distribution: </a:t>
            </a:r>
            <a:r>
              <a:rPr lang="en-US" sz="1600" dirty="0">
                <a:solidFill>
                  <a:schemeClr val="tx1"/>
                </a:solidFill>
              </a:rPr>
              <a:t>Incorporate geospatial algorithms to optimize the routing and distribution of surplus food, ensuring timely and efficient deliveries to beneficiaries.</a:t>
            </a:r>
          </a:p>
          <a:p>
            <a:pPr marL="457200" indent="-457200" algn="just">
              <a:buFont typeface="+mj-lt"/>
              <a:buAutoNum type="arabicPeriod"/>
            </a:pPr>
            <a:endParaRPr lang="en-US" sz="1600" dirty="0">
              <a:solidFill>
                <a:schemeClr val="tx1"/>
              </a:solidFill>
            </a:endParaRPr>
          </a:p>
          <a:p>
            <a:pPr marL="457200" indent="-457200" algn="just">
              <a:buFont typeface="+mj-lt"/>
              <a:buAutoNum type="arabicPeriod"/>
            </a:pPr>
            <a:r>
              <a:rPr lang="en-US" sz="1800" b="1" dirty="0">
                <a:solidFill>
                  <a:schemeClr val="tx1"/>
                </a:solidFill>
              </a:rPr>
              <a:t>Data Clustering for Beneficiary Registration: </a:t>
            </a:r>
            <a:r>
              <a:rPr lang="en-US" sz="1600" dirty="0">
                <a:solidFill>
                  <a:schemeClr val="tx1"/>
                </a:solidFill>
              </a:rPr>
              <a:t>Use clustering algorithms to group and manage beneficiary data efficiently, allowing for streamlined registration processes.</a:t>
            </a:r>
          </a:p>
          <a:p>
            <a:pPr marL="457200" indent="-457200" algn="just">
              <a:buFont typeface="+mj-lt"/>
              <a:buAutoNum type="arabicPeriod"/>
            </a:pPr>
            <a:endParaRPr lang="en-US" sz="1600" dirty="0">
              <a:solidFill>
                <a:schemeClr val="tx1"/>
              </a:solidFill>
            </a:endParaRPr>
          </a:p>
          <a:p>
            <a:pPr marL="457200" indent="-457200" algn="just">
              <a:buFont typeface="+mj-lt"/>
              <a:buAutoNum type="arabicPeriod"/>
            </a:pPr>
            <a:r>
              <a:rPr lang="en-US" sz="1800" b="1" dirty="0">
                <a:solidFill>
                  <a:schemeClr val="tx1"/>
                </a:solidFill>
              </a:rPr>
              <a:t>Machine Learning Algorithms for Fraud Detection: </a:t>
            </a:r>
            <a:r>
              <a:rPr lang="en-US" sz="1600" dirty="0">
                <a:solidFill>
                  <a:schemeClr val="tx1"/>
                </a:solidFill>
              </a:rPr>
              <a:t>Utilize machine learning algorithms, such as anomaly detection or pattern recognition, to identify and prevent fraudulent activities within the system.</a:t>
            </a:r>
          </a:p>
        </p:txBody>
      </p:sp>
    </p:spTree>
    <p:extLst>
      <p:ext uri="{BB962C8B-B14F-4D97-AF65-F5344CB8AC3E}">
        <p14:creationId xmlns:p14="http://schemas.microsoft.com/office/powerpoint/2010/main" val="189835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66814"/>
            <a:ext cx="7162800" cy="1143000"/>
          </a:xfrm>
        </p:spPr>
        <p:txBody>
          <a:bodyPr>
            <a:normAutofit/>
          </a:bodyPr>
          <a:lstStyle/>
          <a:p>
            <a:r>
              <a:rPr lang="en-US" sz="3200" b="1" dirty="0">
                <a:latin typeface="Calibri (Headings)"/>
                <a:cs typeface="Times New Roman" pitchFamily="18" charset="0"/>
              </a:rPr>
              <a:t>SYSTEM ARCHITECTURE</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ndParaRPr>
          </a:p>
        </p:txBody>
      </p:sp>
      <p:grpSp>
        <p:nvGrpSpPr>
          <p:cNvPr id="115" name="Group 114">
            <a:extLst>
              <a:ext uri="{FF2B5EF4-FFF2-40B4-BE49-F238E27FC236}">
                <a16:creationId xmlns:a16="http://schemas.microsoft.com/office/drawing/2014/main" id="{B8F361BB-409E-CFFD-D692-15E72D10F8B7}"/>
              </a:ext>
            </a:extLst>
          </p:cNvPr>
          <p:cNvGrpSpPr/>
          <p:nvPr/>
        </p:nvGrpSpPr>
        <p:grpSpPr>
          <a:xfrm>
            <a:off x="1200147" y="1409814"/>
            <a:ext cx="6648453" cy="4635431"/>
            <a:chOff x="1200147" y="1409814"/>
            <a:chExt cx="6648453" cy="4635431"/>
          </a:xfrm>
        </p:grpSpPr>
        <p:sp>
          <p:nvSpPr>
            <p:cNvPr id="3" name="Rectangle: Rounded Corners 2">
              <a:extLst>
                <a:ext uri="{FF2B5EF4-FFF2-40B4-BE49-F238E27FC236}">
                  <a16:creationId xmlns:a16="http://schemas.microsoft.com/office/drawing/2014/main" id="{81F393A1-FB31-7150-206F-61744271E705}"/>
                </a:ext>
              </a:extLst>
            </p:cNvPr>
            <p:cNvSpPr/>
            <p:nvPr/>
          </p:nvSpPr>
          <p:spPr>
            <a:xfrm>
              <a:off x="1352547" y="1936948"/>
              <a:ext cx="1219200" cy="53340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User UI</a:t>
              </a:r>
              <a:endParaRPr lang="en-IN" dirty="0"/>
            </a:p>
          </p:txBody>
        </p:sp>
        <p:sp>
          <p:nvSpPr>
            <p:cNvPr id="15" name="Rectangle: Rounded Corners 14">
              <a:extLst>
                <a:ext uri="{FF2B5EF4-FFF2-40B4-BE49-F238E27FC236}">
                  <a16:creationId xmlns:a16="http://schemas.microsoft.com/office/drawing/2014/main" id="{8B3FC225-CFA8-9717-3ABD-C62E56ABB409}"/>
                </a:ext>
              </a:extLst>
            </p:cNvPr>
            <p:cNvSpPr/>
            <p:nvPr/>
          </p:nvSpPr>
          <p:spPr>
            <a:xfrm>
              <a:off x="6553200" y="1905000"/>
              <a:ext cx="12954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Beneficiary</a:t>
              </a:r>
              <a:endParaRPr lang="en-IN" dirty="0"/>
            </a:p>
          </p:txBody>
        </p:sp>
        <p:sp>
          <p:nvSpPr>
            <p:cNvPr id="17" name="Flowchart: Magnetic Disk 16">
              <a:extLst>
                <a:ext uri="{FF2B5EF4-FFF2-40B4-BE49-F238E27FC236}">
                  <a16:creationId xmlns:a16="http://schemas.microsoft.com/office/drawing/2014/main" id="{19DDEB10-9A85-409B-490D-21074D7D928F}"/>
                </a:ext>
              </a:extLst>
            </p:cNvPr>
            <p:cNvSpPr/>
            <p:nvPr/>
          </p:nvSpPr>
          <p:spPr>
            <a:xfrm>
              <a:off x="3782952" y="1508126"/>
              <a:ext cx="1371600" cy="716755"/>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Database</a:t>
              </a:r>
              <a:endParaRPr lang="en-IN" dirty="0"/>
            </a:p>
          </p:txBody>
        </p:sp>
        <p:cxnSp>
          <p:nvCxnSpPr>
            <p:cNvPr id="45" name="Straight Arrow Connector 44">
              <a:extLst>
                <a:ext uri="{FF2B5EF4-FFF2-40B4-BE49-F238E27FC236}">
                  <a16:creationId xmlns:a16="http://schemas.microsoft.com/office/drawing/2014/main" id="{112729B2-5D2D-C164-6560-FA61B2DE9966}"/>
                </a:ext>
              </a:extLst>
            </p:cNvPr>
            <p:cNvCxnSpPr>
              <a:stCxn id="3" idx="3"/>
              <a:endCxn id="17" idx="2"/>
            </p:cNvCxnSpPr>
            <p:nvPr/>
          </p:nvCxnSpPr>
          <p:spPr>
            <a:xfrm flipV="1">
              <a:off x="2571747" y="1866504"/>
              <a:ext cx="1211205" cy="3371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a:extLst>
                <a:ext uri="{FF2B5EF4-FFF2-40B4-BE49-F238E27FC236}">
                  <a16:creationId xmlns:a16="http://schemas.microsoft.com/office/drawing/2014/main" id="{A5184A19-63B9-D269-43B2-4250A7B5A5B1}"/>
                </a:ext>
              </a:extLst>
            </p:cNvPr>
            <p:cNvCxnSpPr>
              <a:stCxn id="15" idx="1"/>
              <a:endCxn id="17" idx="4"/>
            </p:cNvCxnSpPr>
            <p:nvPr/>
          </p:nvCxnSpPr>
          <p:spPr>
            <a:xfrm flipH="1" flipV="1">
              <a:off x="5154552" y="1866504"/>
              <a:ext cx="1398648" cy="3051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9" name="Rectangle: Rounded Corners 48">
              <a:extLst>
                <a:ext uri="{FF2B5EF4-FFF2-40B4-BE49-F238E27FC236}">
                  <a16:creationId xmlns:a16="http://schemas.microsoft.com/office/drawing/2014/main" id="{065010A6-9D2F-CA21-6C17-0A2B61A5A34B}"/>
                </a:ext>
              </a:extLst>
            </p:cNvPr>
            <p:cNvSpPr/>
            <p:nvPr/>
          </p:nvSpPr>
          <p:spPr>
            <a:xfrm>
              <a:off x="5695950" y="3895131"/>
              <a:ext cx="1524000" cy="7167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kern="1200" dirty="0">
                  <a:solidFill>
                    <a:srgbClr val="000000"/>
                  </a:solidFill>
                  <a:effectLst/>
                  <a:latin typeface="Calibri" panose="020F0502020204030204" pitchFamily="34" charset="0"/>
                  <a:ea typeface="+mn-ea"/>
                  <a:cs typeface="+mn-cs"/>
                </a:rPr>
                <a:t>Geographic mapping</a:t>
              </a:r>
              <a:endParaRPr lang="en-IN" dirty="0">
                <a:effectLst/>
              </a:endParaRPr>
            </a:p>
          </p:txBody>
        </p:sp>
        <p:sp>
          <p:nvSpPr>
            <p:cNvPr id="52" name="TextBox 51">
              <a:extLst>
                <a:ext uri="{FF2B5EF4-FFF2-40B4-BE49-F238E27FC236}">
                  <a16:creationId xmlns:a16="http://schemas.microsoft.com/office/drawing/2014/main" id="{E2124127-9BD2-2327-1B6A-D9D106F1BC21}"/>
                </a:ext>
              </a:extLst>
            </p:cNvPr>
            <p:cNvSpPr txBox="1"/>
            <p:nvPr/>
          </p:nvSpPr>
          <p:spPr>
            <a:xfrm>
              <a:off x="3470463" y="3710465"/>
              <a:ext cx="762000" cy="369332"/>
            </a:xfrm>
            <a:prstGeom prst="rect">
              <a:avLst/>
            </a:prstGeom>
            <a:noFill/>
          </p:spPr>
          <p:txBody>
            <a:bodyPr wrap="square" rtlCol="0">
              <a:spAutoFit/>
            </a:bodyPr>
            <a:lstStyle/>
            <a:p>
              <a:r>
                <a:rPr lang="en-US" dirty="0">
                  <a:solidFill>
                    <a:schemeClr val="accent3"/>
                  </a:solidFill>
                </a:rPr>
                <a:t>Post </a:t>
              </a:r>
              <a:endParaRPr lang="en-IN" dirty="0">
                <a:solidFill>
                  <a:schemeClr val="accent3"/>
                </a:solidFill>
              </a:endParaRPr>
            </a:p>
          </p:txBody>
        </p:sp>
        <p:cxnSp>
          <p:nvCxnSpPr>
            <p:cNvPr id="56" name="Straight Arrow Connector 55">
              <a:extLst>
                <a:ext uri="{FF2B5EF4-FFF2-40B4-BE49-F238E27FC236}">
                  <a16:creationId xmlns:a16="http://schemas.microsoft.com/office/drawing/2014/main" id="{D7B3450A-58A4-4DD2-7DB6-E827AB21E468}"/>
                </a:ext>
              </a:extLst>
            </p:cNvPr>
            <p:cNvCxnSpPr>
              <a:cxnSpLocks/>
            </p:cNvCxnSpPr>
            <p:nvPr/>
          </p:nvCxnSpPr>
          <p:spPr>
            <a:xfrm>
              <a:off x="6553200" y="2438400"/>
              <a:ext cx="0" cy="13964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7" name="TextBox 56">
              <a:extLst>
                <a:ext uri="{FF2B5EF4-FFF2-40B4-BE49-F238E27FC236}">
                  <a16:creationId xmlns:a16="http://schemas.microsoft.com/office/drawing/2014/main" id="{D6F27BE2-85E4-D24D-F7A3-8FE8C16C72EA}"/>
                </a:ext>
              </a:extLst>
            </p:cNvPr>
            <p:cNvSpPr txBox="1"/>
            <p:nvPr/>
          </p:nvSpPr>
          <p:spPr>
            <a:xfrm>
              <a:off x="5783205" y="2793854"/>
              <a:ext cx="1143000" cy="369332"/>
            </a:xfrm>
            <a:prstGeom prst="rect">
              <a:avLst/>
            </a:prstGeom>
            <a:noFill/>
          </p:spPr>
          <p:txBody>
            <a:bodyPr wrap="square" rtlCol="0">
              <a:spAutoFit/>
            </a:bodyPr>
            <a:lstStyle/>
            <a:p>
              <a:r>
                <a:rPr lang="en-US" dirty="0">
                  <a:solidFill>
                    <a:schemeClr val="accent3"/>
                  </a:solidFill>
                </a:rPr>
                <a:t>Accept</a:t>
              </a:r>
              <a:endParaRPr lang="en-IN" dirty="0">
                <a:solidFill>
                  <a:schemeClr val="accent3"/>
                </a:solidFill>
              </a:endParaRPr>
            </a:p>
          </p:txBody>
        </p:sp>
        <p:sp>
          <p:nvSpPr>
            <p:cNvPr id="58" name="Rectangle: Rounded Corners 57">
              <a:extLst>
                <a:ext uri="{FF2B5EF4-FFF2-40B4-BE49-F238E27FC236}">
                  <a16:creationId xmlns:a16="http://schemas.microsoft.com/office/drawing/2014/main" id="{7AFBE5FE-8C94-4BFD-7DB3-80A5AA9D8B56}"/>
                </a:ext>
              </a:extLst>
            </p:cNvPr>
            <p:cNvSpPr/>
            <p:nvPr/>
          </p:nvSpPr>
          <p:spPr>
            <a:xfrm>
              <a:off x="5791200" y="5283572"/>
              <a:ext cx="1333500" cy="7167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kern="1200" dirty="0">
                  <a:solidFill>
                    <a:srgbClr val="000000"/>
                  </a:solidFill>
                  <a:effectLst/>
                  <a:latin typeface="Calibri" panose="020F0502020204030204" pitchFamily="34" charset="0"/>
                  <a:ea typeface="+mn-ea"/>
                  <a:cs typeface="+mn-cs"/>
                </a:rPr>
                <a:t>Food availability </a:t>
              </a:r>
              <a:endParaRPr lang="en-IN" dirty="0">
                <a:effectLst/>
              </a:endParaRPr>
            </a:p>
          </p:txBody>
        </p:sp>
        <p:cxnSp>
          <p:nvCxnSpPr>
            <p:cNvPr id="62" name="Straight Arrow Connector 61">
              <a:extLst>
                <a:ext uri="{FF2B5EF4-FFF2-40B4-BE49-F238E27FC236}">
                  <a16:creationId xmlns:a16="http://schemas.microsoft.com/office/drawing/2014/main" id="{FF1A1043-4869-ED53-B0E1-7989240389A9}"/>
                </a:ext>
              </a:extLst>
            </p:cNvPr>
            <p:cNvCxnSpPr>
              <a:cxnSpLocks/>
              <a:stCxn id="49" idx="2"/>
              <a:endCxn id="58" idx="0"/>
            </p:cNvCxnSpPr>
            <p:nvPr/>
          </p:nvCxnSpPr>
          <p:spPr>
            <a:xfrm>
              <a:off x="6457950" y="4611886"/>
              <a:ext cx="0" cy="67168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7" name="Rectangle: Rounded Corners 66">
              <a:extLst>
                <a:ext uri="{FF2B5EF4-FFF2-40B4-BE49-F238E27FC236}">
                  <a16:creationId xmlns:a16="http://schemas.microsoft.com/office/drawing/2014/main" id="{91184768-EA35-F22B-7AB7-2431B4174D20}"/>
                </a:ext>
              </a:extLst>
            </p:cNvPr>
            <p:cNvSpPr/>
            <p:nvPr/>
          </p:nvSpPr>
          <p:spPr>
            <a:xfrm>
              <a:off x="3752850" y="5257800"/>
              <a:ext cx="1333500" cy="7167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Verification</a:t>
              </a:r>
              <a:endParaRPr lang="en-IN" dirty="0"/>
            </a:p>
          </p:txBody>
        </p:sp>
        <p:sp>
          <p:nvSpPr>
            <p:cNvPr id="68" name="Rectangle: Rounded Corners 67">
              <a:extLst>
                <a:ext uri="{FF2B5EF4-FFF2-40B4-BE49-F238E27FC236}">
                  <a16:creationId xmlns:a16="http://schemas.microsoft.com/office/drawing/2014/main" id="{60F77BCB-B47E-C908-ED98-34A65B15404F}"/>
                </a:ext>
              </a:extLst>
            </p:cNvPr>
            <p:cNvSpPr/>
            <p:nvPr/>
          </p:nvSpPr>
          <p:spPr>
            <a:xfrm>
              <a:off x="1200147" y="5231021"/>
              <a:ext cx="1524000" cy="8142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Progress Tracker Module</a:t>
              </a:r>
              <a:endParaRPr lang="en-IN" dirty="0"/>
            </a:p>
          </p:txBody>
        </p:sp>
        <p:sp>
          <p:nvSpPr>
            <p:cNvPr id="69" name="Rectangle: Rounded Corners 68">
              <a:extLst>
                <a:ext uri="{FF2B5EF4-FFF2-40B4-BE49-F238E27FC236}">
                  <a16:creationId xmlns:a16="http://schemas.microsoft.com/office/drawing/2014/main" id="{0EEBC04C-5EE0-CF26-FE56-B62C0FE34D8D}"/>
                </a:ext>
              </a:extLst>
            </p:cNvPr>
            <p:cNvSpPr/>
            <p:nvPr/>
          </p:nvSpPr>
          <p:spPr>
            <a:xfrm>
              <a:off x="1295400" y="3874039"/>
              <a:ext cx="1333494" cy="71131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ML fraud detection</a:t>
              </a:r>
              <a:endParaRPr lang="en-IN" dirty="0"/>
            </a:p>
          </p:txBody>
        </p:sp>
        <p:cxnSp>
          <p:nvCxnSpPr>
            <p:cNvPr id="71" name="Straight Arrow Connector 70">
              <a:extLst>
                <a:ext uri="{FF2B5EF4-FFF2-40B4-BE49-F238E27FC236}">
                  <a16:creationId xmlns:a16="http://schemas.microsoft.com/office/drawing/2014/main" id="{BDC1D5B0-65FE-5F3A-1AFA-60A7A7BB978C}"/>
                </a:ext>
              </a:extLst>
            </p:cNvPr>
            <p:cNvCxnSpPr>
              <a:cxnSpLocks/>
              <a:stCxn id="58" idx="1"/>
              <a:endCxn id="67" idx="3"/>
            </p:cNvCxnSpPr>
            <p:nvPr/>
          </p:nvCxnSpPr>
          <p:spPr>
            <a:xfrm flipH="1" flipV="1">
              <a:off x="5086350" y="5616178"/>
              <a:ext cx="704850" cy="257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3" name="Straight Arrow Connector 72">
              <a:extLst>
                <a:ext uri="{FF2B5EF4-FFF2-40B4-BE49-F238E27FC236}">
                  <a16:creationId xmlns:a16="http://schemas.microsoft.com/office/drawing/2014/main" id="{68659D5F-F5CF-22DC-EB8C-C787072565F9}"/>
                </a:ext>
              </a:extLst>
            </p:cNvPr>
            <p:cNvCxnSpPr>
              <a:stCxn id="67" idx="1"/>
              <a:endCxn id="68" idx="3"/>
            </p:cNvCxnSpPr>
            <p:nvPr/>
          </p:nvCxnSpPr>
          <p:spPr>
            <a:xfrm flipH="1">
              <a:off x="2724147" y="5616178"/>
              <a:ext cx="1028703" cy="2195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6" name="Straight Arrow Connector 75">
              <a:extLst>
                <a:ext uri="{FF2B5EF4-FFF2-40B4-BE49-F238E27FC236}">
                  <a16:creationId xmlns:a16="http://schemas.microsoft.com/office/drawing/2014/main" id="{AD41044B-BEBE-34E3-BA2F-861520B19219}"/>
                </a:ext>
              </a:extLst>
            </p:cNvPr>
            <p:cNvCxnSpPr>
              <a:stCxn id="68" idx="0"/>
              <a:endCxn id="69" idx="2"/>
            </p:cNvCxnSpPr>
            <p:nvPr/>
          </p:nvCxnSpPr>
          <p:spPr>
            <a:xfrm flipV="1">
              <a:off x="1962147" y="4585357"/>
              <a:ext cx="0" cy="6456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2" name="Straight Arrow Connector 81">
              <a:extLst>
                <a:ext uri="{FF2B5EF4-FFF2-40B4-BE49-F238E27FC236}">
                  <a16:creationId xmlns:a16="http://schemas.microsoft.com/office/drawing/2014/main" id="{DC6A0E61-E23E-E0B0-B22B-90A4E20D86CF}"/>
                </a:ext>
              </a:extLst>
            </p:cNvPr>
            <p:cNvCxnSpPr>
              <a:stCxn id="69" idx="0"/>
              <a:endCxn id="3" idx="2"/>
            </p:cNvCxnSpPr>
            <p:nvPr/>
          </p:nvCxnSpPr>
          <p:spPr>
            <a:xfrm flipV="1">
              <a:off x="1962147" y="2470348"/>
              <a:ext cx="0" cy="14036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6" name="Straight Arrow Connector 85">
              <a:extLst>
                <a:ext uri="{FF2B5EF4-FFF2-40B4-BE49-F238E27FC236}">
                  <a16:creationId xmlns:a16="http://schemas.microsoft.com/office/drawing/2014/main" id="{E54E66E0-B12B-0C58-5C97-19BF3FA8FE54}"/>
                </a:ext>
              </a:extLst>
            </p:cNvPr>
            <p:cNvCxnSpPr>
              <a:cxnSpLocks/>
            </p:cNvCxnSpPr>
            <p:nvPr/>
          </p:nvCxnSpPr>
          <p:spPr>
            <a:xfrm>
              <a:off x="2571747" y="2470348"/>
              <a:ext cx="3211458" cy="28956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9" name="TextBox 88">
              <a:extLst>
                <a:ext uri="{FF2B5EF4-FFF2-40B4-BE49-F238E27FC236}">
                  <a16:creationId xmlns:a16="http://schemas.microsoft.com/office/drawing/2014/main" id="{C8C3F875-0B6C-E68A-1573-FC5BE9F04184}"/>
                </a:ext>
              </a:extLst>
            </p:cNvPr>
            <p:cNvSpPr txBox="1"/>
            <p:nvPr/>
          </p:nvSpPr>
          <p:spPr>
            <a:xfrm>
              <a:off x="2571747" y="1508126"/>
              <a:ext cx="704853" cy="369332"/>
            </a:xfrm>
            <a:prstGeom prst="rect">
              <a:avLst/>
            </a:prstGeom>
            <a:noFill/>
          </p:spPr>
          <p:txBody>
            <a:bodyPr wrap="square" rtlCol="0">
              <a:spAutoFit/>
            </a:bodyPr>
            <a:lstStyle/>
            <a:p>
              <a:r>
                <a:rPr lang="en-US" dirty="0">
                  <a:solidFill>
                    <a:schemeClr val="accent3"/>
                  </a:solidFill>
                </a:rPr>
                <a:t>Login</a:t>
              </a:r>
              <a:endParaRPr lang="en-IN" dirty="0">
                <a:solidFill>
                  <a:schemeClr val="accent3"/>
                </a:solidFill>
              </a:endParaRPr>
            </a:p>
          </p:txBody>
        </p:sp>
        <p:sp>
          <p:nvSpPr>
            <p:cNvPr id="90" name="TextBox 89">
              <a:extLst>
                <a:ext uri="{FF2B5EF4-FFF2-40B4-BE49-F238E27FC236}">
                  <a16:creationId xmlns:a16="http://schemas.microsoft.com/office/drawing/2014/main" id="{B012E235-9682-CF8B-E140-7E7E719574E6}"/>
                </a:ext>
              </a:extLst>
            </p:cNvPr>
            <p:cNvSpPr txBox="1"/>
            <p:nvPr/>
          </p:nvSpPr>
          <p:spPr>
            <a:xfrm>
              <a:off x="5318011" y="1409814"/>
              <a:ext cx="1568222" cy="369332"/>
            </a:xfrm>
            <a:prstGeom prst="rect">
              <a:avLst/>
            </a:prstGeom>
            <a:noFill/>
          </p:spPr>
          <p:txBody>
            <a:bodyPr wrap="square" rtlCol="0">
              <a:spAutoFit/>
            </a:bodyPr>
            <a:lstStyle/>
            <a:p>
              <a:r>
                <a:rPr lang="en-US" dirty="0">
                  <a:solidFill>
                    <a:schemeClr val="accent3"/>
                  </a:solidFill>
                </a:rPr>
                <a:t>Authentication</a:t>
              </a:r>
              <a:endParaRPr lang="en-IN" dirty="0">
                <a:solidFill>
                  <a:schemeClr val="accent3"/>
                </a:solidFill>
              </a:endParaRPr>
            </a:p>
          </p:txBody>
        </p:sp>
        <p:cxnSp>
          <p:nvCxnSpPr>
            <p:cNvPr id="106" name="Straight Arrow Connector 105">
              <a:extLst>
                <a:ext uri="{FF2B5EF4-FFF2-40B4-BE49-F238E27FC236}">
                  <a16:creationId xmlns:a16="http://schemas.microsoft.com/office/drawing/2014/main" id="{856F244C-32C5-7B56-4341-BCE10B1A02CD}"/>
                </a:ext>
              </a:extLst>
            </p:cNvPr>
            <p:cNvCxnSpPr>
              <a:cxnSpLocks/>
            </p:cNvCxnSpPr>
            <p:nvPr/>
          </p:nvCxnSpPr>
          <p:spPr>
            <a:xfrm>
              <a:off x="2628894" y="2362200"/>
              <a:ext cx="1219200" cy="5321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7" name="Rectangle: Rounded Corners 106">
              <a:extLst>
                <a:ext uri="{FF2B5EF4-FFF2-40B4-BE49-F238E27FC236}">
                  <a16:creationId xmlns:a16="http://schemas.microsoft.com/office/drawing/2014/main" id="{36D04DB3-6507-C7FD-62E3-A990D25B4704}"/>
                </a:ext>
              </a:extLst>
            </p:cNvPr>
            <p:cNvSpPr/>
            <p:nvPr/>
          </p:nvSpPr>
          <p:spPr>
            <a:xfrm>
              <a:off x="3886200" y="2649278"/>
              <a:ext cx="1279407" cy="69250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Fund Transfer Operation </a:t>
              </a:r>
              <a:endParaRPr lang="en-IN" sz="1600" dirty="0"/>
            </a:p>
          </p:txBody>
        </p:sp>
        <p:cxnSp>
          <p:nvCxnSpPr>
            <p:cNvPr id="109" name="Straight Arrow Connector 108">
              <a:extLst>
                <a:ext uri="{FF2B5EF4-FFF2-40B4-BE49-F238E27FC236}">
                  <a16:creationId xmlns:a16="http://schemas.microsoft.com/office/drawing/2014/main" id="{7EBA6BB3-AAA0-9C23-E764-55A3732AE466}"/>
                </a:ext>
              </a:extLst>
            </p:cNvPr>
            <p:cNvCxnSpPr>
              <a:cxnSpLocks/>
            </p:cNvCxnSpPr>
            <p:nvPr/>
          </p:nvCxnSpPr>
          <p:spPr>
            <a:xfrm flipV="1">
              <a:off x="5257801" y="2307785"/>
              <a:ext cx="1222260" cy="5925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49076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6701</TotalTime>
  <Words>5337</Words>
  <Application>Microsoft Office PowerPoint</Application>
  <PresentationFormat>On-screen Show (4:3)</PresentationFormat>
  <Paragraphs>482</Paragraphs>
  <Slides>62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Adobe Garamond Pro</vt:lpstr>
      <vt:lpstr>Adobe Garamond Pro Bold</vt:lpstr>
      <vt:lpstr>-apple-system</vt:lpstr>
      <vt:lpstr>Arial</vt:lpstr>
      <vt:lpstr>Arial,Sans-Serif</vt:lpstr>
      <vt:lpstr>Berlin Sans FB</vt:lpstr>
      <vt:lpstr>Calibri</vt:lpstr>
      <vt:lpstr>Calibri (Headings)</vt:lpstr>
      <vt:lpstr>Calibri Light</vt:lpstr>
      <vt:lpstr>Times New Roman</vt:lpstr>
      <vt:lpstr>Office Theme</vt:lpstr>
      <vt:lpstr>PowerPoint Presentation</vt:lpstr>
      <vt:lpstr>PowerPoint Presentation</vt:lpstr>
      <vt:lpstr>ABSTRACT</vt:lpstr>
      <vt:lpstr>PowerPoint Presentation</vt:lpstr>
      <vt:lpstr>PowerPoint Presentation</vt:lpstr>
      <vt:lpstr>PowerPoint Presentation</vt:lpstr>
      <vt:lpstr>PowerPoint Presentation</vt:lpstr>
      <vt:lpstr>ALGORITHM USED</vt:lpstr>
      <vt:lpstr>SYSTEM ARCHITECTURE</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Paper 2</vt:lpstr>
      <vt:lpstr>CONCEPT RELATED TO OUR PROJECT</vt:lpstr>
      <vt:lpstr>ALGORITHM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ACERAspire</dc:creator>
  <cp:lastModifiedBy>Jenson Yuvaraj</cp:lastModifiedBy>
  <cp:revision>82</cp:revision>
  <dcterms:created xsi:type="dcterms:W3CDTF">2016-02-20T08:00:06Z</dcterms:created>
  <dcterms:modified xsi:type="dcterms:W3CDTF">2024-02-04T19:27:21Z</dcterms:modified>
</cp:coreProperties>
</file>