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1" r:id="rId1"/>
  </p:sldMasterIdLst>
  <p:notesMasterIdLst>
    <p:notesMasterId r:id="rId40"/>
  </p:notesMasterIdLst>
  <p:sldIdLst>
    <p:sldId id="427" r:id="rId2"/>
    <p:sldId id="437" r:id="rId3"/>
    <p:sldId id="462" r:id="rId4"/>
    <p:sldId id="460" r:id="rId5"/>
    <p:sldId id="502" r:id="rId6"/>
    <p:sldId id="479" r:id="rId7"/>
    <p:sldId id="480" r:id="rId8"/>
    <p:sldId id="493" r:id="rId9"/>
    <p:sldId id="465" r:id="rId10"/>
    <p:sldId id="467" r:id="rId11"/>
    <p:sldId id="492" r:id="rId12"/>
    <p:sldId id="499" r:id="rId13"/>
    <p:sldId id="466" r:id="rId14"/>
    <p:sldId id="487" r:id="rId15"/>
    <p:sldId id="490" r:id="rId16"/>
    <p:sldId id="489" r:id="rId17"/>
    <p:sldId id="500" r:id="rId18"/>
    <p:sldId id="501" r:id="rId19"/>
    <p:sldId id="468" r:id="rId20"/>
    <p:sldId id="488" r:id="rId21"/>
    <p:sldId id="483" r:id="rId22"/>
    <p:sldId id="495" r:id="rId23"/>
    <p:sldId id="494" r:id="rId24"/>
    <p:sldId id="496" r:id="rId25"/>
    <p:sldId id="469" r:id="rId26"/>
    <p:sldId id="485" r:id="rId27"/>
    <p:sldId id="484" r:id="rId28"/>
    <p:sldId id="486" r:id="rId29"/>
    <p:sldId id="470" r:id="rId30"/>
    <p:sldId id="474" r:id="rId31"/>
    <p:sldId id="497" r:id="rId32"/>
    <p:sldId id="491" r:id="rId33"/>
    <p:sldId id="475" r:id="rId34"/>
    <p:sldId id="476" r:id="rId35"/>
    <p:sldId id="472" r:id="rId36"/>
    <p:sldId id="478" r:id="rId37"/>
    <p:sldId id="459" r:id="rId38"/>
    <p:sldId id="4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et Harvey" initials="JH" lastIdx="28" clrIdx="0">
    <p:extLst>
      <p:ext uri="{19B8F6BF-5375-455C-9EA6-DF929625EA0E}">
        <p15:presenceInfo xmlns:p15="http://schemas.microsoft.com/office/powerpoint/2012/main" userId="S::JHARVEY@MITRE.ORG::b4608c05-6e59-4bf3-87d1-9c858e88a1e6" providerId="AD"/>
      </p:ext>
    </p:extLst>
  </p:cmAuthor>
  <p:cmAuthor id="2" name="Jeri Taylor" initials="JT" lastIdx="19" clrIdx="1">
    <p:extLst>
      <p:ext uri="{19B8F6BF-5375-455C-9EA6-DF929625EA0E}">
        <p15:presenceInfo xmlns:p15="http://schemas.microsoft.com/office/powerpoint/2012/main" userId="S::JERITAYLOR@MITRE.ORG::3822cdb7-5e08-491b-ba3c-d06f7974d2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4600"/>
    <a:srgbClr val="FF6D2B"/>
    <a:srgbClr val="F4B7C2"/>
    <a:srgbClr val="433765"/>
    <a:srgbClr val="FF2F92"/>
    <a:srgbClr val="FFA780"/>
    <a:srgbClr val="737373"/>
    <a:srgbClr val="000000"/>
    <a:srgbClr val="143965"/>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78812" autoAdjust="0"/>
  </p:normalViewPr>
  <p:slideViewPr>
    <p:cSldViewPr snapToObjects="1" showGuides="1">
      <p:cViewPr varScale="1">
        <p:scale>
          <a:sx n="135" d="100"/>
          <a:sy n="135" d="100"/>
        </p:scale>
        <p:origin x="976" y="176"/>
      </p:cViewPr>
      <p:guideLst>
        <p:guide orient="horz" pos="1776"/>
        <p:guide pos="3840"/>
      </p:guideLst>
    </p:cSldViewPr>
  </p:slideViewPr>
  <p:outlineViewPr>
    <p:cViewPr>
      <p:scale>
        <a:sx n="33" d="100"/>
        <a:sy n="33" d="100"/>
      </p:scale>
      <p:origin x="0" y="-6464"/>
    </p:cViewPr>
  </p:outlineViewPr>
  <p:notesTextViewPr>
    <p:cViewPr>
      <p:scale>
        <a:sx n="1" d="1"/>
        <a:sy n="1" d="1"/>
      </p:scale>
      <p:origin x="0" y="0"/>
    </p:cViewPr>
  </p:notesTextViewPr>
  <p:sorterViewPr>
    <p:cViewPr>
      <p:scale>
        <a:sx n="80" d="100"/>
        <a:sy n="80" d="100"/>
      </p:scale>
      <p:origin x="0" y="-11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2011154855642"/>
          <c:y val="7.0507492947862764E-3"/>
          <c:w val="0.87457988845144352"/>
          <c:h val="0.98663096507732417"/>
        </c:manualLayout>
      </c:layout>
      <c:pieChart>
        <c:varyColors val="1"/>
        <c:ser>
          <c:idx val="0"/>
          <c:order val="0"/>
          <c:tx>
            <c:strRef>
              <c:f>'have broadband'!$B$1</c:f>
              <c:strCache>
                <c:ptCount val="1"/>
                <c:pt idx="0">
                  <c:v>households</c:v>
                </c:pt>
              </c:strCache>
            </c:strRef>
          </c:tx>
          <c:spPr>
            <a:ln>
              <a:solidFill>
                <a:schemeClr val="accent2"/>
              </a:solidFill>
            </a:ln>
          </c:spPr>
          <c:explosion val="6"/>
          <c:dPt>
            <c:idx val="0"/>
            <c:bubble3D val="0"/>
            <c:spPr>
              <a:solidFill>
                <a:schemeClr val="accent1"/>
              </a:solidFill>
              <a:ln w="25400">
                <a:solidFill>
                  <a:schemeClr val="accent1"/>
                </a:solidFill>
              </a:ln>
              <a:effectLst/>
            </c:spPr>
            <c:extLst>
              <c:ext xmlns:c16="http://schemas.microsoft.com/office/drawing/2014/chart" uri="{C3380CC4-5D6E-409C-BE32-E72D297353CC}">
                <c16:uniqueId val="{00000002-76B1-2E43-A8F9-B8453F5BEE1D}"/>
              </c:ext>
            </c:extLst>
          </c:dPt>
          <c:dPt>
            <c:idx val="1"/>
            <c:bubble3D val="0"/>
            <c:spPr>
              <a:solidFill>
                <a:schemeClr val="accent2"/>
              </a:solidFill>
              <a:ln w="12700">
                <a:solidFill>
                  <a:schemeClr val="accent2"/>
                </a:solidFill>
              </a:ln>
              <a:effectLst/>
            </c:spPr>
            <c:extLst>
              <c:ext xmlns:c16="http://schemas.microsoft.com/office/drawing/2014/chart" uri="{C3380CC4-5D6E-409C-BE32-E72D297353CC}">
                <c16:uniqueId val="{00000001-76B1-2E43-A8F9-B8453F5BEE1D}"/>
              </c:ext>
            </c:extLst>
          </c:dPt>
          <c:dPt>
            <c:idx val="2"/>
            <c:bubble3D val="0"/>
            <c:spPr>
              <a:solidFill>
                <a:schemeClr val="accent5"/>
              </a:solidFill>
              <a:ln w="25400">
                <a:solidFill>
                  <a:schemeClr val="accent5"/>
                </a:solidFill>
              </a:ln>
              <a:effectLst/>
            </c:spPr>
            <c:extLst>
              <c:ext xmlns:c16="http://schemas.microsoft.com/office/drawing/2014/chart" uri="{C3380CC4-5D6E-409C-BE32-E72D297353CC}">
                <c16:uniqueId val="{00000003-76B1-2E43-A8F9-B8453F5BEE1D}"/>
              </c:ext>
            </c:extLst>
          </c:dPt>
          <c:dLbls>
            <c:dLbl>
              <c:idx val="0"/>
              <c:layout>
                <c:manualLayout>
                  <c:x val="-0.2774600847228656"/>
                  <c:y val="-0.16576635445356591"/>
                </c:manualLayout>
              </c:layout>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4547391732283467"/>
                      <c:h val="0.16914747558192275"/>
                    </c:manualLayout>
                  </c15:layout>
                </c:ext>
                <c:ext xmlns:c16="http://schemas.microsoft.com/office/drawing/2014/chart" uri="{C3380CC4-5D6E-409C-BE32-E72D297353CC}">
                  <c16:uniqueId val="{00000002-76B1-2E43-A8F9-B8453F5BEE1D}"/>
                </c:ext>
              </c:extLst>
            </c:dLbl>
            <c:dLbl>
              <c:idx val="1"/>
              <c:layout>
                <c:manualLayout>
                  <c:x val="0.12407308070866142"/>
                  <c:y val="1.5276716001555236E-2"/>
                </c:manualLayout>
              </c:layout>
              <c:tx>
                <c:rich>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fld id="{3FF68666-F277-824E-A8E9-197C9CCE6F73}" type="CATEGORYNAME">
                      <a:rPr lang="en-US" smtClean="0"/>
                      <a:pPr algn="l">
                        <a:defRPr sz="2000" b="1">
                          <a:solidFill>
                            <a:schemeClr val="bg1"/>
                          </a:solidFill>
                        </a:defRPr>
                      </a:pPr>
                      <a:t>[CATEGORY NAME]</a:t>
                    </a:fld>
                    <a:r>
                      <a:rPr lang="en-US" baseline="0" dirty="0"/>
                      <a:t> </a:t>
                    </a:r>
                    <a:fld id="{BE95C113-DB80-9A40-8336-0D2BA965B032}" type="PERCENTAGE">
                      <a:rPr lang="en-US" baseline="0" smtClean="0"/>
                      <a:pPr algn="l">
                        <a:defRPr sz="2000" b="1">
                          <a:solidFill>
                            <a:schemeClr val="bg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7563549868766394"/>
                      <c:h val="0.15739622675727896"/>
                    </c:manualLayout>
                  </c15:layout>
                  <c15:dlblFieldTable/>
                  <c15:showDataLabelsRange val="0"/>
                </c:ext>
                <c:ext xmlns:c16="http://schemas.microsoft.com/office/drawing/2014/chart" uri="{C3380CC4-5D6E-409C-BE32-E72D297353CC}">
                  <c16:uniqueId val="{00000001-76B1-2E43-A8F9-B8453F5BEE1D}"/>
                </c:ext>
              </c:extLst>
            </c:dLbl>
            <c:dLbl>
              <c:idx val="2"/>
              <c:layout>
                <c:manualLayout>
                  <c:x val="0.21375869422572177"/>
                  <c:y val="0.19711313454661739"/>
                </c:manualLayout>
              </c:layout>
              <c:tx>
                <c:rich>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fld id="{A400E42A-8DD9-3942-8D90-1DB21CBC0149}" type="CATEGORYNAME">
                      <a:rPr lang="en-US" smtClean="0"/>
                      <a:pPr algn="l">
                        <a:defRPr sz="2000" b="1">
                          <a:solidFill>
                            <a:schemeClr val="bg1"/>
                          </a:solidFill>
                        </a:defRPr>
                      </a:pPr>
                      <a:t>[CATEGORY NAME]</a:t>
                    </a:fld>
                    <a:r>
                      <a:rPr lang="en-US" baseline="0"/>
                      <a:t> </a:t>
                    </a:r>
                    <a:fld id="{F84BA083-9350-5A4E-82A7-F19BF68F799E}" type="PERCENTAGE">
                      <a:rPr lang="en-US" baseline="0" smtClean="0"/>
                      <a:pPr algn="l">
                        <a:defRPr sz="2000" b="1">
                          <a:solidFill>
                            <a:schemeClr val="bg1"/>
                          </a:solidFill>
                        </a:defRPr>
                      </a:pPr>
                      <a:t>[PERCENTAGE]</a:t>
                    </a:fld>
                    <a:endParaRPr lang="en-US" baseline="0"/>
                  </a:p>
                </c:rich>
              </c:tx>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187089895013127"/>
                      <c:h val="0.16914747558192275"/>
                    </c:manualLayout>
                  </c15:layout>
                  <c15:dlblFieldTable/>
                  <c15:showDataLabelsRange val="0"/>
                </c:ext>
                <c:ext xmlns:c16="http://schemas.microsoft.com/office/drawing/2014/chart" uri="{C3380CC4-5D6E-409C-BE32-E72D297353CC}">
                  <c16:uniqueId val="{00000003-76B1-2E43-A8F9-B8453F5BEE1D}"/>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broadband'!$A$2:$A$4</c:f>
              <c:strCache>
                <c:ptCount val="3"/>
                <c:pt idx="0">
                  <c:v>Have Broadband </c:v>
                </c:pt>
                <c:pt idx="1">
                  <c:v>No Broadband, Rural</c:v>
                </c:pt>
                <c:pt idx="2">
                  <c:v>No Broadband, Urban</c:v>
                </c:pt>
              </c:strCache>
            </c:strRef>
          </c:cat>
          <c:val>
            <c:numRef>
              <c:f>'have broadband'!$B$2:$B$4</c:f>
              <c:numCache>
                <c:formatCode>General</c:formatCode>
                <c:ptCount val="3"/>
                <c:pt idx="0">
                  <c:v>71</c:v>
                </c:pt>
                <c:pt idx="1">
                  <c:v>8</c:v>
                </c:pt>
                <c:pt idx="2">
                  <c:v>21</c:v>
                </c:pt>
              </c:numCache>
            </c:numRef>
          </c:val>
          <c:extLst>
            <c:ext xmlns:c16="http://schemas.microsoft.com/office/drawing/2014/chart" uri="{C3380CC4-5D6E-409C-BE32-E72D297353CC}">
              <c16:uniqueId val="{00000000-76B1-2E43-A8F9-B8453F5BEE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'Racial Digital Equity Stats'!$B$1</c:f>
              <c:strCache>
                <c:ptCount val="1"/>
                <c:pt idx="0">
                  <c:v>Black</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Stats'!$B$2:$B$3</c:f>
              <c:numCache>
                <c:formatCode>0%</c:formatCode>
                <c:ptCount val="2"/>
                <c:pt idx="0">
                  <c:v>0.57999999999999996</c:v>
                </c:pt>
                <c:pt idx="1">
                  <c:v>0.66</c:v>
                </c:pt>
              </c:numCache>
            </c:numRef>
          </c:val>
          <c:extLst>
            <c:ext xmlns:c16="http://schemas.microsoft.com/office/drawing/2014/chart" uri="{C3380CC4-5D6E-409C-BE32-E72D297353CC}">
              <c16:uniqueId val="{00000000-2301-7749-B4CF-8A19AA72CA00}"/>
            </c:ext>
          </c:extLst>
        </c:ser>
        <c:ser>
          <c:idx val="1"/>
          <c:order val="1"/>
          <c:tx>
            <c:strRef>
              <c:f>'Racial Digital Equity Stats'!$C$1</c:f>
              <c:strCache>
                <c:ptCount val="1"/>
                <c:pt idx="0">
                  <c:v>Hispanic</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5670729290629762"/>
                      <c:h val="0.14794068783802802"/>
                    </c:manualLayout>
                  </c15:layout>
                </c:ext>
                <c:ext xmlns:c16="http://schemas.microsoft.com/office/drawing/2014/chart" uri="{C3380CC4-5D6E-409C-BE32-E72D297353CC}">
                  <c16:uniqueId val="{00000003-2301-7749-B4CF-8A19AA72CA00}"/>
                </c:ext>
              </c:extLst>
            </c:dLbl>
            <c:dLbl>
              <c:idx val="1"/>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854016947960612"/>
                      <c:h val="0.14794068783802802"/>
                    </c:manualLayout>
                  </c15:layout>
                </c:ext>
                <c:ext xmlns:c16="http://schemas.microsoft.com/office/drawing/2014/chart" uri="{C3380CC4-5D6E-409C-BE32-E72D297353CC}">
                  <c16:uniqueId val="{00000004-2301-7749-B4CF-8A19AA72CA00}"/>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Stats'!$C$2:$C$3</c:f>
              <c:numCache>
                <c:formatCode>0%</c:formatCode>
                <c:ptCount val="2"/>
                <c:pt idx="0">
                  <c:v>0.56999999999999995</c:v>
                </c:pt>
                <c:pt idx="1">
                  <c:v>0.61</c:v>
                </c:pt>
              </c:numCache>
            </c:numRef>
          </c:val>
          <c:extLst>
            <c:ext xmlns:c16="http://schemas.microsoft.com/office/drawing/2014/chart" uri="{C3380CC4-5D6E-409C-BE32-E72D297353CC}">
              <c16:uniqueId val="{00000001-2301-7749-B4CF-8A19AA72CA00}"/>
            </c:ext>
          </c:extLst>
        </c:ser>
        <c:ser>
          <c:idx val="2"/>
          <c:order val="2"/>
          <c:tx>
            <c:strRef>
              <c:f>'Racial Digital Equity Stats'!$D$1</c:f>
              <c:strCache>
                <c:ptCount val="1"/>
                <c:pt idx="0">
                  <c:v>White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Stats'!$D$2:$D$3</c:f>
              <c:numCache>
                <c:formatCode>0%</c:formatCode>
                <c:ptCount val="2"/>
                <c:pt idx="0">
                  <c:v>0.82</c:v>
                </c:pt>
                <c:pt idx="1">
                  <c:v>0.79</c:v>
                </c:pt>
              </c:numCache>
            </c:numRef>
          </c:val>
          <c:extLst>
            <c:ext xmlns:c16="http://schemas.microsoft.com/office/drawing/2014/chart" uri="{C3380CC4-5D6E-409C-BE32-E72D297353CC}">
              <c16:uniqueId val="{00000002-2301-7749-B4CF-8A19AA72CA00}"/>
            </c:ext>
          </c:extLst>
        </c:ser>
        <c:dLbls>
          <c:showLegendKey val="0"/>
          <c:showVal val="0"/>
          <c:showCatName val="0"/>
          <c:showSerName val="0"/>
          <c:showPercent val="0"/>
          <c:showBubbleSize val="0"/>
        </c:dLbls>
        <c:gapWidth val="100"/>
        <c:overlap val="-25"/>
        <c:axId val="661842479"/>
        <c:axId val="864700431"/>
      </c:barChart>
      <c:catAx>
        <c:axId val="661842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64700431"/>
        <c:crosses val="autoZero"/>
        <c:auto val="1"/>
        <c:lblAlgn val="ctr"/>
        <c:lblOffset val="100"/>
        <c:noMultiLvlLbl val="0"/>
      </c:catAx>
      <c:valAx>
        <c:axId val="864700431"/>
        <c:scaling>
          <c:orientation val="minMax"/>
        </c:scaling>
        <c:delete val="0"/>
        <c:axPos val="b"/>
        <c:majorGridlines>
          <c:spPr>
            <a:ln w="12700" cap="flat" cmpd="sng" algn="ctr">
              <a:solidFill>
                <a:schemeClr val="tx1">
                  <a:lumMod val="75000"/>
                </a:schemeClr>
              </a:solidFill>
              <a:prstDash val="sysDot"/>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84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With Disability $</c:v>
                </c:pt>
              </c:strCache>
            </c:strRef>
          </c:tx>
          <c:spPr>
            <a:solidFill>
              <a:schemeClr val="accent6"/>
            </a:solidFill>
            <a:ln>
              <a:solidFill>
                <a:schemeClr val="accent6"/>
              </a:solidFill>
            </a:ln>
            <a:effectLst/>
          </c:spPr>
          <c:invertIfNegative val="0"/>
          <c:cat>
            <c:strRef>
              <c:f>Sheet1!$A$2:$A$5</c:f>
              <c:strCache>
                <c:ptCount val="4"/>
                <c:pt idx="0">
                  <c:v>White</c:v>
                </c:pt>
                <c:pt idx="1">
                  <c:v>Black</c:v>
                </c:pt>
                <c:pt idx="2">
                  <c:v>Latinx</c:v>
                </c:pt>
                <c:pt idx="3">
                  <c:v>Total</c:v>
                </c:pt>
              </c:strCache>
            </c:strRef>
          </c:cat>
          <c:val>
            <c:numRef>
              <c:f>Sheet1!$B$2:$B$5</c:f>
              <c:numCache>
                <c:formatCode>"$"#,##0_);[Red]\("$"#,##0\)</c:formatCode>
                <c:ptCount val="4"/>
                <c:pt idx="0">
                  <c:v>27100</c:v>
                </c:pt>
                <c:pt idx="1">
                  <c:v>1282</c:v>
                </c:pt>
                <c:pt idx="2">
                  <c:v>13340</c:v>
                </c:pt>
                <c:pt idx="3">
                  <c:v>14180</c:v>
                </c:pt>
              </c:numCache>
            </c:numRef>
          </c:val>
          <c:extLst>
            <c:ext xmlns:c16="http://schemas.microsoft.com/office/drawing/2014/chart" uri="{C3380CC4-5D6E-409C-BE32-E72D297353CC}">
              <c16:uniqueId val="{00000000-FBE1-9B41-BA40-6C8046E160F1}"/>
            </c:ext>
          </c:extLst>
        </c:ser>
        <c:ser>
          <c:idx val="1"/>
          <c:order val="1"/>
          <c:tx>
            <c:strRef>
              <c:f>Sheet1!$C$1</c:f>
              <c:strCache>
                <c:ptCount val="1"/>
                <c:pt idx="0">
                  <c:v>No Disability $</c:v>
                </c:pt>
              </c:strCache>
            </c:strRef>
          </c:tx>
          <c:spPr>
            <a:solidFill>
              <a:schemeClr val="tx2">
                <a:lumMod val="85000"/>
              </a:schemeClr>
            </a:solidFill>
            <a:ln>
              <a:solidFill>
                <a:schemeClr val="tx1"/>
              </a:solidFill>
            </a:ln>
            <a:effectLst/>
          </c:spPr>
          <c:invertIfNegative val="0"/>
          <c:cat>
            <c:strRef>
              <c:f>Sheet1!$A$2:$A$5</c:f>
              <c:strCache>
                <c:ptCount val="4"/>
                <c:pt idx="0">
                  <c:v>White</c:v>
                </c:pt>
                <c:pt idx="1">
                  <c:v>Black</c:v>
                </c:pt>
                <c:pt idx="2">
                  <c:v>Latinx</c:v>
                </c:pt>
                <c:pt idx="3">
                  <c:v>Total</c:v>
                </c:pt>
              </c:strCache>
            </c:strRef>
          </c:cat>
          <c:val>
            <c:numRef>
              <c:f>Sheet1!$C$2:$C$5</c:f>
              <c:numCache>
                <c:formatCode>"$"#,##0_);[Red]\("$"#,##0\)</c:formatCode>
                <c:ptCount val="4"/>
                <c:pt idx="0">
                  <c:v>132400</c:v>
                </c:pt>
                <c:pt idx="1">
                  <c:v>14321</c:v>
                </c:pt>
                <c:pt idx="2">
                  <c:v>19800</c:v>
                </c:pt>
                <c:pt idx="3">
                  <c:v>83985</c:v>
                </c:pt>
              </c:numCache>
            </c:numRef>
          </c:val>
          <c:extLst>
            <c:ext xmlns:c16="http://schemas.microsoft.com/office/drawing/2014/chart" uri="{C3380CC4-5D6E-409C-BE32-E72D297353CC}">
              <c16:uniqueId val="{00000001-FBE1-9B41-BA40-6C8046E160F1}"/>
            </c:ext>
          </c:extLst>
        </c:ser>
        <c:dLbls>
          <c:showLegendKey val="0"/>
          <c:showVal val="0"/>
          <c:showCatName val="0"/>
          <c:showSerName val="0"/>
          <c:showPercent val="0"/>
          <c:showBubbleSize val="0"/>
        </c:dLbls>
        <c:gapWidth val="182"/>
        <c:axId val="425647423"/>
        <c:axId val="425292223"/>
      </c:barChart>
      <c:catAx>
        <c:axId val="42564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425292223"/>
        <c:crosses val="autoZero"/>
        <c:auto val="1"/>
        <c:lblAlgn val="ctr"/>
        <c:lblOffset val="100"/>
        <c:noMultiLvlLbl val="0"/>
      </c:catAx>
      <c:valAx>
        <c:axId val="42529222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256474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Cellphone</c:v>
                </c:pt>
              </c:strCache>
            </c:strRef>
          </c:tx>
          <c:spPr>
            <a:ln w="50800" cap="rnd">
              <a:solidFill>
                <a:schemeClr val="accent1"/>
              </a:solidFill>
              <a:round/>
            </a:ln>
            <a:effectLst/>
          </c:spPr>
          <c:marker>
            <c:symbol val="none"/>
          </c:marker>
          <c:cat>
            <c:numRef>
              <c:f>Sheet1!$A$2:$A$65</c:f>
              <c:numCache>
                <c:formatCode>m/d/yy</c:formatCode>
                <c:ptCount val="64"/>
                <c:pt idx="0">
                  <c:v>37556</c:v>
                </c:pt>
                <c:pt idx="1">
                  <c:v>38321</c:v>
                </c:pt>
                <c:pt idx="2">
                  <c:v>38392</c:v>
                </c:pt>
                <c:pt idx="3">
                  <c:v>38717</c:v>
                </c:pt>
                <c:pt idx="4">
                  <c:v>38804</c:v>
                </c:pt>
                <c:pt idx="5">
                  <c:v>38813</c:v>
                </c:pt>
                <c:pt idx="6">
                  <c:v>39330</c:v>
                </c:pt>
                <c:pt idx="7">
                  <c:v>39418</c:v>
                </c:pt>
                <c:pt idx="8">
                  <c:v>39460</c:v>
                </c:pt>
                <c:pt idx="9">
                  <c:v>39579</c:v>
                </c:pt>
                <c:pt idx="10">
                  <c:v>39670</c:v>
                </c:pt>
                <c:pt idx="11">
                  <c:v>39802</c:v>
                </c:pt>
                <c:pt idx="12">
                  <c:v>39840</c:v>
                </c:pt>
                <c:pt idx="13">
                  <c:v>39922</c:v>
                </c:pt>
                <c:pt idx="14">
                  <c:v>40070</c:v>
                </c:pt>
                <c:pt idx="15">
                  <c:v>40174</c:v>
                </c:pt>
                <c:pt idx="16">
                  <c:v>40197</c:v>
                </c:pt>
                <c:pt idx="17">
                  <c:v>40328</c:v>
                </c:pt>
                <c:pt idx="18">
                  <c:v>40434</c:v>
                </c:pt>
                <c:pt idx="19">
                  <c:v>40483</c:v>
                </c:pt>
                <c:pt idx="20">
                  <c:v>40506</c:v>
                </c:pt>
                <c:pt idx="21">
                  <c:v>40510</c:v>
                </c:pt>
                <c:pt idx="22">
                  <c:v>40533</c:v>
                </c:pt>
                <c:pt idx="23">
                  <c:v>40622</c:v>
                </c:pt>
                <c:pt idx="24">
                  <c:v>40685</c:v>
                </c:pt>
                <c:pt idx="25">
                  <c:v>40781</c:v>
                </c:pt>
                <c:pt idx="26">
                  <c:v>40898</c:v>
                </c:pt>
                <c:pt idx="27">
                  <c:v>40916</c:v>
                </c:pt>
                <c:pt idx="28">
                  <c:v>40923</c:v>
                </c:pt>
                <c:pt idx="29">
                  <c:v>40958</c:v>
                </c:pt>
                <c:pt idx="30">
                  <c:v>41002</c:v>
                </c:pt>
                <c:pt idx="31">
                  <c:v>41126</c:v>
                </c:pt>
                <c:pt idx="32">
                  <c:v>41128</c:v>
                </c:pt>
                <c:pt idx="33">
                  <c:v>41158</c:v>
                </c:pt>
                <c:pt idx="34">
                  <c:v>41175</c:v>
                </c:pt>
                <c:pt idx="35">
                  <c:v>41182</c:v>
                </c:pt>
                <c:pt idx="36">
                  <c:v>41196</c:v>
                </c:pt>
                <c:pt idx="37">
                  <c:v>41217</c:v>
                </c:pt>
                <c:pt idx="38">
                  <c:v>41223</c:v>
                </c:pt>
                <c:pt idx="39">
                  <c:v>41252</c:v>
                </c:pt>
                <c:pt idx="40">
                  <c:v>41259</c:v>
                </c:pt>
                <c:pt idx="41">
                  <c:v>41280</c:v>
                </c:pt>
                <c:pt idx="42">
                  <c:v>41413</c:v>
                </c:pt>
                <c:pt idx="43">
                  <c:v>41469</c:v>
                </c:pt>
                <c:pt idx="44">
                  <c:v>41483</c:v>
                </c:pt>
                <c:pt idx="45">
                  <c:v>41533</c:v>
                </c:pt>
                <c:pt idx="46">
                  <c:v>41547</c:v>
                </c:pt>
                <c:pt idx="47">
                  <c:v>41553</c:v>
                </c:pt>
                <c:pt idx="48">
                  <c:v>41644</c:v>
                </c:pt>
                <c:pt idx="49">
                  <c:v>41651</c:v>
                </c:pt>
                <c:pt idx="50">
                  <c:v>41665</c:v>
                </c:pt>
                <c:pt idx="51">
                  <c:v>41688</c:v>
                </c:pt>
                <c:pt idx="52">
                  <c:v>41756</c:v>
                </c:pt>
                <c:pt idx="53">
                  <c:v>41903</c:v>
                </c:pt>
                <c:pt idx="54">
                  <c:v>41994</c:v>
                </c:pt>
                <c:pt idx="55">
                  <c:v>42106</c:v>
                </c:pt>
                <c:pt idx="56">
                  <c:v>42197</c:v>
                </c:pt>
                <c:pt idx="57">
                  <c:v>42323</c:v>
                </c:pt>
                <c:pt idx="58">
                  <c:v>42464</c:v>
                </c:pt>
                <c:pt idx="59">
                  <c:v>42493</c:v>
                </c:pt>
                <c:pt idx="60">
                  <c:v>42680</c:v>
                </c:pt>
                <c:pt idx="61">
                  <c:v>43110</c:v>
                </c:pt>
                <c:pt idx="62">
                  <c:v>43503</c:v>
                </c:pt>
                <c:pt idx="63">
                  <c:v>44235</c:v>
                </c:pt>
              </c:numCache>
            </c:numRef>
          </c:cat>
          <c:val>
            <c:numRef>
              <c:f>Sheet1!$B$2:$B$65</c:f>
              <c:numCache>
                <c:formatCode>0%</c:formatCode>
                <c:ptCount val="64"/>
                <c:pt idx="0">
                  <c:v>0.62</c:v>
                </c:pt>
                <c:pt idx="1">
                  <c:v>0.65</c:v>
                </c:pt>
                <c:pt idx="2">
                  <c:v>0.66</c:v>
                </c:pt>
                <c:pt idx="3">
                  <c:v>0.67</c:v>
                </c:pt>
                <c:pt idx="4">
                  <c:v>0.66</c:v>
                </c:pt>
                <c:pt idx="5">
                  <c:v>0.73</c:v>
                </c:pt>
                <c:pt idx="6">
                  <c:v>0.76</c:v>
                </c:pt>
                <c:pt idx="7">
                  <c:v>0.75</c:v>
                </c:pt>
                <c:pt idx="8">
                  <c:v>0.77</c:v>
                </c:pt>
                <c:pt idx="9">
                  <c:v>0.78</c:v>
                </c:pt>
                <c:pt idx="10">
                  <c:v>0.82</c:v>
                </c:pt>
                <c:pt idx="11">
                  <c:v>0.84</c:v>
                </c:pt>
                <c:pt idx="12">
                  <c:v>0.85</c:v>
                </c:pt>
                <c:pt idx="13">
                  <c:v>0.85</c:v>
                </c:pt>
                <c:pt idx="14">
                  <c:v>0.84</c:v>
                </c:pt>
                <c:pt idx="15">
                  <c:v>0.83</c:v>
                </c:pt>
                <c:pt idx="16">
                  <c:v>0.8</c:v>
                </c:pt>
                <c:pt idx="17">
                  <c:v>0.82</c:v>
                </c:pt>
                <c:pt idx="18">
                  <c:v>0.85</c:v>
                </c:pt>
                <c:pt idx="19">
                  <c:v>0.84</c:v>
                </c:pt>
                <c:pt idx="20">
                  <c:v>0.82</c:v>
                </c:pt>
                <c:pt idx="21">
                  <c:v>0.82</c:v>
                </c:pt>
                <c:pt idx="22">
                  <c:v>0.81</c:v>
                </c:pt>
                <c:pt idx="23">
                  <c:v>0.86</c:v>
                </c:pt>
                <c:pt idx="24">
                  <c:v>0.83</c:v>
                </c:pt>
                <c:pt idx="25">
                  <c:v>0.84</c:v>
                </c:pt>
                <c:pt idx="26">
                  <c:v>0.87</c:v>
                </c:pt>
                <c:pt idx="27">
                  <c:v>0.88</c:v>
                </c:pt>
                <c:pt idx="28">
                  <c:v>0.87</c:v>
                </c:pt>
                <c:pt idx="29">
                  <c:v>0.88</c:v>
                </c:pt>
                <c:pt idx="30">
                  <c:v>0.88</c:v>
                </c:pt>
                <c:pt idx="31">
                  <c:v>0.87</c:v>
                </c:pt>
                <c:pt idx="32">
                  <c:v>0.89</c:v>
                </c:pt>
                <c:pt idx="33">
                  <c:v>0.85</c:v>
                </c:pt>
                <c:pt idx="34">
                  <c:v>0.88</c:v>
                </c:pt>
                <c:pt idx="35">
                  <c:v>0.89</c:v>
                </c:pt>
                <c:pt idx="36">
                  <c:v>0.88</c:v>
                </c:pt>
                <c:pt idx="37">
                  <c:v>0.89</c:v>
                </c:pt>
                <c:pt idx="38">
                  <c:v>0.84</c:v>
                </c:pt>
                <c:pt idx="39">
                  <c:v>0.87</c:v>
                </c:pt>
                <c:pt idx="40">
                  <c:v>0.88</c:v>
                </c:pt>
                <c:pt idx="41">
                  <c:v>0.89</c:v>
                </c:pt>
                <c:pt idx="42">
                  <c:v>0.91</c:v>
                </c:pt>
                <c:pt idx="43">
                  <c:v>0.9</c:v>
                </c:pt>
                <c:pt idx="44">
                  <c:v>0.91</c:v>
                </c:pt>
                <c:pt idx="45">
                  <c:v>0.89</c:v>
                </c:pt>
                <c:pt idx="46">
                  <c:v>0.91</c:v>
                </c:pt>
                <c:pt idx="47">
                  <c:v>0.92</c:v>
                </c:pt>
                <c:pt idx="48">
                  <c:v>0.92</c:v>
                </c:pt>
                <c:pt idx="49">
                  <c:v>0.9</c:v>
                </c:pt>
                <c:pt idx="50">
                  <c:v>0.91</c:v>
                </c:pt>
                <c:pt idx="51">
                  <c:v>0.9</c:v>
                </c:pt>
                <c:pt idx="52">
                  <c:v>0.92</c:v>
                </c:pt>
                <c:pt idx="53">
                  <c:v>0.91</c:v>
                </c:pt>
                <c:pt idx="54">
                  <c:v>0.89</c:v>
                </c:pt>
                <c:pt idx="55">
                  <c:v>0.92</c:v>
                </c:pt>
                <c:pt idx="56">
                  <c:v>0.92</c:v>
                </c:pt>
                <c:pt idx="57">
                  <c:v>0.91</c:v>
                </c:pt>
                <c:pt idx="58">
                  <c:v>0.92</c:v>
                </c:pt>
                <c:pt idx="59">
                  <c:v>0.92</c:v>
                </c:pt>
                <c:pt idx="60">
                  <c:v>0.95</c:v>
                </c:pt>
                <c:pt idx="61">
                  <c:v>0.95</c:v>
                </c:pt>
                <c:pt idx="62">
                  <c:v>0.96</c:v>
                </c:pt>
                <c:pt idx="63">
                  <c:v>0.97</c:v>
                </c:pt>
              </c:numCache>
            </c:numRef>
          </c:val>
          <c:smooth val="0"/>
          <c:extLst>
            <c:ext xmlns:c16="http://schemas.microsoft.com/office/drawing/2014/chart" uri="{C3380CC4-5D6E-409C-BE32-E72D297353CC}">
              <c16:uniqueId val="{00000000-944F-DE42-841E-BABB0C8C3907}"/>
            </c:ext>
          </c:extLst>
        </c:ser>
        <c:ser>
          <c:idx val="1"/>
          <c:order val="1"/>
          <c:tx>
            <c:strRef>
              <c:f>Sheet1!$C$1</c:f>
              <c:strCache>
                <c:ptCount val="1"/>
                <c:pt idx="0">
                  <c:v>Smartphone</c:v>
                </c:pt>
              </c:strCache>
            </c:strRef>
          </c:tx>
          <c:spPr>
            <a:ln w="50800" cap="rnd">
              <a:solidFill>
                <a:schemeClr val="accent2"/>
              </a:solidFill>
              <a:prstDash val="sysDot"/>
              <a:round/>
            </a:ln>
            <a:effectLst/>
          </c:spPr>
          <c:marker>
            <c:symbol val="none"/>
          </c:marker>
          <c:cat>
            <c:numRef>
              <c:f>Sheet1!$A$2:$A$65</c:f>
              <c:numCache>
                <c:formatCode>m/d/yy</c:formatCode>
                <c:ptCount val="64"/>
                <c:pt idx="0">
                  <c:v>37556</c:v>
                </c:pt>
                <c:pt idx="1">
                  <c:v>38321</c:v>
                </c:pt>
                <c:pt idx="2">
                  <c:v>38392</c:v>
                </c:pt>
                <c:pt idx="3">
                  <c:v>38717</c:v>
                </c:pt>
                <c:pt idx="4">
                  <c:v>38804</c:v>
                </c:pt>
                <c:pt idx="5">
                  <c:v>38813</c:v>
                </c:pt>
                <c:pt idx="6">
                  <c:v>39330</c:v>
                </c:pt>
                <c:pt idx="7">
                  <c:v>39418</c:v>
                </c:pt>
                <c:pt idx="8">
                  <c:v>39460</c:v>
                </c:pt>
                <c:pt idx="9">
                  <c:v>39579</c:v>
                </c:pt>
                <c:pt idx="10">
                  <c:v>39670</c:v>
                </c:pt>
                <c:pt idx="11">
                  <c:v>39802</c:v>
                </c:pt>
                <c:pt idx="12">
                  <c:v>39840</c:v>
                </c:pt>
                <c:pt idx="13">
                  <c:v>39922</c:v>
                </c:pt>
                <c:pt idx="14">
                  <c:v>40070</c:v>
                </c:pt>
                <c:pt idx="15">
                  <c:v>40174</c:v>
                </c:pt>
                <c:pt idx="16">
                  <c:v>40197</c:v>
                </c:pt>
                <c:pt idx="17">
                  <c:v>40328</c:v>
                </c:pt>
                <c:pt idx="18">
                  <c:v>40434</c:v>
                </c:pt>
                <c:pt idx="19">
                  <c:v>40483</c:v>
                </c:pt>
                <c:pt idx="20">
                  <c:v>40506</c:v>
                </c:pt>
                <c:pt idx="21">
                  <c:v>40510</c:v>
                </c:pt>
                <c:pt idx="22">
                  <c:v>40533</c:v>
                </c:pt>
                <c:pt idx="23">
                  <c:v>40622</c:v>
                </c:pt>
                <c:pt idx="24">
                  <c:v>40685</c:v>
                </c:pt>
                <c:pt idx="25">
                  <c:v>40781</c:v>
                </c:pt>
                <c:pt idx="26">
                  <c:v>40898</c:v>
                </c:pt>
                <c:pt idx="27">
                  <c:v>40916</c:v>
                </c:pt>
                <c:pt idx="28">
                  <c:v>40923</c:v>
                </c:pt>
                <c:pt idx="29">
                  <c:v>40958</c:v>
                </c:pt>
                <c:pt idx="30">
                  <c:v>41002</c:v>
                </c:pt>
                <c:pt idx="31">
                  <c:v>41126</c:v>
                </c:pt>
                <c:pt idx="32">
                  <c:v>41128</c:v>
                </c:pt>
                <c:pt idx="33">
                  <c:v>41158</c:v>
                </c:pt>
                <c:pt idx="34">
                  <c:v>41175</c:v>
                </c:pt>
                <c:pt idx="35">
                  <c:v>41182</c:v>
                </c:pt>
                <c:pt idx="36">
                  <c:v>41196</c:v>
                </c:pt>
                <c:pt idx="37">
                  <c:v>41217</c:v>
                </c:pt>
                <c:pt idx="38">
                  <c:v>41223</c:v>
                </c:pt>
                <c:pt idx="39">
                  <c:v>41252</c:v>
                </c:pt>
                <c:pt idx="40">
                  <c:v>41259</c:v>
                </c:pt>
                <c:pt idx="41">
                  <c:v>41280</c:v>
                </c:pt>
                <c:pt idx="42">
                  <c:v>41413</c:v>
                </c:pt>
                <c:pt idx="43">
                  <c:v>41469</c:v>
                </c:pt>
                <c:pt idx="44">
                  <c:v>41483</c:v>
                </c:pt>
                <c:pt idx="45">
                  <c:v>41533</c:v>
                </c:pt>
                <c:pt idx="46">
                  <c:v>41547</c:v>
                </c:pt>
                <c:pt idx="47">
                  <c:v>41553</c:v>
                </c:pt>
                <c:pt idx="48">
                  <c:v>41644</c:v>
                </c:pt>
                <c:pt idx="49">
                  <c:v>41651</c:v>
                </c:pt>
                <c:pt idx="50">
                  <c:v>41665</c:v>
                </c:pt>
                <c:pt idx="51">
                  <c:v>41688</c:v>
                </c:pt>
                <c:pt idx="52">
                  <c:v>41756</c:v>
                </c:pt>
                <c:pt idx="53">
                  <c:v>41903</c:v>
                </c:pt>
                <c:pt idx="54">
                  <c:v>41994</c:v>
                </c:pt>
                <c:pt idx="55">
                  <c:v>42106</c:v>
                </c:pt>
                <c:pt idx="56">
                  <c:v>42197</c:v>
                </c:pt>
                <c:pt idx="57">
                  <c:v>42323</c:v>
                </c:pt>
                <c:pt idx="58">
                  <c:v>42464</c:v>
                </c:pt>
                <c:pt idx="59">
                  <c:v>42493</c:v>
                </c:pt>
                <c:pt idx="60">
                  <c:v>42680</c:v>
                </c:pt>
                <c:pt idx="61">
                  <c:v>43110</c:v>
                </c:pt>
                <c:pt idx="62">
                  <c:v>43503</c:v>
                </c:pt>
                <c:pt idx="63">
                  <c:v>44235</c:v>
                </c:pt>
              </c:numCache>
            </c:numRef>
          </c:cat>
          <c:val>
            <c:numRef>
              <c:f>Sheet1!$C$2:$C$65</c:f>
              <c:numCache>
                <c:formatCode>General</c:formatCode>
                <c:ptCount val="64"/>
                <c:pt idx="24" formatCode="0%">
                  <c:v>0.35</c:v>
                </c:pt>
                <c:pt idx="28" formatCode="0%">
                  <c:v>0.39</c:v>
                </c:pt>
                <c:pt idx="29" formatCode="0%">
                  <c:v>0.45</c:v>
                </c:pt>
                <c:pt idx="30" formatCode="0%">
                  <c:v>0.46</c:v>
                </c:pt>
                <c:pt idx="31" formatCode="0%">
                  <c:v>0.44</c:v>
                </c:pt>
                <c:pt idx="33" formatCode="0%">
                  <c:v>0.45</c:v>
                </c:pt>
                <c:pt idx="34" formatCode="0%">
                  <c:v>0.43</c:v>
                </c:pt>
                <c:pt idx="38" formatCode="0%">
                  <c:v>0.46</c:v>
                </c:pt>
                <c:pt idx="39" formatCode="0%">
                  <c:v>0.45</c:v>
                </c:pt>
                <c:pt idx="41" formatCode="0%">
                  <c:v>0.51</c:v>
                </c:pt>
                <c:pt idx="42" formatCode="0%">
                  <c:v>0.56000000000000005</c:v>
                </c:pt>
                <c:pt idx="43" formatCode="0%">
                  <c:v>0.53</c:v>
                </c:pt>
                <c:pt idx="44" formatCode="0%">
                  <c:v>0.53</c:v>
                </c:pt>
                <c:pt idx="45" formatCode="0%">
                  <c:v>0.54</c:v>
                </c:pt>
                <c:pt idx="46" formatCode="0%">
                  <c:v>0.55000000000000004</c:v>
                </c:pt>
                <c:pt idx="47" formatCode="0%">
                  <c:v>0.57999999999999996</c:v>
                </c:pt>
                <c:pt idx="48" formatCode="0%">
                  <c:v>0.55000000000000004</c:v>
                </c:pt>
                <c:pt idx="49" formatCode="0%">
                  <c:v>0.57999999999999996</c:v>
                </c:pt>
                <c:pt idx="50" formatCode="0%">
                  <c:v>0.55000000000000004</c:v>
                </c:pt>
                <c:pt idx="54" formatCode="0%">
                  <c:v>0.59</c:v>
                </c:pt>
                <c:pt idx="55" formatCode="0%">
                  <c:v>0.67</c:v>
                </c:pt>
                <c:pt idx="56" formatCode="0%">
                  <c:v>0.68</c:v>
                </c:pt>
                <c:pt idx="57" formatCode="0%">
                  <c:v>0.69</c:v>
                </c:pt>
                <c:pt idx="58" formatCode="0%">
                  <c:v>0.72</c:v>
                </c:pt>
                <c:pt idx="59" formatCode="0%">
                  <c:v>0.7</c:v>
                </c:pt>
                <c:pt idx="60" formatCode="0%">
                  <c:v>0.77</c:v>
                </c:pt>
                <c:pt idx="61" formatCode="0%">
                  <c:v>0.77</c:v>
                </c:pt>
                <c:pt idx="62" formatCode="0%">
                  <c:v>0.81</c:v>
                </c:pt>
                <c:pt idx="63" formatCode="0%">
                  <c:v>0.85</c:v>
                </c:pt>
              </c:numCache>
            </c:numRef>
          </c:val>
          <c:smooth val="0"/>
          <c:extLst>
            <c:ext xmlns:c16="http://schemas.microsoft.com/office/drawing/2014/chart" uri="{C3380CC4-5D6E-409C-BE32-E72D297353CC}">
              <c16:uniqueId val="{00000001-944F-DE42-841E-BABB0C8C3907}"/>
            </c:ext>
          </c:extLst>
        </c:ser>
        <c:dLbls>
          <c:showLegendKey val="0"/>
          <c:showVal val="0"/>
          <c:showCatName val="0"/>
          <c:showSerName val="0"/>
          <c:showPercent val="0"/>
          <c:showBubbleSize val="0"/>
        </c:dLbls>
        <c:smooth val="0"/>
        <c:axId val="20155391"/>
        <c:axId val="19771679"/>
      </c:lineChart>
      <c:dateAx>
        <c:axId val="20155391"/>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71679"/>
        <c:crosses val="autoZero"/>
        <c:auto val="0"/>
        <c:lblOffset val="100"/>
        <c:baseTimeUnit val="days"/>
        <c:majorUnit val="2"/>
        <c:majorTimeUnit val="years"/>
      </c:dateAx>
      <c:valAx>
        <c:axId val="19771679"/>
        <c:scaling>
          <c:orientation val="minMax"/>
        </c:scaling>
        <c:delete val="0"/>
        <c:axPos val="l"/>
        <c:majorGridlines>
          <c:spPr>
            <a:ln w="9525" cap="flat" cmpd="sng" algn="ctr">
              <a:solidFill>
                <a:schemeClr val="bg2">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55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U.S. Home Broadband Connection</c:v>
                </c:pt>
              </c:strCache>
            </c:strRef>
          </c:tx>
          <c:spPr>
            <a:ln w="50800" cap="rnd">
              <a:solidFill>
                <a:schemeClr val="accent1"/>
              </a:solidFill>
              <a:round/>
            </a:ln>
            <a:effectLst/>
          </c:spPr>
          <c:marker>
            <c:symbol val="none"/>
          </c:marker>
          <c:cat>
            <c:numRef>
              <c:f>Sheet1!$A$2:$A$74</c:f>
              <c:numCache>
                <c:formatCode>m/d/yy</c:formatCode>
                <c:ptCount val="73"/>
                <c:pt idx="0">
                  <c:v>36616</c:v>
                </c:pt>
                <c:pt idx="1">
                  <c:v>36951</c:v>
                </c:pt>
                <c:pt idx="2">
                  <c:v>37144</c:v>
                </c:pt>
                <c:pt idx="3">
                  <c:v>37153</c:v>
                </c:pt>
                <c:pt idx="4">
                  <c:v>37165</c:v>
                </c:pt>
                <c:pt idx="5">
                  <c:v>37171</c:v>
                </c:pt>
                <c:pt idx="6">
                  <c:v>37182</c:v>
                </c:pt>
                <c:pt idx="7">
                  <c:v>37213</c:v>
                </c:pt>
                <c:pt idx="8">
                  <c:v>37248</c:v>
                </c:pt>
                <c:pt idx="9">
                  <c:v>37287</c:v>
                </c:pt>
                <c:pt idx="10">
                  <c:v>37395</c:v>
                </c:pt>
                <c:pt idx="11">
                  <c:v>37463</c:v>
                </c:pt>
                <c:pt idx="12">
                  <c:v>37535</c:v>
                </c:pt>
                <c:pt idx="13">
                  <c:v>37556</c:v>
                </c:pt>
                <c:pt idx="14">
                  <c:v>37584</c:v>
                </c:pt>
                <c:pt idx="15">
                  <c:v>37612</c:v>
                </c:pt>
                <c:pt idx="16">
                  <c:v>37704</c:v>
                </c:pt>
                <c:pt idx="17">
                  <c:v>37705</c:v>
                </c:pt>
                <c:pt idx="18">
                  <c:v>37761</c:v>
                </c:pt>
                <c:pt idx="19">
                  <c:v>37796</c:v>
                </c:pt>
                <c:pt idx="20">
                  <c:v>37836</c:v>
                </c:pt>
                <c:pt idx="21">
                  <c:v>37969</c:v>
                </c:pt>
                <c:pt idx="22">
                  <c:v>38047</c:v>
                </c:pt>
                <c:pt idx="23">
                  <c:v>38063</c:v>
                </c:pt>
                <c:pt idx="24">
                  <c:v>38155</c:v>
                </c:pt>
                <c:pt idx="25">
                  <c:v>38171</c:v>
                </c:pt>
                <c:pt idx="26">
                  <c:v>38313</c:v>
                </c:pt>
                <c:pt idx="27">
                  <c:v>38321</c:v>
                </c:pt>
                <c:pt idx="28">
                  <c:v>38392</c:v>
                </c:pt>
                <c:pt idx="29">
                  <c:v>38432</c:v>
                </c:pt>
                <c:pt idx="30">
                  <c:v>38510</c:v>
                </c:pt>
                <c:pt idx="31">
                  <c:v>38694</c:v>
                </c:pt>
                <c:pt idx="32">
                  <c:v>38717</c:v>
                </c:pt>
                <c:pt idx="33">
                  <c:v>38754</c:v>
                </c:pt>
                <c:pt idx="34">
                  <c:v>38804</c:v>
                </c:pt>
                <c:pt idx="35">
                  <c:v>38813</c:v>
                </c:pt>
                <c:pt idx="36">
                  <c:v>38960</c:v>
                </c:pt>
                <c:pt idx="37">
                  <c:v>39055</c:v>
                </c:pt>
                <c:pt idx="38">
                  <c:v>39081</c:v>
                </c:pt>
                <c:pt idx="39">
                  <c:v>39330</c:v>
                </c:pt>
                <c:pt idx="40">
                  <c:v>39418</c:v>
                </c:pt>
                <c:pt idx="41">
                  <c:v>39460</c:v>
                </c:pt>
                <c:pt idx="42">
                  <c:v>39579</c:v>
                </c:pt>
                <c:pt idx="43">
                  <c:v>39670</c:v>
                </c:pt>
                <c:pt idx="44">
                  <c:v>39691</c:v>
                </c:pt>
                <c:pt idx="45">
                  <c:v>39786</c:v>
                </c:pt>
                <c:pt idx="46">
                  <c:v>39802</c:v>
                </c:pt>
                <c:pt idx="47">
                  <c:v>39922</c:v>
                </c:pt>
                <c:pt idx="48">
                  <c:v>39985</c:v>
                </c:pt>
                <c:pt idx="49">
                  <c:v>40070</c:v>
                </c:pt>
                <c:pt idx="50">
                  <c:v>40174</c:v>
                </c:pt>
                <c:pt idx="51">
                  <c:v>40197</c:v>
                </c:pt>
                <c:pt idx="52">
                  <c:v>40328</c:v>
                </c:pt>
                <c:pt idx="53">
                  <c:v>40434</c:v>
                </c:pt>
                <c:pt idx="54">
                  <c:v>40506</c:v>
                </c:pt>
                <c:pt idx="55">
                  <c:v>40533</c:v>
                </c:pt>
                <c:pt idx="56">
                  <c:v>40685</c:v>
                </c:pt>
                <c:pt idx="57">
                  <c:v>40781</c:v>
                </c:pt>
                <c:pt idx="58">
                  <c:v>40916</c:v>
                </c:pt>
                <c:pt idx="59">
                  <c:v>40958</c:v>
                </c:pt>
                <c:pt idx="60">
                  <c:v>41002</c:v>
                </c:pt>
                <c:pt idx="61">
                  <c:v>41223</c:v>
                </c:pt>
                <c:pt idx="62">
                  <c:v>41252</c:v>
                </c:pt>
                <c:pt idx="63">
                  <c:v>41413</c:v>
                </c:pt>
                <c:pt idx="64">
                  <c:v>41547</c:v>
                </c:pt>
                <c:pt idx="65">
                  <c:v>42106</c:v>
                </c:pt>
                <c:pt idx="66">
                  <c:v>42197</c:v>
                </c:pt>
                <c:pt idx="67">
                  <c:v>42323</c:v>
                </c:pt>
                <c:pt idx="68">
                  <c:v>42464</c:v>
                </c:pt>
                <c:pt idx="69">
                  <c:v>42680</c:v>
                </c:pt>
                <c:pt idx="70">
                  <c:v>43110</c:v>
                </c:pt>
                <c:pt idx="71">
                  <c:v>43503</c:v>
                </c:pt>
                <c:pt idx="72">
                  <c:v>44235</c:v>
                </c:pt>
              </c:numCache>
            </c:numRef>
          </c:cat>
          <c:val>
            <c:numRef>
              <c:f>Sheet1!$B$2:$B$74</c:f>
              <c:numCache>
                <c:formatCode>0%</c:formatCode>
                <c:ptCount val="73"/>
                <c:pt idx="0">
                  <c:v>0.01</c:v>
                </c:pt>
                <c:pt idx="1">
                  <c:v>0.06</c:v>
                </c:pt>
                <c:pt idx="2">
                  <c:v>7.0000000000000007E-2</c:v>
                </c:pt>
                <c:pt idx="3">
                  <c:v>7.0000000000000007E-2</c:v>
                </c:pt>
                <c:pt idx="4">
                  <c:v>0.06</c:v>
                </c:pt>
                <c:pt idx="5">
                  <c:v>0.06</c:v>
                </c:pt>
                <c:pt idx="6">
                  <c:v>0.08</c:v>
                </c:pt>
                <c:pt idx="7">
                  <c:v>0.08</c:v>
                </c:pt>
                <c:pt idx="8">
                  <c:v>0.09</c:v>
                </c:pt>
                <c:pt idx="9">
                  <c:v>0.09</c:v>
                </c:pt>
                <c:pt idx="10">
                  <c:v>0.11</c:v>
                </c:pt>
                <c:pt idx="11">
                  <c:v>0.11</c:v>
                </c:pt>
                <c:pt idx="12">
                  <c:v>0.15</c:v>
                </c:pt>
                <c:pt idx="13">
                  <c:v>0.12</c:v>
                </c:pt>
                <c:pt idx="14">
                  <c:v>0.15</c:v>
                </c:pt>
                <c:pt idx="15">
                  <c:v>0.12</c:v>
                </c:pt>
                <c:pt idx="16">
                  <c:v>0.15</c:v>
                </c:pt>
                <c:pt idx="17">
                  <c:v>0.16</c:v>
                </c:pt>
                <c:pt idx="18">
                  <c:v>0.16</c:v>
                </c:pt>
                <c:pt idx="19">
                  <c:v>0.16</c:v>
                </c:pt>
                <c:pt idx="20">
                  <c:v>0.17</c:v>
                </c:pt>
                <c:pt idx="21">
                  <c:v>0.19</c:v>
                </c:pt>
                <c:pt idx="22">
                  <c:v>0.24</c:v>
                </c:pt>
                <c:pt idx="23">
                  <c:v>0.25</c:v>
                </c:pt>
                <c:pt idx="24">
                  <c:v>0.23</c:v>
                </c:pt>
                <c:pt idx="25">
                  <c:v>0.25</c:v>
                </c:pt>
                <c:pt idx="26">
                  <c:v>0.26</c:v>
                </c:pt>
                <c:pt idx="27">
                  <c:v>0.25</c:v>
                </c:pt>
                <c:pt idx="28">
                  <c:v>0.28999999999999998</c:v>
                </c:pt>
                <c:pt idx="29">
                  <c:v>0.28999999999999998</c:v>
                </c:pt>
                <c:pt idx="30">
                  <c:v>0.33</c:v>
                </c:pt>
                <c:pt idx="31">
                  <c:v>0.37</c:v>
                </c:pt>
                <c:pt idx="32">
                  <c:v>0.36</c:v>
                </c:pt>
                <c:pt idx="33">
                  <c:v>0.41</c:v>
                </c:pt>
                <c:pt idx="34">
                  <c:v>0.42</c:v>
                </c:pt>
                <c:pt idx="35">
                  <c:v>0.42</c:v>
                </c:pt>
                <c:pt idx="36">
                  <c:v>0.43</c:v>
                </c:pt>
                <c:pt idx="37">
                  <c:v>0.46</c:v>
                </c:pt>
                <c:pt idx="38">
                  <c:v>0.44</c:v>
                </c:pt>
                <c:pt idx="39">
                  <c:v>0.51</c:v>
                </c:pt>
                <c:pt idx="40">
                  <c:v>0.54</c:v>
                </c:pt>
                <c:pt idx="41">
                  <c:v>0.51</c:v>
                </c:pt>
                <c:pt idx="42">
                  <c:v>0.54</c:v>
                </c:pt>
                <c:pt idx="43">
                  <c:v>0.57999999999999996</c:v>
                </c:pt>
                <c:pt idx="44">
                  <c:v>0.56999999999999995</c:v>
                </c:pt>
                <c:pt idx="45">
                  <c:v>0.56000000000000005</c:v>
                </c:pt>
                <c:pt idx="46">
                  <c:v>0.55000000000000004</c:v>
                </c:pt>
                <c:pt idx="47">
                  <c:v>0.62</c:v>
                </c:pt>
                <c:pt idx="48">
                  <c:v>0.62</c:v>
                </c:pt>
                <c:pt idx="49">
                  <c:v>0.62</c:v>
                </c:pt>
                <c:pt idx="50">
                  <c:v>0.59</c:v>
                </c:pt>
                <c:pt idx="51">
                  <c:v>0.61</c:v>
                </c:pt>
                <c:pt idx="52">
                  <c:v>0.64</c:v>
                </c:pt>
                <c:pt idx="53">
                  <c:v>0.6</c:v>
                </c:pt>
                <c:pt idx="54">
                  <c:v>0.6</c:v>
                </c:pt>
                <c:pt idx="55">
                  <c:v>0.62</c:v>
                </c:pt>
                <c:pt idx="56">
                  <c:v>0.6</c:v>
                </c:pt>
                <c:pt idx="57">
                  <c:v>0.62</c:v>
                </c:pt>
                <c:pt idx="58">
                  <c:v>0.67</c:v>
                </c:pt>
                <c:pt idx="59">
                  <c:v>0.65</c:v>
                </c:pt>
                <c:pt idx="60">
                  <c:v>0.66</c:v>
                </c:pt>
                <c:pt idx="61">
                  <c:v>0.68</c:v>
                </c:pt>
                <c:pt idx="62">
                  <c:v>0.65</c:v>
                </c:pt>
                <c:pt idx="63">
                  <c:v>0.7</c:v>
                </c:pt>
                <c:pt idx="64">
                  <c:v>0.7</c:v>
                </c:pt>
                <c:pt idx="65">
                  <c:v>0.66</c:v>
                </c:pt>
                <c:pt idx="66">
                  <c:v>0.67</c:v>
                </c:pt>
                <c:pt idx="67">
                  <c:v>0.67</c:v>
                </c:pt>
                <c:pt idx="68">
                  <c:v>0.7</c:v>
                </c:pt>
                <c:pt idx="69">
                  <c:v>0.73</c:v>
                </c:pt>
                <c:pt idx="70">
                  <c:v>0.65</c:v>
                </c:pt>
                <c:pt idx="71">
                  <c:v>0.73</c:v>
                </c:pt>
                <c:pt idx="72">
                  <c:v>0.77</c:v>
                </c:pt>
              </c:numCache>
            </c:numRef>
          </c:val>
          <c:smooth val="0"/>
          <c:extLst>
            <c:ext xmlns:c16="http://schemas.microsoft.com/office/drawing/2014/chart" uri="{C3380CC4-5D6E-409C-BE32-E72D297353CC}">
              <c16:uniqueId val="{00000000-14E7-9D40-B6C8-079ADAC2ED32}"/>
            </c:ext>
          </c:extLst>
        </c:ser>
        <c:dLbls>
          <c:showLegendKey val="0"/>
          <c:showVal val="0"/>
          <c:showCatName val="0"/>
          <c:showSerName val="0"/>
          <c:showPercent val="0"/>
          <c:showBubbleSize val="0"/>
        </c:dLbls>
        <c:smooth val="0"/>
        <c:axId val="10906175"/>
        <c:axId val="45641903"/>
      </c:lineChart>
      <c:dateAx>
        <c:axId val="10906175"/>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641903"/>
        <c:crosses val="autoZero"/>
        <c:auto val="1"/>
        <c:lblOffset val="100"/>
        <c:baseTimeUnit val="days"/>
      </c:dateAx>
      <c:valAx>
        <c:axId val="456419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061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2011154855642"/>
          <c:y val="7.0507492947862764E-3"/>
          <c:w val="0.87457988845144352"/>
          <c:h val="0.98663096507732417"/>
        </c:manualLayout>
      </c:layout>
      <c:pieChart>
        <c:varyColors val="1"/>
        <c:ser>
          <c:idx val="0"/>
          <c:order val="0"/>
          <c:tx>
            <c:strRef>
              <c:f>'have broadband'!$B$1</c:f>
              <c:strCache>
                <c:ptCount val="1"/>
                <c:pt idx="0">
                  <c:v>households</c:v>
                </c:pt>
              </c:strCache>
            </c:strRef>
          </c:tx>
          <c:spPr>
            <a:ln>
              <a:solidFill>
                <a:schemeClr val="accent2"/>
              </a:solidFill>
            </a:ln>
          </c:spPr>
          <c:explosion val="6"/>
          <c:dPt>
            <c:idx val="0"/>
            <c:bubble3D val="0"/>
            <c:spPr>
              <a:solidFill>
                <a:schemeClr val="accent1"/>
              </a:solidFill>
              <a:ln w="25400">
                <a:solidFill>
                  <a:schemeClr val="accent1"/>
                </a:solidFill>
              </a:ln>
              <a:effectLst/>
            </c:spPr>
            <c:extLst>
              <c:ext xmlns:c16="http://schemas.microsoft.com/office/drawing/2014/chart" uri="{C3380CC4-5D6E-409C-BE32-E72D297353CC}">
                <c16:uniqueId val="{00000002-76B1-2E43-A8F9-B8453F5BEE1D}"/>
              </c:ext>
            </c:extLst>
          </c:dPt>
          <c:dPt>
            <c:idx val="1"/>
            <c:bubble3D val="0"/>
            <c:spPr>
              <a:solidFill>
                <a:schemeClr val="accent2"/>
              </a:solidFill>
              <a:ln w="12700">
                <a:solidFill>
                  <a:schemeClr val="accent2"/>
                </a:solidFill>
              </a:ln>
              <a:effectLst/>
            </c:spPr>
            <c:extLst>
              <c:ext xmlns:c16="http://schemas.microsoft.com/office/drawing/2014/chart" uri="{C3380CC4-5D6E-409C-BE32-E72D297353CC}">
                <c16:uniqueId val="{00000001-76B1-2E43-A8F9-B8453F5BEE1D}"/>
              </c:ext>
            </c:extLst>
          </c:dPt>
          <c:dPt>
            <c:idx val="2"/>
            <c:bubble3D val="0"/>
            <c:spPr>
              <a:solidFill>
                <a:schemeClr val="accent5"/>
              </a:solidFill>
              <a:ln w="25400">
                <a:solidFill>
                  <a:schemeClr val="accent5"/>
                </a:solidFill>
              </a:ln>
              <a:effectLst/>
            </c:spPr>
            <c:extLst>
              <c:ext xmlns:c16="http://schemas.microsoft.com/office/drawing/2014/chart" uri="{C3380CC4-5D6E-409C-BE32-E72D297353CC}">
                <c16:uniqueId val="{00000003-76B1-2E43-A8F9-B8453F5BEE1D}"/>
              </c:ext>
            </c:extLst>
          </c:dPt>
          <c:dLbls>
            <c:dLbl>
              <c:idx val="0"/>
              <c:layout>
                <c:manualLayout>
                  <c:x val="-0.2774600847228656"/>
                  <c:y val="-0.16576635445356591"/>
                </c:manualLayout>
              </c:layout>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4547391732283467"/>
                      <c:h val="0.16914747558192275"/>
                    </c:manualLayout>
                  </c15:layout>
                </c:ext>
                <c:ext xmlns:c16="http://schemas.microsoft.com/office/drawing/2014/chart" uri="{C3380CC4-5D6E-409C-BE32-E72D297353CC}">
                  <c16:uniqueId val="{00000002-76B1-2E43-A8F9-B8453F5BEE1D}"/>
                </c:ext>
              </c:extLst>
            </c:dLbl>
            <c:dLbl>
              <c:idx val="1"/>
              <c:layout>
                <c:manualLayout>
                  <c:x val="0.12407308070866142"/>
                  <c:y val="1.5276716001555236E-2"/>
                </c:manualLayout>
              </c:layout>
              <c:tx>
                <c:rich>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fld id="{3FF68666-F277-824E-A8E9-197C9CCE6F73}" type="CATEGORYNAME">
                      <a:rPr lang="en-US" smtClean="0"/>
                      <a:pPr algn="l">
                        <a:defRPr sz="2000" b="1">
                          <a:solidFill>
                            <a:schemeClr val="bg1"/>
                          </a:solidFill>
                        </a:defRPr>
                      </a:pPr>
                      <a:t>[CATEGORY NAME]</a:t>
                    </a:fld>
                    <a:r>
                      <a:rPr lang="en-US" baseline="0" dirty="0"/>
                      <a:t> </a:t>
                    </a:r>
                    <a:fld id="{BE95C113-DB80-9A40-8336-0D2BA965B032}" type="PERCENTAGE">
                      <a:rPr lang="en-US" baseline="0" smtClean="0"/>
                      <a:pPr algn="l">
                        <a:defRPr sz="2000" b="1">
                          <a:solidFill>
                            <a:schemeClr val="bg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7563549868766394"/>
                      <c:h val="0.15739622675727896"/>
                    </c:manualLayout>
                  </c15:layout>
                  <c15:dlblFieldTable/>
                  <c15:showDataLabelsRange val="0"/>
                </c:ext>
                <c:ext xmlns:c16="http://schemas.microsoft.com/office/drawing/2014/chart" uri="{C3380CC4-5D6E-409C-BE32-E72D297353CC}">
                  <c16:uniqueId val="{00000001-76B1-2E43-A8F9-B8453F5BEE1D}"/>
                </c:ext>
              </c:extLst>
            </c:dLbl>
            <c:dLbl>
              <c:idx val="2"/>
              <c:layout>
                <c:manualLayout>
                  <c:x val="0.21375869422572177"/>
                  <c:y val="0.19711313454661739"/>
                </c:manualLayout>
              </c:layout>
              <c:tx>
                <c:rich>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fld id="{A400E42A-8DD9-3942-8D90-1DB21CBC0149}" type="CATEGORYNAME">
                      <a:rPr lang="en-US" smtClean="0"/>
                      <a:pPr algn="l">
                        <a:defRPr sz="2000" b="1">
                          <a:solidFill>
                            <a:schemeClr val="bg1"/>
                          </a:solidFill>
                        </a:defRPr>
                      </a:pPr>
                      <a:t>[CATEGORY NAME]</a:t>
                    </a:fld>
                    <a:r>
                      <a:rPr lang="en-US" baseline="0"/>
                      <a:t> </a:t>
                    </a:r>
                    <a:fld id="{F84BA083-9350-5A4E-82A7-F19BF68F799E}" type="PERCENTAGE">
                      <a:rPr lang="en-US" baseline="0" smtClean="0"/>
                      <a:pPr algn="l">
                        <a:defRPr sz="2000" b="1">
                          <a:solidFill>
                            <a:schemeClr val="bg1"/>
                          </a:solidFill>
                        </a:defRPr>
                      </a:pPr>
                      <a:t>[PERCENTAGE]</a:t>
                    </a:fld>
                    <a:endParaRPr lang="en-US" baseline="0"/>
                  </a:p>
                </c:rich>
              </c:tx>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187089895013127"/>
                      <c:h val="0.16914747558192275"/>
                    </c:manualLayout>
                  </c15:layout>
                  <c15:dlblFieldTable/>
                  <c15:showDataLabelsRange val="0"/>
                </c:ext>
                <c:ext xmlns:c16="http://schemas.microsoft.com/office/drawing/2014/chart" uri="{C3380CC4-5D6E-409C-BE32-E72D297353CC}">
                  <c16:uniqueId val="{00000003-76B1-2E43-A8F9-B8453F5BEE1D}"/>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broadband'!$A$2:$A$4</c:f>
              <c:strCache>
                <c:ptCount val="3"/>
                <c:pt idx="0">
                  <c:v>Have Broadband </c:v>
                </c:pt>
                <c:pt idx="1">
                  <c:v>No Broadband, Rural</c:v>
                </c:pt>
                <c:pt idx="2">
                  <c:v>No Broadband, Urban</c:v>
                </c:pt>
              </c:strCache>
            </c:strRef>
          </c:cat>
          <c:val>
            <c:numRef>
              <c:f>'have broadband'!$B$2:$B$4</c:f>
              <c:numCache>
                <c:formatCode>General</c:formatCode>
                <c:ptCount val="3"/>
                <c:pt idx="0">
                  <c:v>71</c:v>
                </c:pt>
                <c:pt idx="1">
                  <c:v>8</c:v>
                </c:pt>
                <c:pt idx="2">
                  <c:v>21</c:v>
                </c:pt>
              </c:numCache>
            </c:numRef>
          </c:val>
          <c:extLst>
            <c:ext xmlns:c16="http://schemas.microsoft.com/office/drawing/2014/chart" uri="{C3380CC4-5D6E-409C-BE32-E72D297353CC}">
              <c16:uniqueId val="{00000000-76B1-2E43-A8F9-B8453F5BEE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'Racial Digital Equity Stats'!$B$1</c:f>
              <c:strCache>
                <c:ptCount val="1"/>
                <c:pt idx="0">
                  <c:v>Black</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Stats'!$B$2:$B$3</c:f>
              <c:numCache>
                <c:formatCode>0%</c:formatCode>
                <c:ptCount val="2"/>
                <c:pt idx="0">
                  <c:v>0.57999999999999996</c:v>
                </c:pt>
                <c:pt idx="1">
                  <c:v>0.66</c:v>
                </c:pt>
              </c:numCache>
            </c:numRef>
          </c:val>
          <c:extLst>
            <c:ext xmlns:c16="http://schemas.microsoft.com/office/drawing/2014/chart" uri="{C3380CC4-5D6E-409C-BE32-E72D297353CC}">
              <c16:uniqueId val="{00000000-2301-7749-B4CF-8A19AA72CA00}"/>
            </c:ext>
          </c:extLst>
        </c:ser>
        <c:ser>
          <c:idx val="1"/>
          <c:order val="1"/>
          <c:tx>
            <c:strRef>
              <c:f>'Racial Digital Equity Stats'!$C$1</c:f>
              <c:strCache>
                <c:ptCount val="1"/>
                <c:pt idx="0">
                  <c:v>Hispanic</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5670729290629762"/>
                      <c:h val="0.14794068783802802"/>
                    </c:manualLayout>
                  </c15:layout>
                </c:ext>
                <c:ext xmlns:c16="http://schemas.microsoft.com/office/drawing/2014/chart" uri="{C3380CC4-5D6E-409C-BE32-E72D297353CC}">
                  <c16:uniqueId val="{00000003-2301-7749-B4CF-8A19AA72CA00}"/>
                </c:ext>
              </c:extLst>
            </c:dLbl>
            <c:dLbl>
              <c:idx val="1"/>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854016947960612"/>
                      <c:h val="0.14794068783802802"/>
                    </c:manualLayout>
                  </c15:layout>
                </c:ext>
                <c:ext xmlns:c16="http://schemas.microsoft.com/office/drawing/2014/chart" uri="{C3380CC4-5D6E-409C-BE32-E72D297353CC}">
                  <c16:uniqueId val="{00000004-2301-7749-B4CF-8A19AA72CA00}"/>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Stats'!$C$2:$C$3</c:f>
              <c:numCache>
                <c:formatCode>0%</c:formatCode>
                <c:ptCount val="2"/>
                <c:pt idx="0">
                  <c:v>0.56999999999999995</c:v>
                </c:pt>
                <c:pt idx="1">
                  <c:v>0.61</c:v>
                </c:pt>
              </c:numCache>
            </c:numRef>
          </c:val>
          <c:extLst>
            <c:ext xmlns:c16="http://schemas.microsoft.com/office/drawing/2014/chart" uri="{C3380CC4-5D6E-409C-BE32-E72D297353CC}">
              <c16:uniqueId val="{00000001-2301-7749-B4CF-8A19AA72CA00}"/>
            </c:ext>
          </c:extLst>
        </c:ser>
        <c:ser>
          <c:idx val="2"/>
          <c:order val="2"/>
          <c:tx>
            <c:strRef>
              <c:f>'Racial Digital Equity Stats'!$D$1</c:f>
              <c:strCache>
                <c:ptCount val="1"/>
                <c:pt idx="0">
                  <c:v>White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Stats'!$D$2:$D$3</c:f>
              <c:numCache>
                <c:formatCode>0%</c:formatCode>
                <c:ptCount val="2"/>
                <c:pt idx="0">
                  <c:v>0.82</c:v>
                </c:pt>
                <c:pt idx="1">
                  <c:v>0.79</c:v>
                </c:pt>
              </c:numCache>
            </c:numRef>
          </c:val>
          <c:extLst>
            <c:ext xmlns:c16="http://schemas.microsoft.com/office/drawing/2014/chart" uri="{C3380CC4-5D6E-409C-BE32-E72D297353CC}">
              <c16:uniqueId val="{00000002-2301-7749-B4CF-8A19AA72CA00}"/>
            </c:ext>
          </c:extLst>
        </c:ser>
        <c:dLbls>
          <c:showLegendKey val="0"/>
          <c:showVal val="0"/>
          <c:showCatName val="0"/>
          <c:showSerName val="0"/>
          <c:showPercent val="0"/>
          <c:showBubbleSize val="0"/>
        </c:dLbls>
        <c:gapWidth val="100"/>
        <c:overlap val="-25"/>
        <c:axId val="661842479"/>
        <c:axId val="864700431"/>
      </c:barChart>
      <c:catAx>
        <c:axId val="661842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64700431"/>
        <c:crosses val="autoZero"/>
        <c:auto val="1"/>
        <c:lblAlgn val="ctr"/>
        <c:lblOffset val="100"/>
        <c:noMultiLvlLbl val="0"/>
      </c:catAx>
      <c:valAx>
        <c:axId val="864700431"/>
        <c:scaling>
          <c:orientation val="minMax"/>
        </c:scaling>
        <c:delete val="0"/>
        <c:axPos val="b"/>
        <c:majorGridlines>
          <c:spPr>
            <a:ln w="12700" cap="flat" cmpd="sng" algn="ctr">
              <a:solidFill>
                <a:schemeClr val="tx1">
                  <a:lumMod val="75000"/>
                </a:schemeClr>
              </a:solidFill>
              <a:prstDash val="sysDot"/>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84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F41DA98-DD0A-1B4F-A599-A48A0F931A5C}" type="datetimeFigureOut">
              <a:rPr lang="en-US" smtClean="0"/>
              <a:pPr/>
              <a:t>9/19/23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63E89008-A845-3542-9030-80EE4706E754}" type="slidenum">
              <a:rPr lang="en-US" smtClean="0"/>
              <a:pPr/>
              <a:t>‹#›</a:t>
            </a:fld>
            <a:endParaRPr lang="en-US" dirty="0"/>
          </a:p>
        </p:txBody>
      </p:sp>
    </p:spTree>
    <p:extLst>
      <p:ext uri="{BB962C8B-B14F-4D97-AF65-F5344CB8AC3E}">
        <p14:creationId xmlns:p14="http://schemas.microsoft.com/office/powerpoint/2010/main" val="129345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ewresearch.org/internet/fact-sheet/internet-broadband/"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digitalequityact.org/stats-and-guidanc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digitalequityact.org/stats-and-guidanc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oreilly.com/library/view/time-is-money/9781491928783/"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pewresearch.org/internet/fact-sheet/mobil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pewresearch.org/internet/fact-sheet/internet-broadban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www.digitalequityact.org/stats-and-guidanc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sustainablewebmanifesto.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drupal.org/about/sustainability"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it.ly/a11yfor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saptaks.blog/posts/progressive-enhancement-is-not-anti-js.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eewritehear.com/learn/what-is-accessibilit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508ally.co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aim.org/projects/mill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un.org/development/desa/disabilities/resources/factsheet-on-persons-with-disabilities.html" TargetMode="External"/><Relationship Id="rId5" Type="http://schemas.openxmlformats.org/officeDocument/2006/relationships/hyperlink" Target="https://www.aging.senate.gov/imo/media/doc/unlocking_the_virtual_front_door_-_full_report.pdf" TargetMode="External"/><Relationship Id="rId4" Type="http://schemas.openxmlformats.org/officeDocument/2006/relationships/hyperlink" Target="https://www.forbes.com/sites/forbestechcouncil/2022/10/11/whats-next-for-digital-accessibilit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ecurity.org/digital-safety/accessibility-guid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a:t>
            </a:fld>
            <a:endParaRPr lang="en-US" dirty="0"/>
          </a:p>
        </p:txBody>
      </p:sp>
    </p:spTree>
    <p:extLst>
      <p:ext uri="{BB962C8B-B14F-4D97-AF65-F5344CB8AC3E}">
        <p14:creationId xmlns:p14="http://schemas.microsoft.com/office/powerpoint/2010/main" val="3791423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sz="1800" b="0" i="0" u="none" strike="noStrike" dirty="0">
                <a:solidFill>
                  <a:srgbClr val="000000"/>
                </a:solidFill>
                <a:effectLst/>
                <a:latin typeface="Arial" panose="020B0604020202020204" pitchFamily="34" charset="0"/>
              </a:rPr>
              <a:t>Equity acknowledges that all do not start from the same place and aims to address barriers to ensure all experience comparable outcomes. </a:t>
            </a:r>
          </a:p>
          <a:p>
            <a:pPr>
              <a:lnSpc>
                <a:spcPct val="120000"/>
              </a:lnSpc>
              <a:spcBef>
                <a:spcPts val="0"/>
              </a:spcBef>
              <a:spcAft>
                <a:spcPts val="1200"/>
              </a:spcAft>
            </a:pPr>
            <a:r>
              <a:rPr lang="en-US" sz="1800" b="0" i="0" u="none" strike="noStrike" dirty="0">
                <a:solidFill>
                  <a:srgbClr val="000000"/>
                </a:solidFill>
                <a:effectLst/>
                <a:latin typeface="Arial" panose="020B0604020202020204" pitchFamily="34" charset="0"/>
              </a:rPr>
              <a:t>This may mean being partial to historically disadvantaged populations.</a:t>
            </a:r>
          </a:p>
          <a:p>
            <a:pPr>
              <a:lnSpc>
                <a:spcPct val="120000"/>
              </a:lnSpc>
              <a:spcBef>
                <a:spcPts val="0"/>
              </a:spcBef>
              <a:spcAft>
                <a:spcPts val="1200"/>
              </a:spcAft>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20000"/>
              </a:lnSpc>
              <a:spcBef>
                <a:spcPts val="0"/>
              </a:spcBef>
              <a:spcAft>
                <a:spcPts val="1200"/>
              </a:spcAft>
              <a:buClrTx/>
              <a:buSzTx/>
              <a:buFontTx/>
              <a:buNone/>
              <a:tabLst/>
              <a:defRPr/>
            </a:pPr>
            <a:r>
              <a:rPr lang="en-US" sz="1800" b="0" i="0" u="none" strike="noStrike" dirty="0">
                <a:solidFill>
                  <a:srgbClr val="000000"/>
                </a:solidFill>
                <a:effectLst/>
                <a:latin typeface="Arial" panose="020B0604020202020204" pitchFamily="34" charset="0"/>
              </a:rPr>
              <a:t>Source: </a:t>
            </a:r>
            <a:r>
              <a:rPr lang="en-US" sz="1200" dirty="0">
                <a:solidFill>
                  <a:schemeClr val="accent1"/>
                </a:solidFill>
                <a:effectLst>
                  <a:outerShdw dist="50800" dir="2700000" algn="tl" rotWithShape="0">
                    <a:schemeClr val="accent6">
                      <a:lumMod val="50000"/>
                    </a:schemeClr>
                  </a:outerShdw>
                </a:effectLst>
              </a:rPr>
              <a:t>https://</a:t>
            </a:r>
            <a:r>
              <a:rPr lang="en-US" sz="1200" dirty="0" err="1">
                <a:solidFill>
                  <a:schemeClr val="accent1"/>
                </a:solidFill>
                <a:effectLst>
                  <a:outerShdw dist="50800" dir="2700000" algn="tl" rotWithShape="0">
                    <a:schemeClr val="accent6">
                      <a:lumMod val="50000"/>
                    </a:schemeClr>
                  </a:outerShdw>
                </a:effectLst>
              </a:rPr>
              <a:t>www.naceweb.org</a:t>
            </a:r>
            <a:r>
              <a:rPr lang="en-US" sz="1200" dirty="0">
                <a:solidFill>
                  <a:schemeClr val="accent1"/>
                </a:solidFill>
                <a:effectLst>
                  <a:outerShdw dist="50800" dir="2700000" algn="tl" rotWithShape="0">
                    <a:schemeClr val="accent6">
                      <a:lumMod val="50000"/>
                    </a:schemeClr>
                  </a:outerShdw>
                </a:effectLst>
              </a:rPr>
              <a:t>/about-us/equity-definition/</a:t>
            </a:r>
          </a:p>
        </p:txBody>
      </p:sp>
      <p:sp>
        <p:nvSpPr>
          <p:cNvPr id="4" name="Slide Number Placeholder 3"/>
          <p:cNvSpPr>
            <a:spLocks noGrp="1"/>
          </p:cNvSpPr>
          <p:nvPr>
            <p:ph type="sldNum" sz="quarter" idx="5"/>
          </p:nvPr>
        </p:nvSpPr>
        <p:spPr/>
        <p:txBody>
          <a:bodyPr/>
          <a:lstStyle/>
          <a:p>
            <a:fld id="{63E89008-A845-3542-9030-80EE4706E754}" type="slidenum">
              <a:rPr lang="en-US" smtClean="0"/>
              <a:pPr/>
              <a:t>12</a:t>
            </a:fld>
            <a:endParaRPr lang="en-US" dirty="0"/>
          </a:p>
        </p:txBody>
      </p:sp>
    </p:spTree>
    <p:extLst>
      <p:ext uri="{BB962C8B-B14F-4D97-AF65-F5344CB8AC3E}">
        <p14:creationId xmlns:p14="http://schemas.microsoft.com/office/powerpoint/2010/main" val="64768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1200"/>
              </a:spcAft>
              <a:buClrTx/>
              <a:buSzTx/>
              <a:buFontTx/>
              <a:buNone/>
              <a:tabLst/>
              <a:defRPr/>
            </a:pPr>
            <a:r>
              <a:rPr lang="en-US" dirty="0"/>
              <a:t>Source: </a:t>
            </a:r>
            <a:r>
              <a:rPr lang="en-US" sz="1200" dirty="0">
                <a:solidFill>
                  <a:schemeClr val="accent1"/>
                </a:solidFill>
                <a:effectLst>
                  <a:outerShdw dist="50800" dir="2700000" algn="tl" rotWithShape="0">
                    <a:schemeClr val="accent6">
                      <a:lumMod val="50000"/>
                    </a:schemeClr>
                  </a:outerShdw>
                </a:effectLst>
              </a:rPr>
              <a:t>https://</a:t>
            </a:r>
            <a:r>
              <a:rPr lang="en-US" sz="1200" dirty="0" err="1">
                <a:solidFill>
                  <a:schemeClr val="accent1"/>
                </a:solidFill>
                <a:effectLst>
                  <a:outerShdw dist="50800" dir="2700000" algn="tl" rotWithShape="0">
                    <a:schemeClr val="accent6">
                      <a:lumMod val="50000"/>
                    </a:schemeClr>
                  </a:outerShdw>
                </a:effectLst>
              </a:rPr>
              <a:t>www.digitalequityact.org</a:t>
            </a:r>
            <a:r>
              <a:rPr lang="en-US" sz="1200" dirty="0">
                <a:solidFill>
                  <a:schemeClr val="accent1"/>
                </a:solidFill>
                <a:effectLst>
                  <a:outerShdw dist="50800" dir="2700000" algn="tl" rotWithShape="0">
                    <a:schemeClr val="accent6">
                      <a:lumMod val="50000"/>
                    </a:schemeClr>
                  </a:outerShdw>
                </a:effectLst>
              </a:rPr>
              <a:t>/stats-and-guidance/</a:t>
            </a:r>
          </a:p>
          <a:p>
            <a:pPr>
              <a:lnSpc>
                <a:spcPct val="120000"/>
              </a:lnSpc>
              <a:spcBef>
                <a:spcPts val="0"/>
              </a:spcBef>
              <a:spcAft>
                <a:spcPts val="1200"/>
              </a:spcAft>
            </a:pP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13</a:t>
            </a:fld>
            <a:endParaRPr lang="en-US" dirty="0"/>
          </a:p>
        </p:txBody>
      </p:sp>
    </p:spTree>
    <p:extLst>
      <p:ext uri="{BB962C8B-B14F-4D97-AF65-F5344CB8AC3E}">
        <p14:creationId xmlns:p14="http://schemas.microsoft.com/office/powerpoint/2010/main" val="1962918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endParaRPr lang="en-US" sz="1800" dirty="0"/>
          </a:p>
          <a:p>
            <a:pPr>
              <a:lnSpc>
                <a:spcPct val="120000"/>
              </a:lnSpc>
              <a:spcBef>
                <a:spcPts val="0"/>
              </a:spcBef>
              <a:spcAft>
                <a:spcPts val="1200"/>
              </a:spcAft>
            </a:pPr>
            <a:r>
              <a:rPr lang="en-US" sz="1800" dirty="0"/>
              <a:t>According to the Pew Research Center, before the pandemic nearly one in five teenagers in the U.S. said they had been unable to complete homework assignments due to lack of a reliable internet connection. The digital divide, also sometimes referred to as the “homework gap” as it applies to students, exacerbates existing wealth and income gaps in our communities; subsequently, many people—including those from communities of color, people with disabilities, low-income households, and rural communities, overwhelmingly impacted by the digital skills gap — are at risk of being left behind in an increasingly technology-driven world, absent intervention.</a:t>
            </a:r>
          </a:p>
          <a:p>
            <a:endParaRPr lang="en-US" dirty="0"/>
          </a:p>
          <a:p>
            <a:r>
              <a:rPr lang="en-US" dirty="0"/>
              <a:t>Source</a:t>
            </a:r>
          </a:p>
          <a:p>
            <a:r>
              <a:rPr lang="en-US" dirty="0"/>
              <a:t>https://</a:t>
            </a:r>
            <a:r>
              <a:rPr lang="en-US" dirty="0" err="1"/>
              <a:t>www.digitalequityact.org</a:t>
            </a:r>
            <a:r>
              <a:rPr lang="en-US" dirty="0"/>
              <a:t>/stats-and-guidance/</a:t>
            </a:r>
          </a:p>
        </p:txBody>
      </p:sp>
      <p:sp>
        <p:nvSpPr>
          <p:cNvPr id="4" name="Slide Number Placeholder 3"/>
          <p:cNvSpPr>
            <a:spLocks noGrp="1"/>
          </p:cNvSpPr>
          <p:nvPr>
            <p:ph type="sldNum" sz="quarter" idx="5"/>
          </p:nvPr>
        </p:nvSpPr>
        <p:spPr/>
        <p:txBody>
          <a:bodyPr/>
          <a:lstStyle/>
          <a:p>
            <a:fld id="{63E89008-A845-3542-9030-80EE4706E754}" type="slidenum">
              <a:rPr lang="en-US" smtClean="0"/>
              <a:pPr/>
              <a:t>14</a:t>
            </a:fld>
            <a:endParaRPr lang="en-US" dirty="0"/>
          </a:p>
        </p:txBody>
      </p:sp>
    </p:spTree>
    <p:extLst>
      <p:ext uri="{BB962C8B-B14F-4D97-AF65-F5344CB8AC3E}">
        <p14:creationId xmlns:p14="http://schemas.microsoft.com/office/powerpoint/2010/main" val="3241766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600"/>
              </a:spcAft>
              <a:buNone/>
            </a:pPr>
            <a:r>
              <a:rPr lang="en-US" sz="1800" dirty="0">
                <a:solidFill>
                  <a:schemeClr val="tx1"/>
                </a:solidFill>
                <a:effectLst>
                  <a:outerShdw dist="50800" dir="2700000" algn="tl" rotWithShape="0">
                    <a:schemeClr val="accent6">
                      <a:lumMod val="50000"/>
                    </a:schemeClr>
                  </a:outerShdw>
                </a:effectLst>
              </a:rPr>
              <a:t>Sources</a:t>
            </a:r>
          </a:p>
          <a:p>
            <a:pPr>
              <a:spcBef>
                <a:spcPts val="0"/>
              </a:spcBef>
              <a:spcAft>
                <a:spcPts val="600"/>
              </a:spcAft>
            </a:pPr>
            <a:r>
              <a:rPr lang="en-US" sz="1800" dirty="0">
                <a:solidFill>
                  <a:schemeClr val="tx1"/>
                </a:solidFill>
                <a:effectLst>
                  <a:outerShdw dist="50800" dir="2700000" algn="tl" rotWithShape="0">
                    <a:schemeClr val="accent6">
                      <a:lumMod val="50000"/>
                    </a:schemeClr>
                  </a:outerShdw>
                </a:effectLst>
              </a:rPr>
              <a:t>Pew Research Center. (2021). </a:t>
            </a:r>
            <a:r>
              <a:rPr lang="en-US" sz="1800" dirty="0">
                <a:solidFill>
                  <a:schemeClr val="accent3"/>
                </a:solidFill>
                <a:effectLst>
                  <a:outerShdw dist="50800" dir="2700000" algn="tl" rotWithShape="0">
                    <a:schemeClr val="accent6">
                      <a:lumMod val="50000"/>
                    </a:schemeClr>
                  </a:outerShdw>
                </a:effectLst>
                <a:hlinkClick r:id="rId3">
                  <a:extLst>
                    <a:ext uri="{A12FA001-AC4F-418D-AE19-62706E023703}">
                      <ahyp:hlinkClr xmlns:ahyp="http://schemas.microsoft.com/office/drawing/2018/hyperlinkcolor" val="tx"/>
                    </a:ext>
                  </a:extLst>
                </a:hlinkClick>
              </a:rPr>
              <a:t>Internet/Broadband Fact Sheet</a:t>
            </a:r>
            <a:r>
              <a:rPr lang="en-US" sz="1800" dirty="0">
                <a:solidFill>
                  <a:schemeClr val="tx1"/>
                </a:solidFill>
                <a:effectLst>
                  <a:outerShdw dist="50800" dir="2700000" algn="tl" rotWithShape="0">
                    <a:schemeClr val="accent6">
                      <a:lumMod val="50000"/>
                    </a:schemeClr>
                  </a:outerShdw>
                </a:effectLst>
              </a:rPr>
              <a:t>.</a:t>
            </a:r>
          </a:p>
          <a:p>
            <a:pPr>
              <a:spcBef>
                <a:spcPts val="0"/>
              </a:spcBef>
              <a:spcAft>
                <a:spcPts val="600"/>
              </a:spcAft>
            </a:pPr>
            <a:r>
              <a:rPr lang="en-US" sz="1800" dirty="0" err="1">
                <a:solidFill>
                  <a:schemeClr val="tx1"/>
                </a:solidFill>
                <a:effectLst>
                  <a:outerShdw dist="50800" dir="2700000" algn="tl" rotWithShape="0">
                    <a:schemeClr val="accent6">
                      <a:lumMod val="50000"/>
                    </a:schemeClr>
                  </a:outerShdw>
                </a:effectLst>
              </a:rPr>
              <a:t>DigitalEquityNow</a:t>
            </a:r>
            <a:r>
              <a:rPr lang="en-US" sz="1800" dirty="0">
                <a:solidFill>
                  <a:schemeClr val="tx1"/>
                </a:solidFill>
                <a:effectLst>
                  <a:outerShdw dist="50800" dir="2700000" algn="tl" rotWithShape="0">
                    <a:schemeClr val="accent6">
                      <a:lumMod val="50000"/>
                    </a:schemeClr>
                  </a:outerShdw>
                </a:effectLst>
              </a:rPr>
              <a:t>. (2022). </a:t>
            </a:r>
            <a:r>
              <a:rPr lang="en-US" sz="1800" dirty="0">
                <a:solidFill>
                  <a:schemeClr val="accent3"/>
                </a:solidFill>
                <a:effectLst>
                  <a:outerShdw dist="50800" dir="2700000" algn="tl" rotWithShape="0">
                    <a:schemeClr val="accent6">
                      <a:lumMod val="50000"/>
                    </a:schemeClr>
                  </a:outerShdw>
                </a:effectLst>
                <a:hlinkClick r:id="rId4">
                  <a:extLst>
                    <a:ext uri="{A12FA001-AC4F-418D-AE19-62706E023703}">
                      <ahyp:hlinkClr xmlns:ahyp="http://schemas.microsoft.com/office/drawing/2018/hyperlinkcolor" val="tx"/>
                    </a:ext>
                  </a:extLst>
                </a:hlinkClick>
              </a:rPr>
              <a:t>Stats and Guidance</a:t>
            </a:r>
            <a:r>
              <a:rPr lang="en-US" sz="1800" dirty="0">
                <a:solidFill>
                  <a:schemeClr val="tx1"/>
                </a:solidFill>
                <a:effectLst>
                  <a:outerShdw dist="50800" dir="2700000" algn="tl" rotWithShape="0">
                    <a:schemeClr val="accent6">
                      <a:lumMod val="50000"/>
                    </a:schemeClr>
                  </a:outerShdw>
                </a:effectLst>
              </a:rPr>
              <a:t>.</a:t>
            </a:r>
            <a:endParaRPr lang="en-US" sz="1800" dirty="0">
              <a:solidFill>
                <a:schemeClr val="tx1"/>
              </a:solidFill>
              <a:effectLst>
                <a:outerShdw dist="63500" dir="2700000" algn="tl" rotWithShape="0">
                  <a:schemeClr val="accent6">
                    <a:lumMod val="50000"/>
                  </a:schemeClr>
                </a:outerShdw>
              </a:effectLst>
            </a:endParaRPr>
          </a:p>
          <a:p>
            <a:pPr>
              <a:lnSpc>
                <a:spcPct val="120000"/>
              </a:lnSpc>
              <a:spcBef>
                <a:spcPts val="0"/>
              </a:spcBef>
              <a:spcAft>
                <a:spcPts val="1200"/>
              </a:spcAft>
            </a:pPr>
            <a:endParaRPr lang="en-US" sz="1800"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15</a:t>
            </a:fld>
            <a:endParaRPr lang="en-US" dirty="0"/>
          </a:p>
        </p:txBody>
      </p:sp>
    </p:spTree>
    <p:extLst>
      <p:ext uri="{BB962C8B-B14F-4D97-AF65-F5344CB8AC3E}">
        <p14:creationId xmlns:p14="http://schemas.microsoft.com/office/powerpoint/2010/main" val="379713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sz="1800" dirty="0"/>
              <a:t>According to a 2019 report from Pew Research Center,</a:t>
            </a:r>
          </a:p>
          <a:p>
            <a:pPr marL="285750" lvl="1" indent="-285750">
              <a:lnSpc>
                <a:spcPct val="120000"/>
              </a:lnSpc>
              <a:spcBef>
                <a:spcPts val="0"/>
              </a:spcBef>
              <a:spcAft>
                <a:spcPts val="1200"/>
              </a:spcAft>
              <a:buFont typeface="Arial" panose="020B0604020202020204" pitchFamily="34" charset="0"/>
              <a:buChar char="•"/>
            </a:pPr>
            <a:r>
              <a:rPr lang="en-US" sz="1800" dirty="0"/>
              <a:t>58% of Black adults and 57% of Hispanic adults have a laptop or desktop computer, compared with 82% of white adults, </a:t>
            </a:r>
          </a:p>
          <a:p>
            <a:pPr marL="285750" lvl="1" indent="-285750">
              <a:lnSpc>
                <a:spcPct val="120000"/>
              </a:lnSpc>
              <a:spcBef>
                <a:spcPts val="0"/>
              </a:spcBef>
              <a:spcAft>
                <a:spcPts val="1200"/>
              </a:spcAft>
              <a:buFont typeface="Arial" panose="020B0604020202020204" pitchFamily="34" charset="0"/>
              <a:buChar char="•"/>
            </a:pPr>
            <a:r>
              <a:rPr lang="en-US" sz="1800" dirty="0"/>
              <a:t>66% of Black adults and 61% of Hispanic adults have broadband access at home compared with 79% of white adults.</a:t>
            </a:r>
          </a:p>
          <a:p>
            <a:endParaRPr lang="en-US" dirty="0"/>
          </a:p>
          <a:p>
            <a:pPr>
              <a:spcAft>
                <a:spcPts val="600"/>
              </a:spcAft>
            </a:pPr>
            <a:r>
              <a:rPr lang="en-US" sz="1200" dirty="0"/>
              <a:t>Source</a:t>
            </a:r>
          </a:p>
          <a:p>
            <a:pPr>
              <a:spcBef>
                <a:spcPts val="0"/>
              </a:spcBef>
              <a:spcAft>
                <a:spcPts val="600"/>
              </a:spcAft>
            </a:pPr>
            <a:r>
              <a:rPr lang="en-US" sz="1200" dirty="0" err="1">
                <a:solidFill>
                  <a:schemeClr val="tx1"/>
                </a:solidFill>
                <a:effectLst>
                  <a:outerShdw dist="50800" dir="2700000" algn="tl" rotWithShape="0">
                    <a:schemeClr val="accent6">
                      <a:lumMod val="50000"/>
                    </a:schemeClr>
                  </a:outerShdw>
                </a:effectLst>
              </a:rPr>
              <a:t>DigitalEquityNow</a:t>
            </a:r>
            <a:r>
              <a:rPr lang="en-US" sz="1200" dirty="0">
                <a:solidFill>
                  <a:schemeClr val="tx1"/>
                </a:solidFill>
                <a:effectLst>
                  <a:outerShdw dist="50800" dir="2700000" algn="tl" rotWithShape="0">
                    <a:schemeClr val="accent6">
                      <a:lumMod val="50000"/>
                    </a:schemeClr>
                  </a:outerShdw>
                </a:effectLst>
              </a:rPr>
              <a:t>. (2022). </a:t>
            </a:r>
            <a:r>
              <a:rPr lang="en-US" sz="1200" dirty="0">
                <a:solidFill>
                  <a:schemeClr val="accent3"/>
                </a:solidFill>
                <a:effectLst>
                  <a:outerShdw dist="50800" dir="2700000" algn="tl" rotWithShape="0">
                    <a:schemeClr val="accent6">
                      <a:lumMod val="50000"/>
                    </a:schemeClr>
                  </a:outerShdw>
                </a:effectLst>
                <a:hlinkClick r:id="rId3">
                  <a:extLst>
                    <a:ext uri="{A12FA001-AC4F-418D-AE19-62706E023703}">
                      <ahyp:hlinkClr xmlns:ahyp="http://schemas.microsoft.com/office/drawing/2018/hyperlinkcolor" val="tx"/>
                    </a:ext>
                  </a:extLst>
                </a:hlinkClick>
              </a:rPr>
              <a:t>Stats and Guidance</a:t>
            </a:r>
            <a:r>
              <a:rPr lang="en-US" sz="1200" dirty="0">
                <a:solidFill>
                  <a:schemeClr val="tx1"/>
                </a:solidFill>
                <a:effectLst>
                  <a:outerShdw dist="50800" dir="2700000" algn="tl" rotWithShape="0">
                    <a:schemeClr val="accent6">
                      <a:lumMod val="50000"/>
                    </a:schemeClr>
                  </a:outerShdw>
                </a:effectLst>
              </a:rPr>
              <a:t>.</a:t>
            </a:r>
            <a:endParaRPr lang="en-US" sz="1200" dirty="0">
              <a:solidFill>
                <a:schemeClr val="tx1"/>
              </a:solidFill>
              <a:effectLst>
                <a:outerShdw dist="63500" dir="2700000" algn="tl" rotWithShape="0">
                  <a:schemeClr val="accent6">
                    <a:lumMod val="50000"/>
                  </a:schemeClr>
                </a:outerShdw>
              </a:effectLst>
            </a:endParaRPr>
          </a:p>
        </p:txBody>
      </p:sp>
      <p:sp>
        <p:nvSpPr>
          <p:cNvPr id="4" name="Slide Number Placeholder 3"/>
          <p:cNvSpPr>
            <a:spLocks noGrp="1"/>
          </p:cNvSpPr>
          <p:nvPr>
            <p:ph type="sldNum" sz="quarter" idx="5"/>
          </p:nvPr>
        </p:nvSpPr>
        <p:spPr/>
        <p:txBody>
          <a:bodyPr/>
          <a:lstStyle/>
          <a:p>
            <a:fld id="{63E89008-A845-3542-9030-80EE4706E754}" type="slidenum">
              <a:rPr lang="en-US" smtClean="0"/>
              <a:pPr/>
              <a:t>16</a:t>
            </a:fld>
            <a:endParaRPr lang="en-US" dirty="0"/>
          </a:p>
        </p:txBody>
      </p:sp>
    </p:spTree>
    <p:extLst>
      <p:ext uri="{BB962C8B-B14F-4D97-AF65-F5344CB8AC3E}">
        <p14:creationId xmlns:p14="http://schemas.microsoft.com/office/powerpoint/2010/main" val="410309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From Andrea </a:t>
            </a:r>
            <a:r>
              <a:rPr lang="en-US" sz="1800" dirty="0" err="1"/>
              <a:t>Urqueta</a:t>
            </a:r>
            <a:r>
              <a:rPr lang="en-US" sz="1800" dirty="0"/>
              <a:t> Alfaro’s work at the National Disability Institute</a:t>
            </a:r>
          </a:p>
          <a:p>
            <a:endParaRPr lang="en-US" sz="1800" dirty="0"/>
          </a:p>
          <a:p>
            <a:r>
              <a:rPr lang="en-US" sz="1800" dirty="0"/>
              <a:t>https://</a:t>
            </a:r>
            <a:r>
              <a:rPr lang="en-US" sz="1800" dirty="0" err="1"/>
              <a:t>data.census.gov</a:t>
            </a:r>
            <a:r>
              <a:rPr lang="en-US" sz="1800" dirty="0"/>
              <a:t>/</a:t>
            </a:r>
            <a:r>
              <a:rPr lang="en-US" sz="1800" dirty="0" err="1"/>
              <a:t>cedsci</a:t>
            </a:r>
            <a:r>
              <a:rPr lang="en-US" sz="1800" dirty="0"/>
              <a:t>/</a:t>
            </a:r>
            <a:r>
              <a:rPr lang="en-US" sz="1800" dirty="0" err="1"/>
              <a:t>table?q</a:t>
            </a:r>
            <a:r>
              <a:rPr lang="en-US" sz="1800" dirty="0"/>
              <a:t>=Table%20S1810&amp;tid=ACSST1Y2021.S1810</a:t>
            </a:r>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U.S. Census Bureau, 2021 American Community Survey 1-Year Estimates (Table S1810)</a:t>
            </a:r>
            <a:r>
              <a:rPr lang="en-CA" sz="1800" dirty="0">
                <a:effectLst/>
              </a:rPr>
              <a:t> </a:t>
            </a:r>
            <a:endParaRPr lang="en-US" sz="1800" dirty="0"/>
          </a:p>
          <a:p>
            <a:endParaRPr lang="en-US" sz="1800"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17</a:t>
            </a:fld>
            <a:endParaRPr lang="en-US" dirty="0"/>
          </a:p>
        </p:txBody>
      </p:sp>
    </p:spTree>
    <p:extLst>
      <p:ext uri="{BB962C8B-B14F-4D97-AF65-F5344CB8AC3E}">
        <p14:creationId xmlns:p14="http://schemas.microsoft.com/office/powerpoint/2010/main" val="353107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Source</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800" dirty="0"/>
              <a:t>National Disability Institute Analysis of U.S. Census Bureau (2019) Survey of Income and Program Participation Microdata, 2014 Panel, Wave 4. https://</a:t>
            </a:r>
            <a:r>
              <a:rPr lang="en-US" sz="1800" dirty="0" err="1"/>
              <a:t>www.nationaldisabilityinstitute.org</a:t>
            </a:r>
            <a:r>
              <a:rPr lang="en-US" sz="1800" dirty="0"/>
              <a:t>/wp-content/uploads/2020/08/race-ethnicity-and-disability-financial-</a:t>
            </a:r>
            <a:r>
              <a:rPr lang="en-US" sz="1800" dirty="0" err="1"/>
              <a:t>impact.pdf</a:t>
            </a:r>
            <a:endParaRPr lang="en-US" sz="1800"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18</a:t>
            </a:fld>
            <a:endParaRPr lang="en-US" dirty="0"/>
          </a:p>
        </p:txBody>
      </p:sp>
    </p:spTree>
    <p:extLst>
      <p:ext uri="{BB962C8B-B14F-4D97-AF65-F5344CB8AC3E}">
        <p14:creationId xmlns:p14="http://schemas.microsoft.com/office/powerpoint/2010/main" val="2351790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Source</a:t>
            </a:r>
          </a:p>
          <a:p>
            <a:pPr>
              <a:spcBef>
                <a:spcPts val="0"/>
              </a:spcBef>
              <a:spcAft>
                <a:spcPts val="600"/>
              </a:spcAft>
            </a:pPr>
            <a:r>
              <a:rPr lang="en-US" sz="1200" dirty="0">
                <a:solidFill>
                  <a:schemeClr val="tx1"/>
                </a:solidFill>
                <a:effectLst>
                  <a:outerShdw dist="50800" dir="2700000" algn="tl" rotWithShape="0">
                    <a:schemeClr val="accent6">
                      <a:lumMod val="50000"/>
                    </a:schemeClr>
                  </a:outerShdw>
                </a:effectLst>
              </a:rPr>
              <a:t>Everts, Tammy. (2016). </a:t>
            </a:r>
            <a:r>
              <a:rPr lang="en-US" sz="1200" dirty="0">
                <a:solidFill>
                  <a:schemeClr val="accent3"/>
                </a:solidFill>
                <a:effectLst>
                  <a:outerShdw dist="50800" dir="2700000" algn="tl" rotWithShape="0">
                    <a:schemeClr val="accent6">
                      <a:lumMod val="50000"/>
                    </a:schemeClr>
                  </a:outerShdw>
                </a:effectLst>
                <a:hlinkClick r:id="rId3">
                  <a:extLst>
                    <a:ext uri="{A12FA001-AC4F-418D-AE19-62706E023703}">
                      <ahyp:hlinkClr xmlns:ahyp="http://schemas.microsoft.com/office/drawing/2018/hyperlinkcolor" val="tx"/>
                    </a:ext>
                  </a:extLst>
                </a:hlinkClick>
              </a:rPr>
              <a:t>Time Is Money: The Business Value of Web Performance</a:t>
            </a:r>
            <a:r>
              <a:rPr lang="en-US" sz="1200" dirty="0">
                <a:solidFill>
                  <a:schemeClr val="tx1"/>
                </a:solidFill>
                <a:effectLst>
                  <a:outerShdw dist="50800" dir="2700000" algn="tl" rotWithShape="0">
                    <a:schemeClr val="accent6">
                      <a:lumMod val="50000"/>
                    </a:schemeClr>
                  </a:outerShdw>
                </a:effectLst>
              </a:rPr>
              <a:t>. O'Reilly Media</a:t>
            </a:r>
            <a:r>
              <a:rPr lang="en-US" sz="1200" dirty="0">
                <a:effectLst>
                  <a:outerShdw dist="50800" dir="2700000" algn="tl" rotWithShape="0">
                    <a:schemeClr val="accent6">
                      <a:lumMod val="50000"/>
                    </a:schemeClr>
                  </a:outerShdw>
                </a:effectLst>
              </a:rPr>
              <a:t>.</a:t>
            </a:r>
            <a:endParaRPr lang="en-US" sz="1200" dirty="0">
              <a:solidFill>
                <a:schemeClr val="tx1"/>
              </a:solidFill>
              <a:effectLst>
                <a:outerShdw dist="50800" dir="2700000" algn="tl" rotWithShape="0">
                  <a:schemeClr val="accent6">
                    <a:lumMod val="50000"/>
                  </a:schemeClr>
                </a:outerShdw>
              </a:effectLst>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19</a:t>
            </a:fld>
            <a:endParaRPr lang="en-US" dirty="0"/>
          </a:p>
        </p:txBody>
      </p:sp>
    </p:spTree>
    <p:extLst>
      <p:ext uri="{BB962C8B-B14F-4D97-AF65-F5344CB8AC3E}">
        <p14:creationId xmlns:p14="http://schemas.microsoft.com/office/powerpoint/2010/main" val="1363565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The Growth of Web Page Size, November 18, 2022, https://</a:t>
            </a:r>
            <a:r>
              <a:rPr lang="en-US" dirty="0" err="1"/>
              <a:t>www.keycdn.com</a:t>
            </a:r>
            <a:r>
              <a:rPr lang="en-US" dirty="0"/>
              <a:t>/support/the-growth-of-web-page-size</a:t>
            </a:r>
          </a:p>
        </p:txBody>
      </p:sp>
      <p:sp>
        <p:nvSpPr>
          <p:cNvPr id="4" name="Slide Number Placeholder 3"/>
          <p:cNvSpPr>
            <a:spLocks noGrp="1"/>
          </p:cNvSpPr>
          <p:nvPr>
            <p:ph type="sldNum" sz="quarter" idx="5"/>
          </p:nvPr>
        </p:nvSpPr>
        <p:spPr/>
        <p:txBody>
          <a:bodyPr/>
          <a:lstStyle/>
          <a:p>
            <a:fld id="{63E89008-A845-3542-9030-80EE4706E754}" type="slidenum">
              <a:rPr lang="en-US" smtClean="0"/>
              <a:pPr/>
              <a:t>20</a:t>
            </a:fld>
            <a:endParaRPr lang="en-US" dirty="0"/>
          </a:p>
        </p:txBody>
      </p:sp>
    </p:spTree>
    <p:extLst>
      <p:ext uri="{BB962C8B-B14F-4D97-AF65-F5344CB8AC3E}">
        <p14:creationId xmlns:p14="http://schemas.microsoft.com/office/powerpoint/2010/main" val="2330973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Pew Research Center. (2021). </a:t>
            </a:r>
            <a:r>
              <a:rPr lang="en-US" sz="1200" dirty="0">
                <a:solidFill>
                  <a:schemeClr val="accent3"/>
                </a:solidFill>
                <a:hlinkClick r:id="rId3">
                  <a:extLst>
                    <a:ext uri="{A12FA001-AC4F-418D-AE19-62706E023703}">
                      <ahyp:hlinkClr xmlns:ahyp="http://schemas.microsoft.com/office/drawing/2018/hyperlinkcolor" val="tx"/>
                    </a:ext>
                  </a:extLst>
                </a:hlinkClick>
              </a:rPr>
              <a:t>Mobile Fact Sheet</a:t>
            </a:r>
            <a:r>
              <a:rPr lang="en-US" sz="1200" dirty="0"/>
              <a:t>. </a:t>
            </a:r>
            <a:r>
              <a:rPr lang="en-US" dirty="0"/>
              <a:t>https://</a:t>
            </a:r>
            <a:r>
              <a:rPr lang="en-US" dirty="0" err="1"/>
              <a:t>www.pewresearch.org</a:t>
            </a:r>
            <a:r>
              <a:rPr lang="en-US" dirty="0"/>
              <a:t>/internet/fact-sheet/mobile/</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21</a:t>
            </a:fld>
            <a:endParaRPr lang="en-US" dirty="0"/>
          </a:p>
        </p:txBody>
      </p:sp>
    </p:spTree>
    <p:extLst>
      <p:ext uri="{BB962C8B-B14F-4D97-AF65-F5344CB8AC3E}">
        <p14:creationId xmlns:p14="http://schemas.microsoft.com/office/powerpoint/2010/main" val="1405352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a:t>
            </a:fld>
            <a:endParaRPr lang="en-US" dirty="0"/>
          </a:p>
        </p:txBody>
      </p:sp>
    </p:spTree>
    <p:extLst>
      <p:ext uri="{BB962C8B-B14F-4D97-AF65-F5344CB8AC3E}">
        <p14:creationId xmlns:p14="http://schemas.microsoft.com/office/powerpoint/2010/main" val="2296072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Pew Research Center. (2021). Internet/Broadband Fact Sheet. https://</a:t>
            </a:r>
            <a:r>
              <a:rPr lang="en-US" dirty="0" err="1"/>
              <a:t>www.pewresearch.org</a:t>
            </a:r>
            <a:r>
              <a:rPr lang="en-US" dirty="0"/>
              <a:t>/internet/fact-sheet/internet-broadband/</a:t>
            </a:r>
          </a:p>
        </p:txBody>
      </p:sp>
      <p:sp>
        <p:nvSpPr>
          <p:cNvPr id="4" name="Slide Number Placeholder 3"/>
          <p:cNvSpPr>
            <a:spLocks noGrp="1"/>
          </p:cNvSpPr>
          <p:nvPr>
            <p:ph type="sldNum" sz="quarter" idx="5"/>
          </p:nvPr>
        </p:nvSpPr>
        <p:spPr/>
        <p:txBody>
          <a:bodyPr/>
          <a:lstStyle/>
          <a:p>
            <a:fld id="{63E89008-A845-3542-9030-80EE4706E754}" type="slidenum">
              <a:rPr lang="en-US" smtClean="0"/>
              <a:pPr/>
              <a:t>22</a:t>
            </a:fld>
            <a:endParaRPr lang="en-US" dirty="0"/>
          </a:p>
        </p:txBody>
      </p:sp>
    </p:spTree>
    <p:extLst>
      <p:ext uri="{BB962C8B-B14F-4D97-AF65-F5344CB8AC3E}">
        <p14:creationId xmlns:p14="http://schemas.microsoft.com/office/powerpoint/2010/main" val="3420409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600"/>
              </a:spcAft>
              <a:buNone/>
            </a:pPr>
            <a:r>
              <a:rPr lang="en-US" sz="1800" dirty="0">
                <a:solidFill>
                  <a:schemeClr val="tx1"/>
                </a:solidFill>
                <a:effectLst>
                  <a:outerShdw dist="50800" dir="2700000" algn="tl" rotWithShape="0">
                    <a:schemeClr val="accent6">
                      <a:lumMod val="50000"/>
                    </a:schemeClr>
                  </a:outerShdw>
                </a:effectLst>
              </a:rPr>
              <a:t>Sources</a:t>
            </a:r>
          </a:p>
          <a:p>
            <a:pPr>
              <a:spcBef>
                <a:spcPts val="0"/>
              </a:spcBef>
              <a:spcAft>
                <a:spcPts val="600"/>
              </a:spcAft>
            </a:pPr>
            <a:r>
              <a:rPr lang="en-US" sz="1800" dirty="0">
                <a:solidFill>
                  <a:schemeClr val="tx1"/>
                </a:solidFill>
                <a:effectLst>
                  <a:outerShdw dist="50800" dir="2700000" algn="tl" rotWithShape="0">
                    <a:schemeClr val="accent6">
                      <a:lumMod val="50000"/>
                    </a:schemeClr>
                  </a:outerShdw>
                </a:effectLst>
              </a:rPr>
              <a:t>Pew Research Center. (2021). </a:t>
            </a:r>
            <a:r>
              <a:rPr lang="en-US" sz="1800" dirty="0">
                <a:solidFill>
                  <a:schemeClr val="accent3"/>
                </a:solidFill>
                <a:effectLst>
                  <a:outerShdw dist="50800" dir="2700000" algn="tl" rotWithShape="0">
                    <a:schemeClr val="accent6">
                      <a:lumMod val="50000"/>
                    </a:schemeClr>
                  </a:outerShdw>
                </a:effectLst>
                <a:hlinkClick r:id="rId3">
                  <a:extLst>
                    <a:ext uri="{A12FA001-AC4F-418D-AE19-62706E023703}">
                      <ahyp:hlinkClr xmlns:ahyp="http://schemas.microsoft.com/office/drawing/2018/hyperlinkcolor" val="tx"/>
                    </a:ext>
                  </a:extLst>
                </a:hlinkClick>
              </a:rPr>
              <a:t>Internet/Broadband Fact Sheet</a:t>
            </a:r>
            <a:r>
              <a:rPr lang="en-US" sz="1800" dirty="0">
                <a:solidFill>
                  <a:schemeClr val="tx1"/>
                </a:solidFill>
                <a:effectLst>
                  <a:outerShdw dist="50800" dir="2700000" algn="tl" rotWithShape="0">
                    <a:schemeClr val="accent6">
                      <a:lumMod val="50000"/>
                    </a:schemeClr>
                  </a:outerShdw>
                </a:effectLst>
              </a:rPr>
              <a:t>. https://</a:t>
            </a:r>
            <a:r>
              <a:rPr lang="en-US" sz="1800" dirty="0" err="1">
                <a:solidFill>
                  <a:schemeClr val="tx1"/>
                </a:solidFill>
                <a:effectLst>
                  <a:outerShdw dist="50800" dir="2700000" algn="tl" rotWithShape="0">
                    <a:schemeClr val="accent6">
                      <a:lumMod val="50000"/>
                    </a:schemeClr>
                  </a:outerShdw>
                </a:effectLst>
              </a:rPr>
              <a:t>www.pewresearch.org</a:t>
            </a:r>
            <a:r>
              <a:rPr lang="en-US" sz="1800" dirty="0">
                <a:solidFill>
                  <a:schemeClr val="tx1"/>
                </a:solidFill>
                <a:effectLst>
                  <a:outerShdw dist="50800" dir="2700000" algn="tl" rotWithShape="0">
                    <a:schemeClr val="accent6">
                      <a:lumMod val="50000"/>
                    </a:schemeClr>
                  </a:outerShdw>
                </a:effectLst>
              </a:rPr>
              <a:t>/internet/fact-sheet/internet-broadband/</a:t>
            </a:r>
          </a:p>
          <a:p>
            <a:pPr>
              <a:spcBef>
                <a:spcPts val="0"/>
              </a:spcBef>
              <a:spcAft>
                <a:spcPts val="600"/>
              </a:spcAft>
            </a:pPr>
            <a:r>
              <a:rPr lang="en-US" sz="1800" dirty="0" err="1">
                <a:solidFill>
                  <a:schemeClr val="tx1"/>
                </a:solidFill>
                <a:effectLst>
                  <a:outerShdw dist="50800" dir="2700000" algn="tl" rotWithShape="0">
                    <a:schemeClr val="accent6">
                      <a:lumMod val="50000"/>
                    </a:schemeClr>
                  </a:outerShdw>
                </a:effectLst>
              </a:rPr>
              <a:t>DigitalEquityNow</a:t>
            </a:r>
            <a:r>
              <a:rPr lang="en-US" sz="1800" dirty="0">
                <a:solidFill>
                  <a:schemeClr val="tx1"/>
                </a:solidFill>
                <a:effectLst>
                  <a:outerShdw dist="50800" dir="2700000" algn="tl" rotWithShape="0">
                    <a:schemeClr val="accent6">
                      <a:lumMod val="50000"/>
                    </a:schemeClr>
                  </a:outerShdw>
                </a:effectLst>
              </a:rPr>
              <a:t>. (2022). </a:t>
            </a:r>
            <a:r>
              <a:rPr lang="en-US" sz="1800" dirty="0">
                <a:solidFill>
                  <a:schemeClr val="accent3"/>
                </a:solidFill>
                <a:effectLst>
                  <a:outerShdw dist="50800" dir="2700000" algn="tl" rotWithShape="0">
                    <a:schemeClr val="accent6">
                      <a:lumMod val="50000"/>
                    </a:schemeClr>
                  </a:outerShdw>
                </a:effectLst>
                <a:hlinkClick r:id="rId4">
                  <a:extLst>
                    <a:ext uri="{A12FA001-AC4F-418D-AE19-62706E023703}">
                      <ahyp:hlinkClr xmlns:ahyp="http://schemas.microsoft.com/office/drawing/2018/hyperlinkcolor" val="tx"/>
                    </a:ext>
                  </a:extLst>
                </a:hlinkClick>
              </a:rPr>
              <a:t>Stats and Guidance</a:t>
            </a:r>
            <a:r>
              <a:rPr lang="en-US" sz="1800" dirty="0">
                <a:solidFill>
                  <a:schemeClr val="tx1"/>
                </a:solidFill>
                <a:effectLst>
                  <a:outerShdw dist="50800" dir="2700000" algn="tl" rotWithShape="0">
                    <a:schemeClr val="accent6">
                      <a:lumMod val="50000"/>
                    </a:schemeClr>
                  </a:outerShdw>
                </a:effectLst>
              </a:rPr>
              <a:t>. https://</a:t>
            </a:r>
            <a:r>
              <a:rPr lang="en-US" sz="1800" dirty="0" err="1">
                <a:solidFill>
                  <a:schemeClr val="tx1"/>
                </a:solidFill>
                <a:effectLst>
                  <a:outerShdw dist="50800" dir="2700000" algn="tl" rotWithShape="0">
                    <a:schemeClr val="accent6">
                      <a:lumMod val="50000"/>
                    </a:schemeClr>
                  </a:outerShdw>
                </a:effectLst>
              </a:rPr>
              <a:t>www.digitalequityact.org</a:t>
            </a:r>
            <a:r>
              <a:rPr lang="en-US" sz="1800" dirty="0">
                <a:solidFill>
                  <a:schemeClr val="tx1"/>
                </a:solidFill>
                <a:effectLst>
                  <a:outerShdw dist="50800" dir="2700000" algn="tl" rotWithShape="0">
                    <a:schemeClr val="accent6">
                      <a:lumMod val="50000"/>
                    </a:schemeClr>
                  </a:outerShdw>
                </a:effectLst>
              </a:rPr>
              <a:t>/stats-and-guidance/</a:t>
            </a:r>
            <a:endParaRPr lang="en-US" sz="1800" dirty="0">
              <a:solidFill>
                <a:schemeClr val="tx1"/>
              </a:solidFill>
              <a:effectLst>
                <a:outerShdw dist="63500" dir="2700000" algn="tl" rotWithShape="0">
                  <a:schemeClr val="accent6">
                    <a:lumMod val="50000"/>
                  </a:schemeClr>
                </a:outerShdw>
              </a:effectLst>
            </a:endParaRPr>
          </a:p>
          <a:p>
            <a:pPr>
              <a:lnSpc>
                <a:spcPct val="120000"/>
              </a:lnSpc>
              <a:spcBef>
                <a:spcPts val="0"/>
              </a:spcBef>
              <a:spcAft>
                <a:spcPts val="1200"/>
              </a:spcAft>
            </a:pPr>
            <a:endParaRPr lang="en-US" sz="1800" dirty="0"/>
          </a:p>
          <a:p>
            <a:pPr>
              <a:lnSpc>
                <a:spcPct val="120000"/>
              </a:lnSpc>
              <a:spcBef>
                <a:spcPts val="0"/>
              </a:spcBef>
              <a:spcAft>
                <a:spcPts val="1200"/>
              </a:spcAft>
            </a:pPr>
            <a:r>
              <a:rPr lang="en-US" sz="1800" dirty="0"/>
              <a:t>According to the 2019 U.S. Census, </a:t>
            </a:r>
          </a:p>
          <a:p>
            <a:pPr marL="285750" lvl="1" indent="-285750">
              <a:lnSpc>
                <a:spcPct val="120000"/>
              </a:lnSpc>
              <a:spcBef>
                <a:spcPts val="0"/>
              </a:spcBef>
              <a:spcAft>
                <a:spcPts val="1200"/>
              </a:spcAft>
              <a:buFont typeface="Arial" panose="020B0604020202020204" pitchFamily="34" charset="0"/>
              <a:buChar char="•"/>
            </a:pPr>
            <a:r>
              <a:rPr lang="en-US" sz="1800" dirty="0"/>
              <a:t>36 million households </a:t>
            </a:r>
            <a:r>
              <a:rPr lang="en-US" sz="1800" b="1" dirty="0"/>
              <a:t>do not </a:t>
            </a:r>
            <a:r>
              <a:rPr lang="en-US" sz="1800" dirty="0"/>
              <a:t>subscribe to a wireline broadband service. </a:t>
            </a:r>
            <a:r>
              <a:rPr lang="en-US" dirty="0"/>
              <a:t>26 million of these households are in urban areas. 10 million are in rural areas. </a:t>
            </a:r>
          </a:p>
          <a:p>
            <a:pPr marL="285750" lvl="1" indent="-285750">
              <a:lnSpc>
                <a:spcPct val="120000"/>
              </a:lnSpc>
              <a:spcBef>
                <a:spcPts val="0"/>
              </a:spcBef>
              <a:spcAft>
                <a:spcPts val="1200"/>
              </a:spcAft>
              <a:buFont typeface="Arial" panose="020B0604020202020204" pitchFamily="34" charset="0"/>
              <a:buChar char="•"/>
            </a:pPr>
            <a:r>
              <a:rPr lang="en-US" sz="1800" dirty="0"/>
              <a:t>The lower a household’s income, the less likely they are to consistently subscribe to a wireline broadband service.</a:t>
            </a:r>
          </a:p>
          <a:p>
            <a:endParaRPr lang="en-US" dirty="0"/>
          </a:p>
          <a:p>
            <a:pPr>
              <a:lnSpc>
                <a:spcPct val="120000"/>
              </a:lnSpc>
              <a:spcBef>
                <a:spcPts val="100000"/>
              </a:spcBef>
              <a:spcAft>
                <a:spcPts val="1200"/>
              </a:spcAft>
            </a:pPr>
            <a:endParaRPr lang="en-US" sz="1800" dirty="0"/>
          </a:p>
          <a:p>
            <a:pPr>
              <a:lnSpc>
                <a:spcPct val="120000"/>
              </a:lnSpc>
              <a:spcBef>
                <a:spcPts val="100000"/>
              </a:spcBef>
              <a:spcAft>
                <a:spcPts val="1200"/>
              </a:spcAft>
            </a:pPr>
            <a:r>
              <a:rPr lang="en-US" sz="1800" dirty="0"/>
              <a:t>There are 123.6 million households in the U.S.</a:t>
            </a:r>
          </a:p>
          <a:p>
            <a:pPr>
              <a:lnSpc>
                <a:spcPct val="120000"/>
              </a:lnSpc>
              <a:spcBef>
                <a:spcPts val="0"/>
              </a:spcBef>
              <a:spcAft>
                <a:spcPts val="1200"/>
              </a:spcAft>
            </a:pPr>
            <a:r>
              <a:rPr lang="en-US" sz="1800" dirty="0"/>
              <a:t>87.6 have broadband service.</a:t>
            </a:r>
          </a:p>
          <a:p>
            <a:pPr>
              <a:lnSpc>
                <a:spcPct val="120000"/>
              </a:lnSpc>
              <a:spcBef>
                <a:spcPts val="0"/>
              </a:spcBef>
              <a:spcAft>
                <a:spcPts val="1200"/>
              </a:spcAft>
            </a:pPr>
            <a:r>
              <a:rPr lang="en-US" sz="1800" dirty="0"/>
              <a:t>36 million households (29%) </a:t>
            </a:r>
            <a:r>
              <a:rPr lang="en-US" sz="1800" b="1" dirty="0"/>
              <a:t>do not </a:t>
            </a:r>
            <a:r>
              <a:rPr lang="en-US" sz="1800" dirty="0"/>
              <a:t>subscribe to a broadband service. </a:t>
            </a:r>
          </a:p>
          <a:p>
            <a:pPr marL="520700" lvl="2" indent="-236538">
              <a:lnSpc>
                <a:spcPct val="120000"/>
              </a:lnSpc>
              <a:spcBef>
                <a:spcPts val="0"/>
              </a:spcBef>
              <a:spcAft>
                <a:spcPts val="1200"/>
              </a:spcAft>
              <a:buFont typeface="Arial" panose="020B0604020202020204" pitchFamily="34" charset="0"/>
              <a:buChar char="•"/>
            </a:pPr>
            <a:r>
              <a:rPr lang="en-US" dirty="0"/>
              <a:t>26 million are in urban areas. </a:t>
            </a:r>
          </a:p>
          <a:p>
            <a:pPr marL="520700" lvl="2" indent="-236538">
              <a:lnSpc>
                <a:spcPct val="120000"/>
              </a:lnSpc>
              <a:spcBef>
                <a:spcPts val="0"/>
              </a:spcBef>
              <a:spcAft>
                <a:spcPts val="1200"/>
              </a:spcAft>
              <a:buFont typeface="Arial" panose="020B0604020202020204" pitchFamily="34" charset="0"/>
              <a:buChar char="•"/>
            </a:pPr>
            <a:r>
              <a:rPr lang="en-US" dirty="0"/>
              <a:t>10 million are in rural areas. </a:t>
            </a:r>
          </a:p>
          <a:p>
            <a:pPr marL="403224" lvl="1" indent="-342900">
              <a:lnSpc>
                <a:spcPct val="120000"/>
              </a:lnSpc>
              <a:spcBef>
                <a:spcPts val="0"/>
              </a:spcBef>
              <a:spcAft>
                <a:spcPts val="1200"/>
              </a:spcAft>
            </a:pPr>
            <a:r>
              <a:rPr lang="en-US" dirty="0"/>
              <a:t>The lower a household’s income, the less likely they are to consistently subscribe to a wireline broadband service.</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23</a:t>
            </a:fld>
            <a:endParaRPr lang="en-US" dirty="0"/>
          </a:p>
        </p:txBody>
      </p:sp>
    </p:spTree>
    <p:extLst>
      <p:ext uri="{BB962C8B-B14F-4D97-AF65-F5344CB8AC3E}">
        <p14:creationId xmlns:p14="http://schemas.microsoft.com/office/powerpoint/2010/main" val="1124682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sz="1800" dirty="0"/>
              <a:t>According to a 2019 report from Pew Research Center,</a:t>
            </a:r>
          </a:p>
          <a:p>
            <a:pPr marL="285750" lvl="1" indent="-285750">
              <a:lnSpc>
                <a:spcPct val="120000"/>
              </a:lnSpc>
              <a:spcBef>
                <a:spcPts val="0"/>
              </a:spcBef>
              <a:spcAft>
                <a:spcPts val="1200"/>
              </a:spcAft>
              <a:buFont typeface="Arial" panose="020B0604020202020204" pitchFamily="34" charset="0"/>
              <a:buChar char="•"/>
            </a:pPr>
            <a:r>
              <a:rPr lang="en-US" sz="1800" dirty="0"/>
              <a:t>58% of Black adults and 57% of Hispanic adults have a laptop or desktop computer, compared with 82% of white adults, </a:t>
            </a:r>
          </a:p>
          <a:p>
            <a:pPr marL="285750" lvl="1" indent="-285750">
              <a:lnSpc>
                <a:spcPct val="120000"/>
              </a:lnSpc>
              <a:spcBef>
                <a:spcPts val="0"/>
              </a:spcBef>
              <a:spcAft>
                <a:spcPts val="1200"/>
              </a:spcAft>
              <a:buFont typeface="Arial" panose="020B0604020202020204" pitchFamily="34" charset="0"/>
              <a:buChar char="•"/>
            </a:pPr>
            <a:r>
              <a:rPr lang="en-US" sz="1800" dirty="0"/>
              <a:t>66% of Black adults and 61% of Hispanic adults have broadband access at home compared with 79% of white adults.</a:t>
            </a:r>
          </a:p>
          <a:p>
            <a:endParaRPr lang="en-US" dirty="0"/>
          </a:p>
          <a:p>
            <a:r>
              <a:rPr lang="en-US" dirty="0"/>
              <a:t>Source</a:t>
            </a:r>
          </a:p>
          <a:p>
            <a:r>
              <a:rPr lang="en-US" dirty="0" err="1"/>
              <a:t>DigitalEquityNow</a:t>
            </a:r>
            <a:r>
              <a:rPr lang="en-US" dirty="0"/>
              <a:t>. (2022). Stats and Guidance. https://</a:t>
            </a:r>
            <a:r>
              <a:rPr lang="en-US" dirty="0" err="1"/>
              <a:t>www.digitalequityact.org</a:t>
            </a:r>
            <a:r>
              <a:rPr lang="en-US" dirty="0"/>
              <a:t>/stats-and-guidance/</a:t>
            </a:r>
          </a:p>
        </p:txBody>
      </p:sp>
      <p:sp>
        <p:nvSpPr>
          <p:cNvPr id="4" name="Slide Number Placeholder 3"/>
          <p:cNvSpPr>
            <a:spLocks noGrp="1"/>
          </p:cNvSpPr>
          <p:nvPr>
            <p:ph type="sldNum" sz="quarter" idx="5"/>
          </p:nvPr>
        </p:nvSpPr>
        <p:spPr/>
        <p:txBody>
          <a:bodyPr/>
          <a:lstStyle/>
          <a:p>
            <a:fld id="{63E89008-A845-3542-9030-80EE4706E754}" type="slidenum">
              <a:rPr lang="en-US" smtClean="0"/>
              <a:pPr/>
              <a:t>24</a:t>
            </a:fld>
            <a:endParaRPr lang="en-US" dirty="0"/>
          </a:p>
        </p:txBody>
      </p:sp>
    </p:spTree>
    <p:extLst>
      <p:ext uri="{BB962C8B-B14F-4D97-AF65-F5344CB8AC3E}">
        <p14:creationId xmlns:p14="http://schemas.microsoft.com/office/powerpoint/2010/main" val="1424982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Sustainable Web Manifesto. </a:t>
            </a:r>
            <a:r>
              <a:rPr lang="en-US" sz="1800" u="sng"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3"/>
              </a:rPr>
              <a:t>https://www.sustainablewebmanifesto.com/</a:t>
            </a:r>
            <a:r>
              <a:rPr lang="en-US" dirty="0">
                <a:effectLst/>
              </a:rPr>
              <a:t> </a:t>
            </a: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25</a:t>
            </a:fld>
            <a:endParaRPr lang="en-US" dirty="0"/>
          </a:p>
        </p:txBody>
      </p:sp>
    </p:spTree>
    <p:extLst>
      <p:ext uri="{BB962C8B-B14F-4D97-AF65-F5344CB8AC3E}">
        <p14:creationId xmlns:p14="http://schemas.microsoft.com/office/powerpoint/2010/main" val="2224480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“Climate Crisis: The Unsustainable Use of Online Video”: Our New Report on the Environmental Impact of ICT (Information and Communications Technology) https://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theshiftproject.org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en</a:t>
            </a:r>
            <a:r>
              <a:rPr lang="en-US" sz="1800" dirty="0">
                <a:effectLst/>
                <a:latin typeface="Calibri" panose="020F0502020204030204" pitchFamily="34" charset="0"/>
                <a:ea typeface="Calibri" panose="020F0502020204030204" pitchFamily="34" charset="0"/>
                <a:cs typeface="Times New Roman" panose="02020603050405020304" pitchFamily="18" charset="0"/>
              </a:rPr>
              <a:t>/article/unsustainable-use-online-video/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26</a:t>
            </a:fld>
            <a:endParaRPr lang="en-US" dirty="0"/>
          </a:p>
        </p:txBody>
      </p:sp>
    </p:spTree>
    <p:extLst>
      <p:ext uri="{BB962C8B-B14F-4D97-AF65-F5344CB8AC3E}">
        <p14:creationId xmlns:p14="http://schemas.microsoft.com/office/powerpoint/2010/main" val="1340800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solidFill>
                <a:hlinkClick r:id="rId3">
                  <a:extLst>
                    <a:ext uri="{A12FA001-AC4F-418D-AE19-62706E023703}">
                      <ahyp:hlinkClr xmlns:ahyp="http://schemas.microsoft.com/office/drawing/2018/hyperlinkcolor" val="tx"/>
                    </a:ext>
                  </a:extLst>
                </a:hlinkClick>
              </a:rPr>
              <a:t>Sustainability from the Drupal team</a:t>
            </a:r>
            <a:r>
              <a:rPr lang="en-US" sz="1200" dirty="0">
                <a:solidFill>
                  <a:schemeClr val="accent1"/>
                </a:solidFill>
              </a:rPr>
              <a:t> </a:t>
            </a:r>
            <a:r>
              <a:rPr lang="en-US" sz="1200" dirty="0"/>
              <a:t>https://</a:t>
            </a:r>
            <a:r>
              <a:rPr lang="en-US" sz="1200" dirty="0" err="1"/>
              <a:t>www.drupal.org</a:t>
            </a:r>
            <a:r>
              <a:rPr lang="en-US" sz="1200" dirty="0"/>
              <a:t>/about/sustainability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27</a:t>
            </a:fld>
            <a:endParaRPr lang="en-US" dirty="0"/>
          </a:p>
        </p:txBody>
      </p:sp>
    </p:spTree>
    <p:extLst>
      <p:ext uri="{BB962C8B-B14F-4D97-AF65-F5344CB8AC3E}">
        <p14:creationId xmlns:p14="http://schemas.microsoft.com/office/powerpoint/2010/main" val="1054309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200" dirty="0"/>
              <a:t>Sources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dirty="0"/>
              <a:t>Griffiths, Sarah. (2020). Why your internet habits are not as clean as you think. </a:t>
            </a:r>
            <a:r>
              <a:rPr lang="en-US" sz="1200" dirty="0" err="1"/>
              <a:t>BBC.com</a:t>
            </a:r>
            <a:r>
              <a:rPr lang="en-US" sz="1200" dirty="0"/>
              <a:t>. https://</a:t>
            </a:r>
            <a:r>
              <a:rPr lang="en-US" sz="1200" dirty="0" err="1"/>
              <a:t>www.bbc.com</a:t>
            </a:r>
            <a:r>
              <a:rPr lang="en-US" sz="1200" dirty="0"/>
              <a:t>/future/article/20200305-why-your-internet-habits-are-not-as-clean-as-you-think</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dirty="0"/>
              <a:t>ESCP Business School. (2021). Reduce your digital carbon footprint to shape a greener future. https://</a:t>
            </a:r>
            <a:r>
              <a:rPr lang="en-US" sz="1200" dirty="0" err="1"/>
              <a:t>escp.eu</a:t>
            </a:r>
            <a:r>
              <a:rPr lang="en-US" sz="1200" dirty="0"/>
              <a:t>/news/reduce-your-digital-carbon-footprint-shape-greener-future</a:t>
            </a:r>
          </a:p>
          <a:p>
            <a:pPr marL="171450" indent="-171450">
              <a:spcBef>
                <a:spcPts val="0"/>
              </a:spcBef>
              <a:spcAft>
                <a:spcPts val="600"/>
              </a:spcAft>
              <a:buFont typeface="Wingdings" pitchFamily="2" charset="2"/>
              <a:buChar char="§"/>
            </a:pPr>
            <a:r>
              <a:rPr lang="en-US" sz="1200" dirty="0"/>
              <a:t>Climate Impact Partners. (2021). The Carbon Footprint of the Internet. Climate Impact Partners. https://</a:t>
            </a:r>
            <a:r>
              <a:rPr lang="en-US" sz="1200" dirty="0" err="1"/>
              <a:t>www.climateimpact.com</a:t>
            </a:r>
            <a:r>
              <a:rPr lang="en-US" sz="1200" dirty="0"/>
              <a:t>/news-insights/insights/infographic-carbon-footprint-internet/</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1200" dirty="0"/>
          </a:p>
          <a:p>
            <a:pPr marL="171450" indent="-17145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28</a:t>
            </a:fld>
            <a:endParaRPr lang="en-US" dirty="0"/>
          </a:p>
        </p:txBody>
      </p:sp>
    </p:spTree>
    <p:extLst>
      <p:ext uri="{BB962C8B-B14F-4D97-AF65-F5344CB8AC3E}">
        <p14:creationId xmlns:p14="http://schemas.microsoft.com/office/powerpoint/2010/main" val="159628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29</a:t>
            </a:fld>
            <a:endParaRPr lang="en-US" dirty="0"/>
          </a:p>
        </p:txBody>
      </p:sp>
    </p:spTree>
    <p:extLst>
      <p:ext uri="{BB962C8B-B14F-4D97-AF65-F5344CB8AC3E}">
        <p14:creationId xmlns:p14="http://schemas.microsoft.com/office/powerpoint/2010/main" val="581100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Paul </a:t>
            </a:r>
            <a:r>
              <a:rPr lang="en-US" b="0" i="0" dirty="0" err="1">
                <a:solidFill>
                  <a:srgbClr val="1D1C1D"/>
                </a:solidFill>
                <a:effectLst/>
                <a:latin typeface="Slack-Lato"/>
              </a:rPr>
              <a:t>Grenier</a:t>
            </a:r>
            <a:r>
              <a:rPr lang="en-US" b="0" i="0" dirty="0">
                <a:solidFill>
                  <a:srgbClr val="1D1C1D"/>
                </a:solidFill>
                <a:effectLst/>
                <a:latin typeface="Slack-Lato"/>
              </a:rPr>
              <a:t>, a11ySlack, WCAG: I did a lot of work researching how best to use the validity API and presented it at A11yTO a few years ago. </a:t>
            </a:r>
            <a:r>
              <a:rPr lang="en-US" b="0" i="0" u="none" strike="noStrike" dirty="0">
                <a:effectLst/>
                <a:latin typeface="Slack-Lato"/>
                <a:hlinkClick r:id="rId3"/>
              </a:rPr>
              <a:t>https://bit.ly/a11yform</a:t>
            </a:r>
            <a:r>
              <a:rPr lang="en-US" b="0" i="0" dirty="0">
                <a:solidFill>
                  <a:srgbClr val="1D1C1D"/>
                </a:solidFill>
                <a:effectLst/>
                <a:latin typeface="Slack-Lato"/>
              </a:rPr>
              <a:t>. My conclusion: don't use it as is. But it can be very useful especially for progressive enhancement.</a:t>
            </a:r>
          </a:p>
          <a:p>
            <a:endParaRPr lang="en-US" b="0" i="0" dirty="0">
              <a:solidFill>
                <a:srgbClr val="1D1C1D"/>
              </a:solidFill>
              <a:effectLst/>
              <a:latin typeface="Slack-Lato"/>
            </a:endParaRPr>
          </a:p>
          <a:p>
            <a:r>
              <a:rPr lang="en-US" dirty="0"/>
              <a:t>Progressive Enhancement is not anti-JavaScript: </a:t>
            </a:r>
            <a:r>
              <a:rPr lang="en-US" b="0" i="0" dirty="0">
                <a:solidFill>
                  <a:srgbClr val="0078D7"/>
                </a:solidFill>
                <a:effectLst/>
                <a:latin typeface="Calibri" panose="020F0502020204030204" pitchFamily="34" charset="0"/>
                <a:hlinkClick r:id="rId4" tooltip="https://saptaks.blog/posts/progressive-enhancement-is-not-anti-js.html"/>
              </a:rPr>
              <a:t>https://saptaks.blog/posts/progressive-enhancement-is-not-anti-js.html</a:t>
            </a: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30</a:t>
            </a:fld>
            <a:endParaRPr lang="en-US" dirty="0"/>
          </a:p>
        </p:txBody>
      </p:sp>
    </p:spTree>
    <p:extLst>
      <p:ext uri="{BB962C8B-B14F-4D97-AF65-F5344CB8AC3E}">
        <p14:creationId xmlns:p14="http://schemas.microsoft.com/office/powerpoint/2010/main" val="3205528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Freeman, Tammy, and Patterson, </a:t>
            </a:r>
            <a:r>
              <a:rPr lang="en-US" sz="1200" dirty="0" err="1"/>
              <a:t>Jenine</a:t>
            </a:r>
            <a:r>
              <a:rPr lang="en-US" sz="1200" dirty="0"/>
              <a:t>. (2021). A Framework for Assessing Equity in Federal Programs and Policies, Advancing Racial Equity and Support for Underserved Communities Through the Federal Government (EO 13985), The MITRE Corporation, Version 1.0 May 2021</a:t>
            </a:r>
            <a:r>
              <a:rPr lang="en-US" dirty="0"/>
              <a:t>. https://</a:t>
            </a:r>
            <a:r>
              <a:rPr lang="en-US" dirty="0" err="1"/>
              <a:t>www.mitre.org</a:t>
            </a:r>
            <a:r>
              <a:rPr lang="en-US" dirty="0"/>
              <a:t>/news-insights/publication/framework-assessing-equity-federal-programs-and-policy</a:t>
            </a:r>
          </a:p>
        </p:txBody>
      </p:sp>
      <p:sp>
        <p:nvSpPr>
          <p:cNvPr id="4" name="Slide Number Placeholder 3"/>
          <p:cNvSpPr>
            <a:spLocks noGrp="1"/>
          </p:cNvSpPr>
          <p:nvPr>
            <p:ph type="sldNum" sz="quarter" idx="5"/>
          </p:nvPr>
        </p:nvSpPr>
        <p:spPr/>
        <p:txBody>
          <a:bodyPr/>
          <a:lstStyle/>
          <a:p>
            <a:fld id="{63E89008-A845-3542-9030-80EE4706E754}" type="slidenum">
              <a:rPr lang="en-US" smtClean="0"/>
              <a:pPr/>
              <a:t>31</a:t>
            </a:fld>
            <a:endParaRPr lang="en-US" dirty="0"/>
          </a:p>
        </p:txBody>
      </p:sp>
    </p:spTree>
    <p:extLst>
      <p:ext uri="{BB962C8B-B14F-4D97-AF65-F5344CB8AC3E}">
        <p14:creationId xmlns:p14="http://schemas.microsoft.com/office/powerpoint/2010/main" val="1824648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2400"/>
              </a:spcBef>
            </a:pPr>
            <a:r>
              <a:rPr lang="en-US" sz="1200" dirty="0">
                <a:latin typeface="+mj-lt"/>
              </a:rPr>
              <a:t>Sources</a:t>
            </a:r>
          </a:p>
          <a:p>
            <a:pPr marL="171450" indent="-171450">
              <a:lnSpc>
                <a:spcPct val="120000"/>
              </a:lnSpc>
              <a:spcAft>
                <a:spcPts val="600"/>
              </a:spcAft>
              <a:buFont typeface="Wingdings" pitchFamily="2" charset="2"/>
              <a:buChar char="§"/>
            </a:pPr>
            <a:r>
              <a:rPr lang="en-US" sz="1200" dirty="0">
                <a:solidFill>
                  <a:schemeClr val="accent3"/>
                </a:solidFill>
                <a:hlinkClick r:id="rId3">
                  <a:extLst>
                    <a:ext uri="{A12FA001-AC4F-418D-AE19-62706E023703}">
                      <ahyp:hlinkClr xmlns:ahyp="http://schemas.microsoft.com/office/drawing/2018/hyperlinkcolor" val="tx"/>
                    </a:ext>
                  </a:extLst>
                </a:hlinkClick>
              </a:rPr>
              <a:t>What is Accessibility: An Introduction, SeeWriteHear</a:t>
            </a:r>
            <a:endParaRPr lang="en-US" sz="1200" dirty="0">
              <a:solidFill>
                <a:schemeClr val="accent3"/>
              </a:solidFill>
            </a:endParaRPr>
          </a:p>
          <a:p>
            <a:pPr marL="171450" indent="-171450">
              <a:lnSpc>
                <a:spcPct val="120000"/>
              </a:lnSpc>
              <a:spcAft>
                <a:spcPts val="600"/>
              </a:spcAft>
              <a:buFont typeface="Wingdings" pitchFamily="2" charset="2"/>
              <a:buChar char="§"/>
            </a:pPr>
            <a:r>
              <a:rPr lang="en-US" sz="1200" dirty="0"/>
              <a:t>Image source: </a:t>
            </a:r>
            <a:r>
              <a:rPr lang="en-US" sz="1200" dirty="0">
                <a:solidFill>
                  <a:schemeClr val="accent3"/>
                </a:solidFill>
                <a:hlinkClick r:id="rId4">
                  <a:extLst>
                    <a:ext uri="{A12FA001-AC4F-418D-AE19-62706E023703}">
                      <ahyp:hlinkClr xmlns:ahyp="http://schemas.microsoft.com/office/drawing/2018/hyperlinkcolor" val="tx"/>
                    </a:ext>
                  </a:extLst>
                </a:hlinkClick>
              </a:rPr>
              <a:t>508ally.com</a:t>
            </a:r>
            <a:endParaRPr lang="en-US" sz="1200" dirty="0">
              <a:solidFill>
                <a:schemeClr val="accent3"/>
              </a:solidFill>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5</a:t>
            </a:fld>
            <a:endParaRPr lang="en-US" dirty="0"/>
          </a:p>
        </p:txBody>
      </p:sp>
    </p:spTree>
    <p:extLst>
      <p:ext uri="{BB962C8B-B14F-4D97-AF65-F5344CB8AC3E}">
        <p14:creationId xmlns:p14="http://schemas.microsoft.com/office/powerpoint/2010/main" val="1725308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a:t>
            </a:r>
          </a:p>
          <a:p>
            <a:pPr marL="171450" indent="-171450">
              <a:buFont typeface="Wingdings" pitchFamily="2" charset="2"/>
              <a:buChar char="§"/>
            </a:pPr>
            <a:r>
              <a:rPr lang="en-US" dirty="0"/>
              <a:t>Murphy, Danny. (2023). 10 Ways to Improve Data Security. </a:t>
            </a:r>
            <a:r>
              <a:rPr lang="en-US" dirty="0" err="1"/>
              <a:t>Lepide.com</a:t>
            </a:r>
            <a:r>
              <a:rPr lang="en-US" dirty="0"/>
              <a:t>. https://</a:t>
            </a:r>
            <a:r>
              <a:rPr lang="en-US" dirty="0" err="1"/>
              <a:t>www.lepide.com</a:t>
            </a:r>
            <a:r>
              <a:rPr lang="en-US" dirty="0"/>
              <a:t>/blog/ten-ways-to-improve-data-security/ and https://</a:t>
            </a:r>
            <a:r>
              <a:rPr lang="en-US" dirty="0" err="1"/>
              <a:t>www.security.org</a:t>
            </a:r>
            <a:r>
              <a:rPr lang="en-US" dirty="0"/>
              <a:t>/digital-safety/accessibility-guide/</a:t>
            </a:r>
          </a:p>
          <a:p>
            <a:pPr marL="171450" indent="-171450">
              <a:buFont typeface="Wingdings" pitchFamily="2" charset="2"/>
              <a:buChar char="§"/>
            </a:pPr>
            <a:r>
              <a:rPr lang="en-US" dirty="0"/>
              <a:t>Romeo, Chris. (2023). How developers can take the lead on security. </a:t>
            </a:r>
            <a:r>
              <a:rPr lang="en-US" dirty="0" err="1"/>
              <a:t>TechBeacon.com</a:t>
            </a:r>
            <a:r>
              <a:rPr lang="en-US" dirty="0"/>
              <a:t>. https://</a:t>
            </a:r>
            <a:r>
              <a:rPr lang="en-US" dirty="0" err="1"/>
              <a:t>techbeacon.com</a:t>
            </a:r>
            <a:r>
              <a:rPr lang="en-US" dirty="0"/>
              <a:t>/security/how-developers-can-take-lead-security</a:t>
            </a:r>
          </a:p>
          <a:p>
            <a:pPr marL="171450" indent="-171450">
              <a:buFont typeface="Wingdings" pitchFamily="2" charset="2"/>
              <a:buChar char="§"/>
            </a:pPr>
            <a:r>
              <a:rPr lang="en-US" dirty="0"/>
              <a:t>Short, Kelly. (2021). Accessibility and Digital Security. </a:t>
            </a:r>
            <a:r>
              <a:rPr lang="en-US" dirty="0" err="1"/>
              <a:t>Security.org</a:t>
            </a:r>
            <a:r>
              <a:rPr lang="en-US" dirty="0"/>
              <a:t>. https://</a:t>
            </a:r>
            <a:r>
              <a:rPr lang="en-US" dirty="0" err="1"/>
              <a:t>www.security.org</a:t>
            </a:r>
            <a:r>
              <a:rPr lang="en-US" dirty="0"/>
              <a:t>/digital-safety/accessibility-guide/</a:t>
            </a:r>
          </a:p>
          <a:p>
            <a:endParaRPr lang="en-US" dirty="0"/>
          </a:p>
          <a:p>
            <a:r>
              <a:rPr lang="en-US" sz="1200" dirty="0">
                <a:highlight>
                  <a:srgbClr val="FF00FF"/>
                </a:highlight>
              </a:rPr>
              <a:t>Tips to Improve Data Security</a:t>
            </a:r>
            <a:br>
              <a:rPr lang="en-US" sz="1200" dirty="0">
                <a:highlight>
                  <a:srgbClr val="FF00FF"/>
                </a:highlight>
              </a:rPr>
            </a:br>
            <a:r>
              <a:rPr lang="en-US" sz="1200" dirty="0">
                <a:highlight>
                  <a:srgbClr val="FF00FF"/>
                </a:highlight>
              </a:rPr>
              <a:t>The following 10 tips will help you increase the security around your data.</a:t>
            </a:r>
          </a:p>
          <a:p>
            <a:r>
              <a:rPr lang="en-US" sz="1200" dirty="0">
                <a:highlight>
                  <a:srgbClr val="FF00FF"/>
                </a:highlight>
              </a:rPr>
              <a:t>1. Protect the data itself, not just the perimeter</a:t>
            </a:r>
            <a:br>
              <a:rPr lang="en-US" sz="1200" dirty="0">
                <a:highlight>
                  <a:srgbClr val="FF00FF"/>
                </a:highlight>
              </a:rPr>
            </a:br>
            <a:r>
              <a:rPr lang="en-US" sz="1200" dirty="0">
                <a:highlight>
                  <a:srgbClr val="FF00FF"/>
                </a:highlight>
              </a:rPr>
              <a:t>Concentrating on securing the walls around your data seems to be the focus in many organizations, with almost 90% of security budgets spent on firewall technology. However, there are hundreds of potential ways to circumvent a firewall; including through customers, suppliers and employees. All of these people have the ability to bypass exterior cyber-security and misuse sensitive data. For this reason, you need to ensure that your security efforts are focused around the data itself, not just the perimeter.</a:t>
            </a:r>
          </a:p>
          <a:p>
            <a:r>
              <a:rPr lang="en-US" sz="1200" dirty="0">
                <a:highlight>
                  <a:srgbClr val="FF00FF"/>
                </a:highlight>
              </a:rPr>
              <a:t>2. Pay attention to insider threats</a:t>
            </a:r>
            <a:br>
              <a:rPr lang="en-US" sz="1200" dirty="0">
                <a:highlight>
                  <a:srgbClr val="FF00FF"/>
                </a:highlight>
              </a:rPr>
            </a:br>
            <a:r>
              <a:rPr lang="en-US" sz="1200" dirty="0">
                <a:highlight>
                  <a:srgbClr val="FF00FF"/>
                </a:highlight>
              </a:rPr>
              <a:t>It’s easy to visualize threats originating from outside your organization, as these are often represented in news and television as the biggest and most costly ones. However, the reality is that it’s your insiders that can potentially hurt you the most. Due to their nature, insider attacks can be difficult to detect and prevent. It can be as simple as an employee clicking on an email attachment they believe to have come from a trusted source and releasing a ransomware worm. These kinds of threats are the most prevalent across the world and the costliest.</a:t>
            </a:r>
          </a:p>
          <a:p>
            <a:r>
              <a:rPr lang="en-US" sz="1200" dirty="0">
                <a:highlight>
                  <a:srgbClr val="FF00FF"/>
                </a:highlight>
              </a:rPr>
              <a:t>3. Encrypt all devices</a:t>
            </a:r>
            <a:br>
              <a:rPr lang="en-US" sz="1200" dirty="0">
                <a:highlight>
                  <a:srgbClr val="FF00FF"/>
                </a:highlight>
              </a:rPr>
            </a:br>
            <a:r>
              <a:rPr lang="en-US" sz="1200" dirty="0">
                <a:highlight>
                  <a:srgbClr val="FF00FF"/>
                </a:highlight>
              </a:rPr>
              <a:t>In today’s world, more and more people are choosing to work on mobile or personal devices. How can you ensure that these devices are trustworthy? Make sure that all data is stored in an encrypted format and remains encrypted during migrations.</a:t>
            </a:r>
          </a:p>
          <a:p>
            <a:r>
              <a:rPr lang="en-US" sz="1200" dirty="0">
                <a:highlight>
                  <a:srgbClr val="FF00FF"/>
                </a:highlight>
              </a:rPr>
              <a:t>4. Testing your security</a:t>
            </a:r>
            <a:br>
              <a:rPr lang="en-US" sz="1200" dirty="0">
                <a:highlight>
                  <a:srgbClr val="FF00FF"/>
                </a:highlight>
              </a:rPr>
            </a:br>
            <a:r>
              <a:rPr lang="en-US" sz="1200" dirty="0">
                <a:highlight>
                  <a:srgbClr val="FF00FF"/>
                </a:highlight>
              </a:rPr>
              <a:t>If you think installing an antivirus on every computer or device will protect your company from attacks, think again. As recent data breaches have shown, hiring a professional organization to conduct a security audit will always reveal weaknesses you weren’t expecting. I encourage you to take a walk around your office and look at your employees’ desks. I guarantee, if you look hard enough, you’ll spot a password written down on a sticky note.</a:t>
            </a:r>
          </a:p>
          <a:p>
            <a:r>
              <a:rPr lang="en-US" sz="1200" dirty="0">
                <a:highlight>
                  <a:srgbClr val="FF00FF"/>
                </a:highlight>
              </a:rPr>
              <a:t>5. Delete redundant data</a:t>
            </a:r>
            <a:br>
              <a:rPr lang="en-US" sz="1200" dirty="0">
                <a:highlight>
                  <a:srgbClr val="FF00FF"/>
                </a:highlight>
              </a:rPr>
            </a:br>
            <a:r>
              <a:rPr lang="en-US" sz="1200" dirty="0">
                <a:highlight>
                  <a:srgbClr val="FF00FF"/>
                </a:highlight>
              </a:rPr>
              <a:t>Many organizations deal with sensitive information as an essential part of their business; especially companies in healthcare, finance, the public sector and education. Ensuring information disposal mechanisms are in place helps prevent stale data from being forgotten about and stolen at a later date. Having a system for shredding, erasing or otherwise modifying redundant data to be indecipherable will go a long way to ensuring your employees don’t stash it away.</a:t>
            </a:r>
          </a:p>
          <a:p>
            <a:r>
              <a:rPr lang="en-US" sz="1200" dirty="0">
                <a:highlight>
                  <a:srgbClr val="FF00FF"/>
                </a:highlight>
              </a:rPr>
              <a:t>6. Spending more money and time on Cyber-security</a:t>
            </a:r>
            <a:br>
              <a:rPr lang="en-US" sz="1200" dirty="0">
                <a:highlight>
                  <a:srgbClr val="FF00FF"/>
                </a:highlight>
              </a:rPr>
            </a:br>
            <a:r>
              <a:rPr lang="en-US" sz="1200" dirty="0">
                <a:highlight>
                  <a:srgbClr val="FF00FF"/>
                </a:highlight>
              </a:rPr>
              <a:t>Many CIO’s have admitted that spending more money and more time on data security is a must, as the lack of it continues to be the number one risk to your IT infrastructure. Many big companies with sensitive business data to protect are appointing chief security officers, often to board level positions, with an acknowledgment that cybersecurity has to be an integral part of all business processes.</a:t>
            </a:r>
          </a:p>
          <a:p>
            <a:r>
              <a:rPr lang="en-US" sz="1200" dirty="0">
                <a:highlight>
                  <a:srgbClr val="FF00FF"/>
                </a:highlight>
              </a:rPr>
              <a:t>7. Establish strong passwords</a:t>
            </a:r>
            <a:br>
              <a:rPr lang="en-US" sz="1200" dirty="0">
                <a:highlight>
                  <a:srgbClr val="FF00FF"/>
                </a:highlight>
              </a:rPr>
            </a:br>
            <a:r>
              <a:rPr lang="en-US" sz="1200" dirty="0">
                <a:highlight>
                  <a:srgbClr val="FF00FF"/>
                </a:highlight>
              </a:rPr>
              <a:t>Many organizations are still employing relaxed password policies, leading to simple, generic and easy-to-hack passwords for critical accounts, which have access to the sensitive and valuable data. Implementing strong passwords is the first step you can take to strengthen your security in this area. Use reasonably complex passwords and change them at least every 90 days. Never use passwords like “12345” or “Admin1”. Don’t ever write down your passwords and leave them on your workstation for other people to find.</a:t>
            </a:r>
          </a:p>
          <a:p>
            <a:r>
              <a:rPr lang="en-US" sz="1200" dirty="0">
                <a:highlight>
                  <a:srgbClr val="FF00FF"/>
                </a:highlight>
              </a:rPr>
              <a:t>8. Update your programs regularly</a:t>
            </a:r>
            <a:br>
              <a:rPr lang="en-US" sz="1200" dirty="0">
                <a:highlight>
                  <a:srgbClr val="FF00FF"/>
                </a:highlight>
              </a:rPr>
            </a:br>
            <a:r>
              <a:rPr lang="en-US" sz="1200" dirty="0">
                <a:highlight>
                  <a:srgbClr val="FF00FF"/>
                </a:highlight>
              </a:rPr>
              <a:t>Make sure your computer is properly patched and updated. This is often the best way to ensure its adequately protected. Your security applications are only as good as their most recent update. Since hackers and ransomware strains are constantly adapting to exploit weaknesses in earlier software versions, it is advisable to update these applications regularly.</a:t>
            </a:r>
          </a:p>
          <a:p>
            <a:r>
              <a:rPr lang="en-US" sz="1200" dirty="0">
                <a:highlight>
                  <a:srgbClr val="FF00FF"/>
                </a:highlight>
              </a:rPr>
              <a:t>9. Back-up your data regularly</a:t>
            </a:r>
            <a:br>
              <a:rPr lang="en-US" sz="1200" dirty="0">
                <a:highlight>
                  <a:srgbClr val="FF00FF"/>
                </a:highlight>
              </a:rPr>
            </a:br>
            <a:r>
              <a:rPr lang="en-US" sz="1200" dirty="0">
                <a:highlight>
                  <a:srgbClr val="FF00FF"/>
                </a:highlight>
              </a:rPr>
              <a:t>This should already be a crucial part of your IT security strategy. With secure backups in place, you can survive everything from accidental file deletion to a complete ransomware lockdown. As a security best practice, backup data should be stored in a secure, remote location away from your primary place of business.</a:t>
            </a:r>
          </a:p>
          <a:p>
            <a:r>
              <a:rPr lang="en-US" sz="1200" dirty="0">
                <a:highlight>
                  <a:srgbClr val="FF00FF"/>
                </a:highlight>
              </a:rPr>
              <a:t>10. Create a company-wide security mindset</a:t>
            </a:r>
            <a:br>
              <a:rPr lang="en-US" sz="1200" dirty="0">
                <a:highlight>
                  <a:srgbClr val="FF00FF"/>
                </a:highlight>
              </a:rPr>
            </a:br>
            <a:r>
              <a:rPr lang="en-US" sz="1200" dirty="0">
                <a:highlight>
                  <a:srgbClr val="FF00FF"/>
                </a:highlight>
              </a:rPr>
              <a:t>Everyone who has a password and username is responsible for keeping data secure. IT administrators must periodically remind their managers and employees that they must not share logon information with any outside party. Data security is everyone’s job and is not just limited to just a handful of employees in the IT team.</a:t>
            </a:r>
          </a:p>
          <a:p>
            <a:endParaRPr lang="en-US" dirty="0"/>
          </a:p>
          <a:p>
            <a:endParaRPr lang="en-US" dirty="0"/>
          </a:p>
          <a:p>
            <a:r>
              <a:rPr lang="en-US" dirty="0"/>
              <a:t>https://</a:t>
            </a:r>
            <a:r>
              <a:rPr lang="en-US" dirty="0" err="1"/>
              <a:t>www.techrepublic.com</a:t>
            </a:r>
            <a:r>
              <a:rPr lang="en-US" dirty="0"/>
              <a:t>/article/html-smuggling-is-the-latest-cybercrime-tactic-you-need-to-worry-about/</a:t>
            </a:r>
          </a:p>
          <a:p>
            <a:endParaRPr lang="en-US" dirty="0"/>
          </a:p>
          <a:p>
            <a:r>
              <a:rPr lang="en-US" dirty="0"/>
              <a:t>https://</a:t>
            </a:r>
            <a:r>
              <a:rPr lang="en-US" dirty="0" err="1"/>
              <a:t>www.forbes.com</a:t>
            </a:r>
            <a:r>
              <a:rPr lang="en-US" dirty="0"/>
              <a:t>/sites/</a:t>
            </a:r>
            <a:r>
              <a:rPr lang="en-US" dirty="0" err="1"/>
              <a:t>chuckbrooks</a:t>
            </a:r>
            <a:r>
              <a:rPr lang="en-US" dirty="0"/>
              <a:t>/2022/01/21/cybersecurity-in-2022--a-fresh-look-at-some-very-alarming-stats/?</a:t>
            </a:r>
            <a:r>
              <a:rPr lang="en-US" dirty="0" err="1"/>
              <a:t>sh</a:t>
            </a:r>
            <a:r>
              <a:rPr lang="en-US" dirty="0"/>
              <a:t>=22065ef86b61</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32</a:t>
            </a:fld>
            <a:endParaRPr lang="en-US" dirty="0"/>
          </a:p>
        </p:txBody>
      </p:sp>
    </p:spTree>
    <p:extLst>
      <p:ext uri="{BB962C8B-B14F-4D97-AF65-F5344CB8AC3E}">
        <p14:creationId xmlns:p14="http://schemas.microsoft.com/office/powerpoint/2010/main" val="2565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a:t>
            </a:r>
          </a:p>
          <a:p>
            <a:pPr marL="171450" indent="-171450">
              <a:buFont typeface="Arial" panose="020B0604020202020204" pitchFamily="34" charset="0"/>
              <a:buChar char="•"/>
            </a:pPr>
            <a:r>
              <a:rPr lang="en-US" dirty="0"/>
              <a:t>Sabrina </a:t>
            </a:r>
            <a:r>
              <a:rPr lang="en-US" dirty="0" err="1"/>
              <a:t>Chevannes</a:t>
            </a:r>
            <a:r>
              <a:rPr lang="en-US" dirty="0"/>
              <a:t>, “Why Web Designers Need to Think about Sustainable Web Design,” Forbes Business Council, Sep 1, 2022 https://</a:t>
            </a:r>
            <a:r>
              <a:rPr lang="en-US" dirty="0" err="1"/>
              <a:t>www.forbes.com</a:t>
            </a:r>
            <a:r>
              <a:rPr lang="en-US" dirty="0"/>
              <a:t>/sites/</a:t>
            </a:r>
            <a:r>
              <a:rPr lang="en-US" dirty="0" err="1"/>
              <a:t>forbesbusinesscouncil</a:t>
            </a:r>
            <a:r>
              <a:rPr lang="en-US" dirty="0"/>
              <a:t>/2022/09/01/why-web-designers-need-to-think-about-sustainable-web-design/?</a:t>
            </a:r>
            <a:r>
              <a:rPr lang="en-US" dirty="0" err="1"/>
              <a:t>sh</a:t>
            </a:r>
            <a:r>
              <a:rPr lang="en-US" dirty="0"/>
              <a:t>=32ec16f91c86 </a:t>
            </a:r>
          </a:p>
          <a:p>
            <a:pPr marL="171450" indent="-171450">
              <a:buFont typeface="Arial" panose="020B0604020202020204" pitchFamily="34" charset="0"/>
              <a:buChar char="•"/>
            </a:pPr>
            <a:r>
              <a:rPr lang="en-US" dirty="0"/>
              <a:t>David Fork, Ross </a:t>
            </a:r>
            <a:r>
              <a:rPr lang="en-US" dirty="0" err="1"/>
              <a:t>Koningstein</a:t>
            </a:r>
            <a:r>
              <a:rPr lang="en-US" dirty="0"/>
              <a:t>, “Engineers: You can disrupt climate change,” IEEE Spectrum, June 28, 2021. https://</a:t>
            </a:r>
            <a:r>
              <a:rPr lang="en-US" dirty="0" err="1"/>
              <a:t>spectrum.ieee.org</a:t>
            </a:r>
            <a:r>
              <a:rPr lang="en-US" dirty="0"/>
              <a:t>/engineers-you-can-disrupt-climate-change</a:t>
            </a:r>
          </a:p>
          <a:p>
            <a:pPr marL="171450" indent="-171450">
              <a:buFont typeface="Arial" panose="020B0604020202020204" pitchFamily="34" charset="0"/>
              <a:buChar char="•"/>
            </a:pPr>
            <a:r>
              <a:rPr lang="en-US" dirty="0"/>
              <a:t>  Ismael Velasco, “How many emissions in a gigabyte of data?”, Ismael </a:t>
            </a:r>
            <a:r>
              <a:rPr lang="en-US" dirty="0" err="1"/>
              <a:t>Velasco.dev</a:t>
            </a:r>
            <a:r>
              <a:rPr lang="en-US" dirty="0"/>
              <a:t>, Aug 21, 2022. https://</a:t>
            </a:r>
            <a:r>
              <a:rPr lang="en-US" dirty="0" err="1"/>
              <a:t>ismaelvelasco.dev</a:t>
            </a:r>
            <a:r>
              <a:rPr lang="en-US" dirty="0"/>
              <a:t>/emissions-in-1gb?t=1661099790397 </a:t>
            </a:r>
          </a:p>
          <a:p>
            <a:pPr marL="171450" indent="-171450">
              <a:buFont typeface="Arial" panose="020B0604020202020204" pitchFamily="34" charset="0"/>
              <a:buChar char="•"/>
            </a:pPr>
            <a:r>
              <a:rPr lang="en-US" dirty="0"/>
              <a:t> Kathy </a:t>
            </a:r>
            <a:r>
              <a:rPr lang="en-US" dirty="0" err="1"/>
              <a:t>Pretz</a:t>
            </a:r>
            <a:r>
              <a:rPr lang="en-US" dirty="0"/>
              <a:t>, “IEEE's Plan to Help Combat Climate Change,” IEEE Spectrum, May 5, 2022. https://</a:t>
            </a:r>
            <a:r>
              <a:rPr lang="en-US" dirty="0" err="1"/>
              <a:t>spectrum.ieee.org</a:t>
            </a:r>
            <a:r>
              <a:rPr lang="en-US" dirty="0"/>
              <a:t>/</a:t>
            </a:r>
            <a:r>
              <a:rPr lang="en-US" dirty="0" err="1"/>
              <a:t>ieee</a:t>
            </a:r>
            <a:r>
              <a:rPr lang="en-US" dirty="0"/>
              <a:t>-plan-combat-climate-change </a:t>
            </a:r>
          </a:p>
          <a:p>
            <a:pPr marL="171450" indent="-171450">
              <a:buFont typeface="Arial" panose="020B0604020202020204" pitchFamily="34" charset="0"/>
              <a:buChar char="•"/>
            </a:pPr>
            <a:r>
              <a:rPr lang="en-US" dirty="0"/>
              <a:t>Handbook of Sustainable Design of Digital Services. https://gr491.isit-europe.org/</a:t>
            </a:r>
            <a:r>
              <a:rPr lang="en-US" dirty="0" err="1"/>
              <a:t>en</a:t>
            </a:r>
            <a:r>
              <a:rPr lang="en-US" dirty="0"/>
              <a:t>/</a:t>
            </a:r>
          </a:p>
          <a:p>
            <a:pPr marL="171450" indent="-171450">
              <a:buFont typeface="Arial" panose="020B0604020202020204" pitchFamily="34" charset="0"/>
              <a:buChar char="•"/>
            </a:pPr>
            <a:r>
              <a:rPr lang="en-US" dirty="0"/>
              <a:t>“Digital Nations Shared Approach to Sustainable Digital Government,” DIGITAL NATIONS: Leading Digital Governments, November 18, 2021. https://</a:t>
            </a:r>
            <a:r>
              <a:rPr lang="en-US" dirty="0" err="1"/>
              <a:t>www.leadingdigitalgovs.org</a:t>
            </a:r>
            <a:r>
              <a:rPr lang="en-US" dirty="0"/>
              <a:t>/sustainable-government-it</a:t>
            </a:r>
          </a:p>
          <a:p>
            <a:pPr marL="171450" indent="-171450">
              <a:buFont typeface="Arial" panose="020B0604020202020204" pitchFamily="34" charset="0"/>
              <a:buChar char="•"/>
            </a:pPr>
            <a:r>
              <a:rPr lang="en-US" dirty="0"/>
              <a:t>“An image format for the Web,” (2023). Google for Developers. https://</a:t>
            </a:r>
            <a:r>
              <a:rPr lang="en-US" dirty="0" err="1"/>
              <a:t>developers.google.com</a:t>
            </a:r>
            <a:r>
              <a:rPr lang="en-US" dirty="0"/>
              <a:t>/speed/</a:t>
            </a:r>
            <a:r>
              <a:rPr lang="en-US" dirty="0" err="1"/>
              <a:t>webp</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34</a:t>
            </a:fld>
            <a:endParaRPr lang="en-US" dirty="0"/>
          </a:p>
        </p:txBody>
      </p:sp>
    </p:spTree>
    <p:extLst>
      <p:ext uri="{BB962C8B-B14F-4D97-AF65-F5344CB8AC3E}">
        <p14:creationId xmlns:p14="http://schemas.microsoft.com/office/powerpoint/2010/main" val="1442278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38</a:t>
            </a:fld>
            <a:endParaRPr lang="en-US" dirty="0"/>
          </a:p>
        </p:txBody>
      </p:sp>
    </p:spTree>
    <p:extLst>
      <p:ext uri="{BB962C8B-B14F-4D97-AF65-F5344CB8AC3E}">
        <p14:creationId xmlns:p14="http://schemas.microsoft.com/office/powerpoint/2010/main" val="2648307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20000"/>
              </a:lnSpc>
              <a:spcAft>
                <a:spcPts val="1200"/>
              </a:spcAft>
              <a:buFont typeface="Wingdings" pitchFamily="2" charset="2"/>
              <a:buChar char="§"/>
            </a:pPr>
            <a:r>
              <a:rPr lang="en-US" sz="1200" b="1" dirty="0">
                <a:solidFill>
                  <a:schemeClr val="tx2"/>
                </a:solidFill>
              </a:rPr>
              <a:t>Business Strategy: </a:t>
            </a:r>
            <a:r>
              <a:rPr lang="en-US" sz="1200" dirty="0"/>
              <a:t>“business as usual,” is often based on outdated knowledge</a:t>
            </a:r>
          </a:p>
          <a:p>
            <a:pPr marL="285750" indent="-285750">
              <a:lnSpc>
                <a:spcPct val="120000"/>
              </a:lnSpc>
              <a:spcAft>
                <a:spcPts val="1200"/>
              </a:spcAft>
              <a:buFont typeface="Wingdings" pitchFamily="2" charset="2"/>
              <a:buChar char="§"/>
            </a:pPr>
            <a:r>
              <a:rPr lang="en-US" sz="1200" b="1" dirty="0">
                <a:solidFill>
                  <a:schemeClr val="tx2"/>
                </a:solidFill>
              </a:rPr>
              <a:t>Discovery Research: </a:t>
            </a:r>
            <a:r>
              <a:rPr lang="en-US" sz="1200" dirty="0"/>
              <a:t>lack of problem space research to understand the purpose of people served versus a rush to solutions</a:t>
            </a:r>
          </a:p>
          <a:p>
            <a:pPr marL="285750" indent="-285750">
              <a:lnSpc>
                <a:spcPct val="120000"/>
              </a:lnSpc>
              <a:spcAft>
                <a:spcPts val="1200"/>
              </a:spcAft>
              <a:buFont typeface="Wingdings" pitchFamily="2" charset="2"/>
              <a:buChar char="§"/>
            </a:pPr>
            <a:r>
              <a:rPr lang="en-US" sz="1200" b="1" dirty="0">
                <a:solidFill>
                  <a:schemeClr val="tx2"/>
                </a:solidFill>
              </a:rPr>
              <a:t>Design: </a:t>
            </a:r>
            <a:r>
              <a:rPr lang="en-US" sz="1200" dirty="0"/>
              <a:t>focus on dominant culture / status quo; design for desktop / laptop and latest devices and fast connectivity, unlimited data</a:t>
            </a:r>
          </a:p>
          <a:p>
            <a:pPr marL="285750" indent="-285750">
              <a:lnSpc>
                <a:spcPct val="120000"/>
              </a:lnSpc>
              <a:spcAft>
                <a:spcPts val="1200"/>
              </a:spcAft>
              <a:buFont typeface="Wingdings" pitchFamily="2" charset="2"/>
              <a:buChar char="§"/>
            </a:pPr>
            <a:r>
              <a:rPr lang="en-US" sz="1200" b="1" dirty="0">
                <a:solidFill>
                  <a:schemeClr val="tx2"/>
                </a:solidFill>
              </a:rPr>
              <a:t>Frameworks:</a:t>
            </a:r>
            <a:r>
              <a:rPr lang="en-US" sz="1200" dirty="0"/>
              <a:t> provide shortcuts to getting a solution out, but at what cost? (i.e., Foundation, React, Tailwind)</a:t>
            </a:r>
          </a:p>
          <a:p>
            <a:pPr marL="285750" marR="0" lvl="0" indent="-285750" algn="l" defTabSz="914400" rtl="0" eaLnBrk="1" fontAlgn="auto" latinLnBrk="0" hangingPunct="1">
              <a:lnSpc>
                <a:spcPct val="120000"/>
              </a:lnSpc>
              <a:spcBef>
                <a:spcPts val="0"/>
              </a:spcBef>
              <a:spcAft>
                <a:spcPts val="1200"/>
              </a:spcAft>
              <a:buClrTx/>
              <a:buSzTx/>
              <a:buFont typeface="Wingdings" pitchFamily="2" charset="2"/>
              <a:buChar char="§"/>
              <a:tabLst/>
              <a:defRPr/>
            </a:pPr>
            <a:r>
              <a:rPr lang="en-US" sz="1200" b="1" dirty="0">
                <a:solidFill>
                  <a:schemeClr val="tx2"/>
                </a:solidFill>
              </a:rPr>
              <a:t>Images &amp; Video: </a:t>
            </a:r>
            <a:r>
              <a:rPr lang="en-US" sz="1200" dirty="0"/>
              <a:t>outdated image formats and video bloat the codebase and slow the UX</a:t>
            </a:r>
          </a:p>
          <a:p>
            <a:pPr marL="285750" marR="0" lvl="0" indent="-285750" algn="l" defTabSz="914400" rtl="0" eaLnBrk="1" fontAlgn="auto" latinLnBrk="0" hangingPunct="1">
              <a:lnSpc>
                <a:spcPct val="120000"/>
              </a:lnSpc>
              <a:spcBef>
                <a:spcPts val="0"/>
              </a:spcBef>
              <a:spcAft>
                <a:spcPts val="1200"/>
              </a:spcAft>
              <a:buClrTx/>
              <a:buSzTx/>
              <a:buFont typeface="Wingdings" pitchFamily="2" charset="2"/>
              <a:buChar char="§"/>
              <a:tabLst/>
              <a:defRPr/>
            </a:pPr>
            <a:r>
              <a:rPr lang="en-US" sz="1200" b="1" dirty="0">
                <a:solidFill>
                  <a:schemeClr val="tx2"/>
                </a:solidFill>
              </a:rPr>
              <a:t>Semantics: </a:t>
            </a:r>
            <a:r>
              <a:rPr lang="en-US" sz="1200" dirty="0"/>
              <a:t>“div soup” instead of semantic HTML and over-riding semantics in CSS</a:t>
            </a:r>
          </a:p>
          <a:p>
            <a:pPr marL="285750" indent="-285750">
              <a:lnSpc>
                <a:spcPct val="120000"/>
              </a:lnSpc>
              <a:spcAft>
                <a:spcPts val="1200"/>
              </a:spcAft>
              <a:buFont typeface="Wingdings" pitchFamily="2" charset="2"/>
              <a:buChar char="§"/>
            </a:pPr>
            <a:r>
              <a:rPr lang="en-US" sz="1200" b="1" dirty="0">
                <a:solidFill>
                  <a:schemeClr val="tx2"/>
                </a:solidFill>
              </a:rPr>
              <a:t>Technology: </a:t>
            </a:r>
            <a:r>
              <a:rPr lang="en-US" sz="1200" dirty="0"/>
              <a:t>tend to build for developer’s tech which is often the latest high-speed connections and devices</a:t>
            </a:r>
          </a:p>
        </p:txBody>
      </p:sp>
      <p:sp>
        <p:nvSpPr>
          <p:cNvPr id="4" name="Slide Number Placeholder 3"/>
          <p:cNvSpPr>
            <a:spLocks noGrp="1"/>
          </p:cNvSpPr>
          <p:nvPr>
            <p:ph type="sldNum" sz="quarter" idx="5"/>
          </p:nvPr>
        </p:nvSpPr>
        <p:spPr/>
        <p:txBody>
          <a:bodyPr/>
          <a:lstStyle/>
          <a:p>
            <a:fld id="{63E89008-A845-3542-9030-80EE4706E754}" type="slidenum">
              <a:rPr lang="en-US" smtClean="0"/>
              <a:pPr/>
              <a:t>6</a:t>
            </a:fld>
            <a:endParaRPr lang="en-US" dirty="0"/>
          </a:p>
        </p:txBody>
      </p:sp>
    </p:spTree>
    <p:extLst>
      <p:ext uri="{BB962C8B-B14F-4D97-AF65-F5344CB8AC3E}">
        <p14:creationId xmlns:p14="http://schemas.microsoft.com/office/powerpoint/2010/main" val="4064407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800" dirty="0">
                <a:latin typeface="+mj-lt"/>
              </a:rPr>
              <a:t>Sources</a:t>
            </a:r>
          </a:p>
          <a:p>
            <a:pPr marL="171450" indent="-171450">
              <a:spcAft>
                <a:spcPts val="600"/>
              </a:spcAft>
              <a:buFont typeface="Wingdings" pitchFamily="2" charset="2"/>
              <a:buChar char="§"/>
            </a:pPr>
            <a:r>
              <a:rPr lang="en-US" sz="1800" dirty="0" err="1"/>
              <a:t>WebAIM</a:t>
            </a:r>
            <a:r>
              <a:rPr lang="en-US" sz="1800" dirty="0"/>
              <a:t>. (2023). </a:t>
            </a:r>
            <a:r>
              <a:rPr lang="en-US" sz="1800" dirty="0">
                <a:solidFill>
                  <a:schemeClr val="accent3"/>
                </a:solidFill>
                <a:hlinkClick r:id="rId3">
                  <a:extLst>
                    <a:ext uri="{A12FA001-AC4F-418D-AE19-62706E023703}">
                      <ahyp:hlinkClr xmlns:ahyp="http://schemas.microsoft.com/office/drawing/2018/hyperlinkcolor" val="tx"/>
                    </a:ext>
                  </a:extLst>
                </a:hlinkClick>
              </a:rPr>
              <a:t>The WebAIM Million</a:t>
            </a:r>
            <a:r>
              <a:rPr lang="en-US" sz="1800" dirty="0"/>
              <a:t>.</a:t>
            </a:r>
          </a:p>
          <a:p>
            <a:pPr marL="171450" indent="-171450">
              <a:spcAft>
                <a:spcPts val="600"/>
              </a:spcAft>
              <a:buFont typeface="Wingdings" pitchFamily="2" charset="2"/>
              <a:buChar char="§"/>
            </a:pPr>
            <a:r>
              <a:rPr lang="en-US" sz="1800" dirty="0"/>
              <a:t>Moradi, David. (2022). </a:t>
            </a:r>
            <a:r>
              <a:rPr lang="en-US" sz="1800" dirty="0">
                <a:solidFill>
                  <a:schemeClr val="accent3"/>
                </a:solidFill>
                <a:hlinkClick r:id="rId4">
                  <a:extLst>
                    <a:ext uri="{A12FA001-AC4F-418D-AE19-62706E023703}">
                      <ahyp:hlinkClr xmlns:ahyp="http://schemas.microsoft.com/office/drawing/2018/hyperlinkcolor" val="tx"/>
                    </a:ext>
                  </a:extLst>
                </a:hlinkClick>
              </a:rPr>
              <a:t>What’s Next for Digital Accessibility</a:t>
            </a:r>
            <a:r>
              <a:rPr lang="en-US" sz="1800" dirty="0"/>
              <a:t>, </a:t>
            </a:r>
            <a:r>
              <a:rPr lang="en-US" sz="1800" dirty="0" err="1"/>
              <a:t>Forbes.com</a:t>
            </a:r>
            <a:r>
              <a:rPr lang="en-US" sz="1800" dirty="0"/>
              <a:t>.</a:t>
            </a:r>
          </a:p>
          <a:p>
            <a:pPr marL="171450" indent="-171450">
              <a:spcAft>
                <a:spcPts val="600"/>
              </a:spcAft>
              <a:buFont typeface="Wingdings" pitchFamily="2" charset="2"/>
              <a:buChar char="§"/>
            </a:pPr>
            <a:r>
              <a:rPr lang="en-US" sz="1800" dirty="0"/>
              <a:t>U.S. Senate Special Committee on Aging. (2022). </a:t>
            </a:r>
            <a:r>
              <a:rPr lang="en-US" sz="1800" dirty="0">
                <a:solidFill>
                  <a:schemeClr val="accent3"/>
                </a:solidFill>
                <a:hlinkClick r:id="rId5">
                  <a:extLst>
                    <a:ext uri="{A12FA001-AC4F-418D-AE19-62706E023703}">
                      <ahyp:hlinkClr xmlns:ahyp="http://schemas.microsoft.com/office/drawing/2018/hyperlinkcolor" val="tx"/>
                    </a:ext>
                  </a:extLst>
                </a:hlinkClick>
              </a:rPr>
              <a:t>Unlocking the Virtual Front Door, full report</a:t>
            </a:r>
            <a:r>
              <a:rPr lang="en-US" sz="1800" dirty="0"/>
              <a:t>.</a:t>
            </a:r>
          </a:p>
          <a:p>
            <a:pPr marL="171450" indent="-171450">
              <a:spcAft>
                <a:spcPts val="600"/>
              </a:spcAft>
              <a:buFont typeface="Wingdings" pitchFamily="2" charset="2"/>
              <a:buChar char="§"/>
            </a:pPr>
            <a:r>
              <a:rPr lang="en-US" sz="1800" dirty="0"/>
              <a:t>The United Nations. (2023). </a:t>
            </a:r>
            <a:r>
              <a:rPr lang="en-US" sz="1800" dirty="0">
                <a:solidFill>
                  <a:schemeClr val="accent3"/>
                </a:solidFill>
                <a:hlinkClick r:id="rId6">
                  <a:extLst>
                    <a:ext uri="{A12FA001-AC4F-418D-AE19-62706E023703}">
                      <ahyp:hlinkClr xmlns:ahyp="http://schemas.microsoft.com/office/drawing/2018/hyperlinkcolor" val="tx"/>
                    </a:ext>
                  </a:extLst>
                </a:hlinkClick>
              </a:rPr>
              <a:t>UN Factsheet on Persons with Disabilities</a:t>
            </a:r>
            <a:r>
              <a:rPr lang="en-US" sz="1800" dirty="0"/>
              <a:t>.</a:t>
            </a:r>
          </a:p>
          <a:p>
            <a:pPr marL="0" indent="0">
              <a:buFont typeface="Wingdings" pitchFamily="2" charset="2"/>
              <a:buNone/>
            </a:pPr>
            <a:endParaRPr lang="en-US" sz="1800" dirty="0"/>
          </a:p>
          <a:p>
            <a:pPr marL="285750" indent="-285750">
              <a:buFont typeface="Wingdings" pitchFamily="2" charset="2"/>
              <a:buChar char="§"/>
            </a:pPr>
            <a:endParaRPr lang="en-US" sz="1800" dirty="0"/>
          </a:p>
          <a:p>
            <a:pPr marL="285750" indent="-285750">
              <a:buFont typeface="Wingdings" pitchFamily="2" charset="2"/>
              <a:buChar char="§"/>
            </a:pPr>
            <a:r>
              <a:rPr lang="en-US" sz="1800" dirty="0"/>
              <a:t>97.4% of the world’s top one million websites don’t offer full accessibility.</a:t>
            </a:r>
          </a:p>
          <a:p>
            <a:pPr marL="285750" indent="-285750">
              <a:buFont typeface="Wingdings" pitchFamily="2" charset="2"/>
              <a:buChar char="§"/>
            </a:pPr>
            <a:r>
              <a:rPr lang="en-US" sz="1600" dirty="0"/>
              <a:t>As of 2022, only 3% of the internet is accessible to people with disabilities, and most business owners still don’t know how to make their websites accessible — some don’t even know they have to — for the 26% of American adults who live with a disability.</a:t>
            </a:r>
          </a:p>
          <a:p>
            <a:pPr marL="285750" indent="-285750">
              <a:buFont typeface="Wingdings" pitchFamily="2" charset="2"/>
              <a:buChar char="§"/>
            </a:pPr>
            <a:r>
              <a:rPr lang="en-US" sz="1600" dirty="0"/>
              <a:t>Federal technology presents accessibility barriers for people with disabilities at departments and agencies across the government;</a:t>
            </a:r>
          </a:p>
          <a:p>
            <a:pPr marL="285750" indent="-285750">
              <a:buFont typeface="Wingdings" pitchFamily="2" charset="2"/>
              <a:buChar char="§"/>
            </a:pPr>
            <a:r>
              <a:rPr lang="en-US" sz="1600" dirty="0"/>
              <a:t>Federal departments and agencies can take years to address Section 508 violations; and</a:t>
            </a:r>
          </a:p>
          <a:p>
            <a:pPr marL="285750" indent="-285750">
              <a:buFont typeface="Wingdings" pitchFamily="2" charset="2"/>
              <a:buChar char="§"/>
            </a:pPr>
            <a:r>
              <a:rPr lang="en-US" sz="1600" dirty="0"/>
              <a:t>Insufficient oversight and enforcement of Section 508 standards have led to a lack of compliance with the law and Federal technology that is inaccessible for people with disabilities.</a:t>
            </a:r>
          </a:p>
          <a:p>
            <a:endParaRPr lang="en-US" dirty="0"/>
          </a:p>
          <a:p>
            <a:pPr>
              <a:spcAft>
                <a:spcPts val="600"/>
              </a:spcAft>
            </a:pPr>
            <a:r>
              <a:rPr lang="en-US" sz="1200" dirty="0">
                <a:solidFill>
                  <a:schemeClr val="tx1">
                    <a:lumMod val="90000"/>
                  </a:schemeClr>
                </a:solidFill>
              </a:rPr>
              <a:t>Sources:</a:t>
            </a:r>
          </a:p>
          <a:p>
            <a:pPr marL="174625" indent="-166688">
              <a:spcAft>
                <a:spcPts val="600"/>
              </a:spcAft>
              <a:buFont typeface="Wingdings" pitchFamily="2" charset="2"/>
              <a:buChar char="§"/>
            </a:pPr>
            <a:r>
              <a:rPr lang="en-US" sz="1200" dirty="0">
                <a:solidFill>
                  <a:schemeClr val="tx1">
                    <a:lumMod val="90000"/>
                  </a:schemeClr>
                </a:solidFill>
              </a:rPr>
              <a:t>The </a:t>
            </a:r>
            <a:r>
              <a:rPr lang="en-US" sz="1200" dirty="0" err="1">
                <a:solidFill>
                  <a:schemeClr val="tx1">
                    <a:lumMod val="90000"/>
                  </a:schemeClr>
                </a:solidFill>
              </a:rPr>
              <a:t>WebAIM</a:t>
            </a:r>
            <a:r>
              <a:rPr lang="en-US" sz="1200" dirty="0">
                <a:solidFill>
                  <a:schemeClr val="tx1">
                    <a:lumMod val="90000"/>
                  </a:schemeClr>
                </a:solidFill>
              </a:rPr>
              <a:t> Million, https://</a:t>
            </a:r>
            <a:r>
              <a:rPr lang="en-US" sz="1200" dirty="0" err="1">
                <a:solidFill>
                  <a:schemeClr val="tx1">
                    <a:lumMod val="90000"/>
                  </a:schemeClr>
                </a:solidFill>
              </a:rPr>
              <a:t>webaim.org</a:t>
            </a:r>
            <a:r>
              <a:rPr lang="en-US" sz="1200" dirty="0">
                <a:solidFill>
                  <a:schemeClr val="tx1">
                    <a:lumMod val="90000"/>
                  </a:schemeClr>
                </a:solidFill>
              </a:rPr>
              <a:t>/projects/million/</a:t>
            </a:r>
          </a:p>
          <a:p>
            <a:pPr marL="174625" indent="-166688">
              <a:spcAft>
                <a:spcPts val="600"/>
              </a:spcAft>
              <a:buFont typeface="Wingdings" pitchFamily="2" charset="2"/>
              <a:buChar char="§"/>
            </a:pPr>
            <a:r>
              <a:rPr lang="en-US" sz="1200" dirty="0">
                <a:solidFill>
                  <a:schemeClr val="tx1">
                    <a:lumMod val="90000"/>
                  </a:schemeClr>
                </a:solidFill>
              </a:rPr>
              <a:t>https://</a:t>
            </a:r>
            <a:r>
              <a:rPr lang="en-US" sz="1200" dirty="0" err="1">
                <a:solidFill>
                  <a:schemeClr val="tx1">
                    <a:lumMod val="90000"/>
                  </a:schemeClr>
                </a:solidFill>
              </a:rPr>
              <a:t>www.forbes.com</a:t>
            </a:r>
            <a:r>
              <a:rPr lang="en-US" sz="1200" dirty="0">
                <a:solidFill>
                  <a:schemeClr val="tx1">
                    <a:lumMod val="90000"/>
                  </a:schemeClr>
                </a:solidFill>
              </a:rPr>
              <a:t>/sites/</a:t>
            </a:r>
            <a:r>
              <a:rPr lang="en-US" sz="1200" dirty="0" err="1">
                <a:solidFill>
                  <a:schemeClr val="tx1">
                    <a:lumMod val="90000"/>
                  </a:schemeClr>
                </a:solidFill>
              </a:rPr>
              <a:t>forbestechcouncil</a:t>
            </a:r>
            <a:r>
              <a:rPr lang="en-US" sz="1200" dirty="0">
                <a:solidFill>
                  <a:schemeClr val="tx1">
                    <a:lumMod val="90000"/>
                  </a:schemeClr>
                </a:solidFill>
              </a:rPr>
              <a:t>/2022/10/11/</a:t>
            </a:r>
            <a:r>
              <a:rPr lang="en-US" sz="1200" dirty="0" err="1">
                <a:solidFill>
                  <a:schemeClr val="tx1">
                    <a:lumMod val="90000"/>
                  </a:schemeClr>
                </a:solidFill>
              </a:rPr>
              <a:t>whats</a:t>
            </a:r>
            <a:r>
              <a:rPr lang="en-US" sz="1200" dirty="0">
                <a:solidFill>
                  <a:schemeClr val="tx1">
                    <a:lumMod val="90000"/>
                  </a:schemeClr>
                </a:solidFill>
              </a:rPr>
              <a:t>-next-for-digital-accessibility/</a:t>
            </a:r>
          </a:p>
          <a:p>
            <a:pPr marL="174625" indent="-166688">
              <a:spcAft>
                <a:spcPts val="600"/>
              </a:spcAft>
              <a:buFont typeface="Wingdings" pitchFamily="2" charset="2"/>
              <a:buChar char="§"/>
            </a:pPr>
            <a:r>
              <a:rPr lang="en-US" sz="1200" dirty="0">
                <a:solidFill>
                  <a:schemeClr val="tx1">
                    <a:lumMod val="90000"/>
                  </a:schemeClr>
                </a:solidFill>
              </a:rPr>
              <a:t>U.S. Senate Special Committee on Aging, </a:t>
            </a:r>
            <a:r>
              <a:rPr lang="en-US" sz="1200" dirty="0">
                <a:solidFill>
                  <a:schemeClr val="tx1">
                    <a:lumMod val="90000"/>
                  </a:schemeClr>
                </a:solidFill>
                <a:hlinkClick r:id="rId5">
                  <a:extLst>
                    <a:ext uri="{A12FA001-AC4F-418D-AE19-62706E023703}">
                      <ahyp:hlinkClr xmlns:ahyp="http://schemas.microsoft.com/office/drawing/2018/hyperlinkcolor" val="tx"/>
                    </a:ext>
                  </a:extLst>
                </a:hlinkClick>
              </a:rPr>
              <a:t>https://www.aging.senate.gov/imo/media/doc/unlocking_the_virtual_front_door_-_full_report.pdf</a:t>
            </a:r>
            <a:endParaRPr lang="en-US" sz="1200" dirty="0">
              <a:solidFill>
                <a:schemeClr val="tx1">
                  <a:lumMod val="90000"/>
                </a:schemeClr>
              </a:solidFill>
            </a:endParaRPr>
          </a:p>
          <a:p>
            <a:pPr marL="174625" indent="-166688">
              <a:spcAft>
                <a:spcPts val="600"/>
              </a:spcAft>
              <a:buFont typeface="Wingdings" pitchFamily="2" charset="2"/>
              <a:buChar char="§"/>
            </a:pPr>
            <a:r>
              <a:rPr lang="en-US" sz="1200" dirty="0">
                <a:solidFill>
                  <a:schemeClr val="tx1">
                    <a:lumMod val="90000"/>
                  </a:schemeClr>
                </a:solidFill>
              </a:rPr>
              <a:t>UN Factsheet on Persons with Disabilities, </a:t>
            </a:r>
            <a:r>
              <a:rPr lang="en-US" sz="1200" dirty="0">
                <a:solidFill>
                  <a:schemeClr val="tx1">
                    <a:lumMod val="90000"/>
                  </a:schemeClr>
                </a:solidFill>
                <a:hlinkClick r:id="rId6">
                  <a:extLst>
                    <a:ext uri="{A12FA001-AC4F-418D-AE19-62706E023703}">
                      <ahyp:hlinkClr xmlns:ahyp="http://schemas.microsoft.com/office/drawing/2018/hyperlinkcolor" val="tx"/>
                    </a:ext>
                  </a:extLst>
                </a:hlinkClick>
              </a:rPr>
              <a:t>https://www.un.org/development/desa/disabilities/resources/factsheet-on-persons-with-disabilities.html</a:t>
            </a:r>
            <a:endParaRPr lang="en-US" sz="1200" dirty="0">
              <a:solidFill>
                <a:schemeClr val="tx1">
                  <a:lumMod val="90000"/>
                </a:schemeClr>
              </a:solidFill>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7</a:t>
            </a:fld>
            <a:endParaRPr lang="en-US" dirty="0"/>
          </a:p>
        </p:txBody>
      </p:sp>
    </p:spTree>
    <p:extLst>
      <p:ext uri="{BB962C8B-B14F-4D97-AF65-F5344CB8AC3E}">
        <p14:creationId xmlns:p14="http://schemas.microsoft.com/office/powerpoint/2010/main" val="254813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sz="1200"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8</a:t>
            </a:fld>
            <a:endParaRPr lang="en-US" dirty="0"/>
          </a:p>
        </p:txBody>
      </p:sp>
    </p:spTree>
    <p:extLst>
      <p:ext uri="{BB962C8B-B14F-4D97-AF65-F5344CB8AC3E}">
        <p14:creationId xmlns:p14="http://schemas.microsoft.com/office/powerpoint/2010/main" val="2153664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9</a:t>
            </a:fld>
            <a:endParaRPr lang="en-US" dirty="0"/>
          </a:p>
        </p:txBody>
      </p:sp>
    </p:spTree>
    <p:extLst>
      <p:ext uri="{BB962C8B-B14F-4D97-AF65-F5344CB8AC3E}">
        <p14:creationId xmlns:p14="http://schemas.microsoft.com/office/powerpoint/2010/main" val="1337251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a:t>
            </a:r>
          </a:p>
          <a:p>
            <a:pPr marL="171450" indent="-171450">
              <a:buFont typeface="Arial" panose="020B0604020202020204" pitchFamily="34" charset="0"/>
              <a:buChar char="•"/>
            </a:pPr>
            <a:r>
              <a:rPr lang="en-US" dirty="0"/>
              <a:t>Olmstead, Kenneth, and Smith, Aaron. (2017). Americans and Cybersecurity. Pew Research Center. https://</a:t>
            </a:r>
            <a:r>
              <a:rPr lang="en-US" dirty="0" err="1"/>
              <a:t>www.pewresearch.org</a:t>
            </a:r>
            <a:r>
              <a:rPr lang="en-US" dirty="0"/>
              <a:t>/internet/2017/01/26/</a:t>
            </a:r>
            <a:r>
              <a:rPr lang="en-US" dirty="0" err="1"/>
              <a:t>americans</a:t>
            </a:r>
            <a:r>
              <a:rPr lang="en-US" dirty="0"/>
              <a:t>-and-cybersecurity/</a:t>
            </a:r>
          </a:p>
          <a:p>
            <a:pPr marL="171450" indent="-171450">
              <a:buFont typeface="Arial" panose="020B0604020202020204" pitchFamily="34" charset="0"/>
              <a:buChar char="•"/>
            </a:pPr>
            <a:r>
              <a:rPr lang="en-US" dirty="0"/>
              <a:t>Silver, Laura. (2022). Americans see different global threats facing the country now than in March 2020. Pew Research Center. https://</a:t>
            </a:r>
            <a:r>
              <a:rPr lang="en-US" dirty="0" err="1"/>
              <a:t>www.pewresearch.org</a:t>
            </a:r>
            <a:r>
              <a:rPr lang="en-US" dirty="0"/>
              <a:t>/short-reads/2022/06/06/americans-see-different-global-threats-facing-the-country-now-than-in-march-2020/</a:t>
            </a:r>
          </a:p>
        </p:txBody>
      </p:sp>
      <p:sp>
        <p:nvSpPr>
          <p:cNvPr id="4" name="Slide Number Placeholder 3"/>
          <p:cNvSpPr>
            <a:spLocks noGrp="1"/>
          </p:cNvSpPr>
          <p:nvPr>
            <p:ph type="sldNum" sz="quarter" idx="5"/>
          </p:nvPr>
        </p:nvSpPr>
        <p:spPr/>
        <p:txBody>
          <a:bodyPr/>
          <a:lstStyle/>
          <a:p>
            <a:fld id="{63E89008-A845-3542-9030-80EE4706E754}" type="slidenum">
              <a:rPr lang="en-US" smtClean="0"/>
              <a:pPr/>
              <a:t>10</a:t>
            </a:fld>
            <a:endParaRPr lang="en-US" dirty="0"/>
          </a:p>
        </p:txBody>
      </p:sp>
    </p:spTree>
    <p:extLst>
      <p:ext uri="{BB962C8B-B14F-4D97-AF65-F5344CB8AC3E}">
        <p14:creationId xmlns:p14="http://schemas.microsoft.com/office/powerpoint/2010/main" val="3713669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600"/>
              </a:spcAft>
              <a:buNone/>
            </a:pPr>
            <a:r>
              <a:rPr lang="en-US" sz="1200" dirty="0">
                <a:solidFill>
                  <a:schemeClr val="tx1"/>
                </a:solidFill>
              </a:rPr>
              <a:t>Source</a:t>
            </a:r>
          </a:p>
          <a:p>
            <a:pPr marL="0" indent="0">
              <a:spcBef>
                <a:spcPts val="0"/>
              </a:spcBef>
              <a:spcAft>
                <a:spcPts val="600"/>
              </a:spcAft>
              <a:buNone/>
            </a:pPr>
            <a:r>
              <a:rPr lang="en-US" sz="1200" dirty="0">
                <a:solidFill>
                  <a:schemeClr val="tx1"/>
                </a:solidFill>
              </a:rPr>
              <a:t>Short, Kelly. (2021). </a:t>
            </a:r>
            <a:r>
              <a:rPr lang="en-US" sz="1200" dirty="0">
                <a:solidFill>
                  <a:schemeClr val="accent3"/>
                </a:solidFill>
                <a:hlinkClick r:id="rId3">
                  <a:extLst>
                    <a:ext uri="{A12FA001-AC4F-418D-AE19-62706E023703}">
                      <ahyp:hlinkClr xmlns:ahyp="http://schemas.microsoft.com/office/drawing/2018/hyperlinkcolor" val="tx"/>
                    </a:ext>
                  </a:extLst>
                </a:hlinkClick>
              </a:rPr>
              <a:t>Accessibility and Digital Security, a guide to cybersecurity for people with vision loss, hearing loss, or a disability</a:t>
            </a:r>
            <a:r>
              <a:rPr lang="en-US" sz="1200" dirty="0">
                <a:solidFill>
                  <a:schemeClr val="tx1"/>
                </a:solidFill>
              </a:rPr>
              <a:t>. </a:t>
            </a:r>
            <a:r>
              <a:rPr lang="en-US" sz="1200" dirty="0" err="1">
                <a:solidFill>
                  <a:schemeClr val="tx1"/>
                </a:solidFill>
              </a:rPr>
              <a:t>Security.org</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63E89008-A845-3542-9030-80EE4706E754}" type="slidenum">
              <a:rPr lang="en-US" smtClean="0"/>
              <a:pPr/>
              <a:t>11</a:t>
            </a:fld>
            <a:endParaRPr lang="en-US" dirty="0"/>
          </a:p>
        </p:txBody>
      </p:sp>
    </p:spTree>
    <p:extLst>
      <p:ext uri="{BB962C8B-B14F-4D97-AF65-F5344CB8AC3E}">
        <p14:creationId xmlns:p14="http://schemas.microsoft.com/office/powerpoint/2010/main" val="2664832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7F9F-3202-B443-A87A-BDA16F4A141C}"/>
              </a:ext>
            </a:extLst>
          </p:cNvPr>
          <p:cNvSpPr>
            <a:spLocks noGrp="1"/>
          </p:cNvSpPr>
          <p:nvPr>
            <p:ph type="ctrTitle"/>
          </p:nvPr>
        </p:nvSpPr>
        <p:spPr>
          <a:xfrm>
            <a:off x="560832" y="1303655"/>
            <a:ext cx="9144000" cy="2009720"/>
          </a:xfrm>
        </p:spPr>
        <p:txBody>
          <a:bodyPr anchor="b" anchorCtr="0"/>
          <a:lstStyle>
            <a:lvl1pPr algn="l">
              <a:lnSpc>
                <a:spcPct val="100000"/>
              </a:lnSpc>
              <a:spcBef>
                <a:spcPts val="1000"/>
              </a:spcBef>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EEFF059-95DD-D442-8A2F-BA0EC6593E12}"/>
              </a:ext>
            </a:extLst>
          </p:cNvPr>
          <p:cNvSpPr>
            <a:spLocks noGrp="1"/>
          </p:cNvSpPr>
          <p:nvPr>
            <p:ph type="subTitle" idx="1"/>
          </p:nvPr>
        </p:nvSpPr>
        <p:spPr>
          <a:xfrm>
            <a:off x="560832" y="3446675"/>
            <a:ext cx="9144000" cy="560059"/>
          </a:xfrm>
          <a:prstGeom prst="rect">
            <a:avLst/>
          </a:prstGeom>
        </p:spPr>
        <p:txBody>
          <a:bodyPr anchor="t"/>
          <a:lstStyle>
            <a:lvl1pPr marL="0" indent="0" algn="l">
              <a:lnSpc>
                <a:spcPct val="100000"/>
              </a:lnSpc>
              <a:spcBef>
                <a:spcPts val="1000"/>
              </a:spcBef>
              <a:spcAft>
                <a:spcPts val="0"/>
              </a:spcAft>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8" name="Text Placeholder 5">
            <a:extLst>
              <a:ext uri="{FF2B5EF4-FFF2-40B4-BE49-F238E27FC236}">
                <a16:creationId xmlns:a16="http://schemas.microsoft.com/office/drawing/2014/main" id="{7A3D1CCA-73DE-0941-8F45-344E5CC6057F}"/>
              </a:ext>
            </a:extLst>
          </p:cNvPr>
          <p:cNvSpPr>
            <a:spLocks noGrp="1"/>
          </p:cNvSpPr>
          <p:nvPr>
            <p:ph type="body" sz="quarter" idx="20" hasCustomPrompt="1"/>
          </p:nvPr>
        </p:nvSpPr>
        <p:spPr>
          <a:xfrm>
            <a:off x="560834" y="4090988"/>
            <a:ext cx="4687887" cy="628650"/>
          </a:xfrm>
          <a:prstGeom prst="rect">
            <a:avLst/>
          </a:prstGeom>
        </p:spPr>
        <p:txBody>
          <a:bodyPr anchor="t" anchorCtr="0"/>
          <a:lstStyle>
            <a:lvl1pPr>
              <a:lnSpc>
                <a:spcPct val="100000"/>
              </a:lnSpc>
              <a:spcBef>
                <a:spcPts val="1000"/>
              </a:spcBef>
              <a:buFontTx/>
              <a:buNone/>
              <a:defRPr sz="1800"/>
            </a:lvl1pPr>
          </a:lstStyle>
          <a:p>
            <a:pPr lvl="0"/>
            <a:r>
              <a:rPr lang="en-US" dirty="0"/>
              <a:t>Click to edit date</a:t>
            </a:r>
          </a:p>
        </p:txBody>
      </p:sp>
      <p:sp>
        <p:nvSpPr>
          <p:cNvPr id="37" name="Footer Placeholder 4">
            <a:extLst>
              <a:ext uri="{FF2B5EF4-FFF2-40B4-BE49-F238E27FC236}">
                <a16:creationId xmlns:a16="http://schemas.microsoft.com/office/drawing/2014/main" id="{C55AACF5-EF00-CB42-823A-B94F99F731DB}"/>
              </a:ext>
            </a:extLst>
          </p:cNvPr>
          <p:cNvSpPr>
            <a:spLocks noGrp="1"/>
          </p:cNvSpPr>
          <p:nvPr>
            <p:ph type="ftr" sz="quarter" idx="3"/>
          </p:nvPr>
        </p:nvSpPr>
        <p:spPr>
          <a:xfrm>
            <a:off x="1645920" y="6217920"/>
            <a:ext cx="5120640" cy="182880"/>
          </a:xfrm>
          <a:prstGeom prst="rect">
            <a:avLst/>
          </a:prstGeom>
        </p:spPr>
        <p:txBody>
          <a:bodyPr vert="horz" lIns="0" tIns="0" rIns="0" bIns="0" rtlCol="0" anchor="ctr">
            <a:noAutofit/>
          </a:bodyPr>
          <a:lstStyle>
            <a:lvl1pPr algn="l">
              <a:defRPr sz="800" cap="none" baseline="0">
                <a:solidFill>
                  <a:schemeClr val="tx1"/>
                </a:solidFill>
              </a:defRPr>
            </a:lvl1pPr>
          </a:lstStyle>
          <a:p>
            <a:r>
              <a:rPr lang="en-US" dirty="0"/>
              <a:t>© 2023 The MITRE Corporation. All rights reserved. </a:t>
            </a:r>
          </a:p>
        </p:txBody>
      </p:sp>
      <p:pic>
        <p:nvPicPr>
          <p:cNvPr id="10" name="Picture 9" descr="MITRE Logo MITRE Solving Problems For A Safer World">
            <a:extLst>
              <a:ext uri="{FF2B5EF4-FFF2-40B4-BE49-F238E27FC236}">
                <a16:creationId xmlns:a16="http://schemas.microsoft.com/office/drawing/2014/main" id="{EE35D647-412B-43F5-B738-2DBCD83BF2F6}"/>
              </a:ext>
              <a:ext uri="{C183D7F6-B498-43B3-948B-1728B52AA6E4}">
                <adec:decorative xmlns:adec="http://schemas.microsoft.com/office/drawing/2017/decorative" val="0"/>
              </a:ext>
            </a:extLst>
          </p:cNvPr>
          <p:cNvPicPr>
            <a:picLocks noChangeAspect="1"/>
          </p:cNvPicPr>
          <p:nvPr userDrawn="1"/>
        </p:nvPicPr>
        <p:blipFill>
          <a:blip r:embed="rId2"/>
          <a:stretch/>
        </p:blipFill>
        <p:spPr>
          <a:xfrm>
            <a:off x="9013152" y="6172200"/>
            <a:ext cx="2764612" cy="274320"/>
          </a:xfrm>
          <a:prstGeom prst="rect">
            <a:avLst/>
          </a:prstGeom>
        </p:spPr>
      </p:pic>
      <p:sp>
        <p:nvSpPr>
          <p:cNvPr id="11" name="Text Placeholder 29">
            <a:extLst>
              <a:ext uri="{FF2B5EF4-FFF2-40B4-BE49-F238E27FC236}">
                <a16:creationId xmlns:a16="http://schemas.microsoft.com/office/drawing/2014/main" id="{2B43BD34-27FE-427A-A283-6BD434AED49D}"/>
              </a:ext>
            </a:extLst>
          </p:cNvPr>
          <p:cNvSpPr>
            <a:spLocks noGrp="1"/>
          </p:cNvSpPr>
          <p:nvPr>
            <p:ph type="body" sz="quarter" idx="19" hasCustomPrompt="1"/>
          </p:nvPr>
        </p:nvSpPr>
        <p:spPr>
          <a:xfrm>
            <a:off x="545592" y="274485"/>
            <a:ext cx="8656320" cy="560059"/>
          </a:xfrm>
          <a:prstGeom prst="rect">
            <a:avLst/>
          </a:prstGeom>
        </p:spPr>
        <p:txBody>
          <a:bodyPr anchor="ctr"/>
          <a:lstStyle>
            <a:lvl1pPr marL="0" marR="0" indent="0" algn="l" defTabSz="914400" rtl="0" eaLnBrk="1" fontAlgn="auto" latinLnBrk="0" hangingPunct="1">
              <a:lnSpc>
                <a:spcPct val="100000"/>
              </a:lnSpc>
              <a:spcBef>
                <a:spcPts val="600"/>
              </a:spcBef>
              <a:spcAft>
                <a:spcPts val="600"/>
              </a:spcAft>
              <a:buClrTx/>
              <a:buSzTx/>
              <a:buFont typeface="Arial"/>
              <a:buNone/>
              <a:tabLst/>
              <a:defRPr sz="2800" b="1">
                <a:solidFill>
                  <a:srgbClr val="FFFC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a:t>
            </a:r>
            <a:r>
              <a:rPr lang="en-US" b="1" dirty="0"/>
              <a:t>Printing your PPT? Please use white PPT template options</a:t>
            </a:r>
            <a:r>
              <a:rPr lang="en-US" dirty="0"/>
              <a:t>.</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5" name="Picture 4" descr="A picture containing text, sign&#10;&#10;Description automatically generated">
            <a:extLst>
              <a:ext uri="{FF2B5EF4-FFF2-40B4-BE49-F238E27FC236}">
                <a16:creationId xmlns:a16="http://schemas.microsoft.com/office/drawing/2014/main" id="{2B952B70-437C-462C-AD52-0F77143BF82F}"/>
              </a:ext>
            </a:extLst>
          </p:cNvPr>
          <p:cNvPicPr>
            <a:picLocks noChangeAspect="1"/>
          </p:cNvPicPr>
          <p:nvPr userDrawn="1"/>
        </p:nvPicPr>
        <p:blipFill>
          <a:blip r:embed="rId3"/>
          <a:stretch>
            <a:fillRect/>
          </a:stretch>
        </p:blipFill>
        <p:spPr>
          <a:xfrm>
            <a:off x="0" y="5303520"/>
            <a:ext cx="1554480" cy="1554480"/>
          </a:xfrm>
          <a:prstGeom prst="rect">
            <a:avLst/>
          </a:prstGeom>
        </p:spPr>
      </p:pic>
      <p:pic>
        <p:nvPicPr>
          <p:cNvPr id="9" name="Picture 8" descr="A black rectangle with a yellow background&#10;&#10;Description automatically generated with low confidence">
            <a:extLst>
              <a:ext uri="{FF2B5EF4-FFF2-40B4-BE49-F238E27FC236}">
                <a16:creationId xmlns:a16="http://schemas.microsoft.com/office/drawing/2014/main" id="{CF182546-D092-4007-AC8E-7DB855065E6E}"/>
              </a:ext>
            </a:extLst>
          </p:cNvPr>
          <p:cNvPicPr>
            <a:picLocks noChangeAspect="1"/>
          </p:cNvPicPr>
          <p:nvPr userDrawn="1"/>
        </p:nvPicPr>
        <p:blipFill>
          <a:blip r:embed="rId4"/>
          <a:stretch>
            <a:fillRect/>
          </a:stretch>
        </p:blipFill>
        <p:spPr>
          <a:xfrm>
            <a:off x="10637520" y="0"/>
            <a:ext cx="1554480" cy="1554480"/>
          </a:xfrm>
          <a:prstGeom prst="rect">
            <a:avLst/>
          </a:prstGeom>
        </p:spPr>
      </p:pic>
    </p:spTree>
    <p:extLst>
      <p:ext uri="{BB962C8B-B14F-4D97-AF65-F5344CB8AC3E}">
        <p14:creationId xmlns:p14="http://schemas.microsoft.com/office/powerpoint/2010/main" val="96197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p:txBody>
          <a:bodyPr anchor="b"/>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083045F3-7F02-B748-858E-C187C9C40B54}"/>
              </a:ext>
            </a:extLst>
          </p:cNvPr>
          <p:cNvSpPr>
            <a:spLocks noGrp="1"/>
          </p:cNvSpPr>
          <p:nvPr>
            <p:ph sz="quarter" idx="13" hasCustomPrompt="1"/>
          </p:nvPr>
        </p:nvSpPr>
        <p:spPr>
          <a:xfrm>
            <a:off x="426720" y="1371600"/>
            <a:ext cx="11338560" cy="4572000"/>
          </a:xfrm>
        </p:spPr>
        <p:txBody>
          <a:bodyPr/>
          <a:lstStyle>
            <a:lvl3pPr marL="690563" indent="-228600">
              <a:lnSpc>
                <a:spcPct val="100000"/>
              </a:lnSpc>
              <a:spcBef>
                <a:spcPts val="1000"/>
              </a:spcBef>
              <a:spcAft>
                <a:spcPts val="0"/>
              </a:spcAft>
              <a:defRPr sz="1800"/>
            </a:lvl3pPr>
            <a:lvl4pPr marL="914400" indent="-228600">
              <a:lnSpc>
                <a:spcPct val="100000"/>
              </a:lnSpc>
              <a:spcBef>
                <a:spcPts val="1000"/>
              </a:spcBef>
              <a:spcAft>
                <a:spcPts val="0"/>
              </a:spcAft>
              <a:defRPr sz="1600"/>
            </a:lvl4pPr>
            <a:lvl5pPr marL="1147763" indent="-228600">
              <a:lnSpc>
                <a:spcPct val="100000"/>
              </a:lnSpc>
              <a:spcBef>
                <a:spcPts val="1000"/>
              </a:spcBef>
              <a:spcAft>
                <a:spcPts val="0"/>
              </a:spcAft>
              <a:defRPr sz="1400"/>
            </a:lvl5pPr>
            <a:lvl6pPr marL="914400" indent="-228600">
              <a:lnSpc>
                <a:spcPct val="100000"/>
              </a:lnSpc>
              <a:spcBef>
                <a:spcPts val="1000"/>
              </a:spcBef>
              <a:spcAft>
                <a:spcPts val="0"/>
              </a:spcAft>
              <a:buFont typeface="Wingdings" panose="05000000000000000000" pitchFamily="2" charset="2"/>
              <a:buChar char="§"/>
              <a:defRPr sz="1600"/>
            </a:lvl6pPr>
            <a:lvl7pPr marL="1138238" indent="-228600">
              <a:lnSpc>
                <a:spcPct val="100000"/>
              </a:lnSpc>
              <a:spcBef>
                <a:spcPts val="1000"/>
              </a:spcBef>
              <a:spcAft>
                <a:spcPts val="0"/>
              </a:spcAft>
              <a:defRPr sz="1400"/>
            </a:lvl7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4">
            <a:extLst>
              <a:ext uri="{FF2B5EF4-FFF2-40B4-BE49-F238E27FC236}">
                <a16:creationId xmlns:a16="http://schemas.microsoft.com/office/drawing/2014/main" id="{234E3CA2-6739-474E-8D82-5BED10A03FAB}"/>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4" name="Picture 3" descr="MITRE Logo MITRE">
            <a:extLst>
              <a:ext uri="{FF2B5EF4-FFF2-40B4-BE49-F238E27FC236}">
                <a16:creationId xmlns:a16="http://schemas.microsoft.com/office/drawing/2014/main" id="{62496D60-6A52-48ED-A36D-59816AB37F3E}"/>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47060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Section Divider">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BE4727B-F77C-0F4F-B8FC-A3CB54F7C373}"/>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AF07BA89-147B-D544-859D-FE2871473492}"/>
              </a:ext>
            </a:extLst>
          </p:cNvPr>
          <p:cNvSpPr>
            <a:spLocks noGrp="1"/>
          </p:cNvSpPr>
          <p:nvPr>
            <p:ph type="title" hasCustomPrompt="1"/>
          </p:nvPr>
        </p:nvSpPr>
        <p:spPr>
          <a:xfrm>
            <a:off x="426720" y="2926080"/>
            <a:ext cx="10515600" cy="840230"/>
          </a:xfrm>
        </p:spPr>
        <p:txBody>
          <a:bodyPr anchor="ctr">
            <a:noAutofit/>
          </a:bodyPr>
          <a:lstStyle>
            <a:lvl1pPr>
              <a:lnSpc>
                <a:spcPct val="100000"/>
              </a:lnSpc>
              <a:spcBef>
                <a:spcPts val="1000"/>
              </a:spcBef>
              <a:defRPr sz="3600"/>
            </a:lvl1pPr>
          </a:lstStyle>
          <a:p>
            <a:r>
              <a:rPr lang="en-US" dirty="0"/>
              <a:t>Section Title</a:t>
            </a:r>
          </a:p>
        </p:txBody>
      </p:sp>
      <p:sp>
        <p:nvSpPr>
          <p:cNvPr id="12" name="Footer Placeholder 4">
            <a:extLst>
              <a:ext uri="{FF2B5EF4-FFF2-40B4-BE49-F238E27FC236}">
                <a16:creationId xmlns:a16="http://schemas.microsoft.com/office/drawing/2014/main" id="{F80D2814-8536-D34E-9A51-F250DEB4F82C}"/>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7" name="Picture 6" descr="MITRE Logo MITRE">
            <a:extLst>
              <a:ext uri="{FF2B5EF4-FFF2-40B4-BE49-F238E27FC236}">
                <a16:creationId xmlns:a16="http://schemas.microsoft.com/office/drawing/2014/main" id="{CB7C18C8-DB61-4BC6-8ECE-0A8290898980}"/>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326586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3 Images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295A26-5C6D-EC41-9CCE-45E62FA8475E}"/>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3A306AFF-6AE6-2148-8EFD-0A0D75106073}"/>
              </a:ext>
            </a:extLst>
          </p:cNvPr>
          <p:cNvSpPr>
            <a:spLocks noGrp="1"/>
          </p:cNvSpPr>
          <p:nvPr>
            <p:ph type="title"/>
          </p:nvPr>
        </p:nvSpPr>
        <p:spPr/>
        <p:txBody>
          <a:bodyPr anchor="b"/>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115A1935-EBF2-EE49-BBE2-D24AFDB53F6C}"/>
              </a:ext>
            </a:extLst>
          </p:cNvPr>
          <p:cNvSpPr>
            <a:spLocks noGrp="1"/>
          </p:cNvSpPr>
          <p:nvPr>
            <p:ph type="pic" sz="quarter" idx="13" hasCustomPrompt="1"/>
          </p:nvPr>
        </p:nvSpPr>
        <p:spPr>
          <a:xfrm>
            <a:off x="429768"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3" name="Text Placeholder 12">
            <a:extLst>
              <a:ext uri="{FF2B5EF4-FFF2-40B4-BE49-F238E27FC236}">
                <a16:creationId xmlns:a16="http://schemas.microsoft.com/office/drawing/2014/main" id="{5934B615-5089-6946-81B9-FEB564842928}"/>
              </a:ext>
            </a:extLst>
          </p:cNvPr>
          <p:cNvSpPr>
            <a:spLocks noGrp="1"/>
          </p:cNvSpPr>
          <p:nvPr>
            <p:ph type="body" sz="quarter" idx="16"/>
          </p:nvPr>
        </p:nvSpPr>
        <p:spPr>
          <a:xfrm>
            <a:off x="429768"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2">
            <a:extLst>
              <a:ext uri="{FF2B5EF4-FFF2-40B4-BE49-F238E27FC236}">
                <a16:creationId xmlns:a16="http://schemas.microsoft.com/office/drawing/2014/main" id="{9F16AD19-C929-F44A-BFE7-11AC7698C339}"/>
              </a:ext>
            </a:extLst>
          </p:cNvPr>
          <p:cNvSpPr>
            <a:spLocks noGrp="1"/>
          </p:cNvSpPr>
          <p:nvPr>
            <p:ph type="body" sz="quarter" idx="19"/>
          </p:nvPr>
        </p:nvSpPr>
        <p:spPr>
          <a:xfrm>
            <a:off x="429768"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1" name="Picture Placeholder 7">
            <a:extLst>
              <a:ext uri="{FF2B5EF4-FFF2-40B4-BE49-F238E27FC236}">
                <a16:creationId xmlns:a16="http://schemas.microsoft.com/office/drawing/2014/main" id="{6663AFA1-4018-124B-B57A-CD0B7B430A48}"/>
              </a:ext>
            </a:extLst>
          </p:cNvPr>
          <p:cNvSpPr>
            <a:spLocks noGrp="1"/>
          </p:cNvSpPr>
          <p:nvPr>
            <p:ph type="pic" sz="quarter" idx="15" hasCustomPrompt="1"/>
          </p:nvPr>
        </p:nvSpPr>
        <p:spPr>
          <a:xfrm>
            <a:off x="4381500"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4" name="Text Placeholder 12">
            <a:extLst>
              <a:ext uri="{FF2B5EF4-FFF2-40B4-BE49-F238E27FC236}">
                <a16:creationId xmlns:a16="http://schemas.microsoft.com/office/drawing/2014/main" id="{B67DA3E1-D040-1944-85D2-003542FF29BF}"/>
              </a:ext>
            </a:extLst>
          </p:cNvPr>
          <p:cNvSpPr>
            <a:spLocks noGrp="1"/>
          </p:cNvSpPr>
          <p:nvPr>
            <p:ph type="body" sz="quarter" idx="17"/>
          </p:nvPr>
        </p:nvSpPr>
        <p:spPr>
          <a:xfrm>
            <a:off x="4381500"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8" name="Text Placeholder 12">
            <a:extLst>
              <a:ext uri="{FF2B5EF4-FFF2-40B4-BE49-F238E27FC236}">
                <a16:creationId xmlns:a16="http://schemas.microsoft.com/office/drawing/2014/main" id="{7F18B598-C082-C74A-9346-8C633AA97C5F}"/>
              </a:ext>
            </a:extLst>
          </p:cNvPr>
          <p:cNvSpPr>
            <a:spLocks noGrp="1"/>
          </p:cNvSpPr>
          <p:nvPr>
            <p:ph type="body" sz="quarter" idx="21"/>
          </p:nvPr>
        </p:nvSpPr>
        <p:spPr>
          <a:xfrm>
            <a:off x="4375983"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Picture Placeholder 7">
            <a:extLst>
              <a:ext uri="{FF2B5EF4-FFF2-40B4-BE49-F238E27FC236}">
                <a16:creationId xmlns:a16="http://schemas.microsoft.com/office/drawing/2014/main" id="{79A67101-E2AC-154F-B4BD-7A37C1BAD188}"/>
              </a:ext>
            </a:extLst>
          </p:cNvPr>
          <p:cNvSpPr>
            <a:spLocks noGrp="1"/>
          </p:cNvSpPr>
          <p:nvPr>
            <p:ph type="pic" sz="quarter" idx="14" hasCustomPrompt="1"/>
          </p:nvPr>
        </p:nvSpPr>
        <p:spPr>
          <a:xfrm>
            <a:off x="8349419"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5" name="Text Placeholder 12">
            <a:extLst>
              <a:ext uri="{FF2B5EF4-FFF2-40B4-BE49-F238E27FC236}">
                <a16:creationId xmlns:a16="http://schemas.microsoft.com/office/drawing/2014/main" id="{1AA0E67A-35A8-1447-A809-38A53767F2F5}"/>
              </a:ext>
            </a:extLst>
          </p:cNvPr>
          <p:cNvSpPr>
            <a:spLocks noGrp="1"/>
          </p:cNvSpPr>
          <p:nvPr>
            <p:ph type="body" sz="quarter" idx="18"/>
          </p:nvPr>
        </p:nvSpPr>
        <p:spPr>
          <a:xfrm>
            <a:off x="8349419"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7" name="Text Placeholder 12">
            <a:extLst>
              <a:ext uri="{FF2B5EF4-FFF2-40B4-BE49-F238E27FC236}">
                <a16:creationId xmlns:a16="http://schemas.microsoft.com/office/drawing/2014/main" id="{C2053C98-4C01-2E4B-AF37-0560723F3D74}"/>
              </a:ext>
            </a:extLst>
          </p:cNvPr>
          <p:cNvSpPr>
            <a:spLocks noGrp="1"/>
          </p:cNvSpPr>
          <p:nvPr>
            <p:ph type="body" sz="quarter" idx="20"/>
          </p:nvPr>
        </p:nvSpPr>
        <p:spPr>
          <a:xfrm>
            <a:off x="8343900"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6" name="Footer Placeholder 4">
            <a:extLst>
              <a:ext uri="{FF2B5EF4-FFF2-40B4-BE49-F238E27FC236}">
                <a16:creationId xmlns:a16="http://schemas.microsoft.com/office/drawing/2014/main" id="{3051A866-DE6C-844B-BBB6-8FAE73A09746}"/>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20" name="Picture 19" descr="MITRE Logo MITRE">
            <a:extLst>
              <a:ext uri="{FF2B5EF4-FFF2-40B4-BE49-F238E27FC236}">
                <a16:creationId xmlns:a16="http://schemas.microsoft.com/office/drawing/2014/main" id="{EE91E640-6B77-4909-B48E-5B059D96CC3C}"/>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43541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4 Images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295A26-5C6D-EC41-9CCE-45E62FA8475E}"/>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3A306AFF-6AE6-2148-8EFD-0A0D75106073}"/>
              </a:ext>
            </a:extLst>
          </p:cNvPr>
          <p:cNvSpPr>
            <a:spLocks noGrp="1"/>
          </p:cNvSpPr>
          <p:nvPr>
            <p:ph type="title"/>
          </p:nvPr>
        </p:nvSpPr>
        <p:spPr/>
        <p:txBody>
          <a:bodyPr anchor="b"/>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115A1935-EBF2-EE49-BBE2-D24AFDB53F6C}"/>
              </a:ext>
            </a:extLst>
          </p:cNvPr>
          <p:cNvSpPr>
            <a:spLocks noGrp="1"/>
          </p:cNvSpPr>
          <p:nvPr>
            <p:ph type="pic" sz="quarter" idx="13" hasCustomPrompt="1"/>
          </p:nvPr>
        </p:nvSpPr>
        <p:spPr>
          <a:xfrm>
            <a:off x="720189"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3" name="Text Placeholder 12">
            <a:extLst>
              <a:ext uri="{FF2B5EF4-FFF2-40B4-BE49-F238E27FC236}">
                <a16:creationId xmlns:a16="http://schemas.microsoft.com/office/drawing/2014/main" id="{5934B615-5089-6946-81B9-FEB564842928}"/>
              </a:ext>
            </a:extLst>
          </p:cNvPr>
          <p:cNvSpPr>
            <a:spLocks noGrp="1"/>
          </p:cNvSpPr>
          <p:nvPr>
            <p:ph type="body" sz="quarter" idx="16"/>
          </p:nvPr>
        </p:nvSpPr>
        <p:spPr>
          <a:xfrm>
            <a:off x="429768"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2">
            <a:extLst>
              <a:ext uri="{FF2B5EF4-FFF2-40B4-BE49-F238E27FC236}">
                <a16:creationId xmlns:a16="http://schemas.microsoft.com/office/drawing/2014/main" id="{9F16AD19-C929-F44A-BFE7-11AC7698C339}"/>
              </a:ext>
            </a:extLst>
          </p:cNvPr>
          <p:cNvSpPr>
            <a:spLocks noGrp="1"/>
          </p:cNvSpPr>
          <p:nvPr>
            <p:ph type="body" sz="quarter" idx="19"/>
          </p:nvPr>
        </p:nvSpPr>
        <p:spPr>
          <a:xfrm>
            <a:off x="429768"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1" name="Picture Placeholder 7">
            <a:extLst>
              <a:ext uri="{FF2B5EF4-FFF2-40B4-BE49-F238E27FC236}">
                <a16:creationId xmlns:a16="http://schemas.microsoft.com/office/drawing/2014/main" id="{6663AFA1-4018-124B-B57A-CD0B7B430A48}"/>
              </a:ext>
            </a:extLst>
          </p:cNvPr>
          <p:cNvSpPr>
            <a:spLocks noGrp="1"/>
          </p:cNvSpPr>
          <p:nvPr>
            <p:ph type="pic" sz="quarter" idx="15" hasCustomPrompt="1"/>
          </p:nvPr>
        </p:nvSpPr>
        <p:spPr>
          <a:xfrm>
            <a:off x="3651897"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2" name="Text Placeholder 12">
            <a:extLst>
              <a:ext uri="{FF2B5EF4-FFF2-40B4-BE49-F238E27FC236}">
                <a16:creationId xmlns:a16="http://schemas.microsoft.com/office/drawing/2014/main" id="{6393C021-5AC6-A94D-9BD1-0FA03E26F9A7}"/>
              </a:ext>
            </a:extLst>
          </p:cNvPr>
          <p:cNvSpPr>
            <a:spLocks noGrp="1"/>
          </p:cNvSpPr>
          <p:nvPr>
            <p:ph type="body" sz="quarter" idx="25"/>
          </p:nvPr>
        </p:nvSpPr>
        <p:spPr>
          <a:xfrm>
            <a:off x="3375855"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12">
            <a:extLst>
              <a:ext uri="{FF2B5EF4-FFF2-40B4-BE49-F238E27FC236}">
                <a16:creationId xmlns:a16="http://schemas.microsoft.com/office/drawing/2014/main" id="{D0720727-9B0D-5244-88F9-072619D7816D}"/>
              </a:ext>
            </a:extLst>
          </p:cNvPr>
          <p:cNvSpPr>
            <a:spLocks noGrp="1"/>
          </p:cNvSpPr>
          <p:nvPr>
            <p:ph type="body" sz="quarter" idx="26"/>
          </p:nvPr>
        </p:nvSpPr>
        <p:spPr>
          <a:xfrm>
            <a:off x="3375855"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Picture Placeholder 7">
            <a:extLst>
              <a:ext uri="{FF2B5EF4-FFF2-40B4-BE49-F238E27FC236}">
                <a16:creationId xmlns:a16="http://schemas.microsoft.com/office/drawing/2014/main" id="{79A67101-E2AC-154F-B4BD-7A37C1BAD188}"/>
              </a:ext>
            </a:extLst>
          </p:cNvPr>
          <p:cNvSpPr>
            <a:spLocks noGrp="1"/>
          </p:cNvSpPr>
          <p:nvPr>
            <p:ph type="pic" sz="quarter" idx="14" hasCustomPrompt="1"/>
          </p:nvPr>
        </p:nvSpPr>
        <p:spPr>
          <a:xfrm>
            <a:off x="6573773"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0" name="Text Placeholder 12">
            <a:extLst>
              <a:ext uri="{FF2B5EF4-FFF2-40B4-BE49-F238E27FC236}">
                <a16:creationId xmlns:a16="http://schemas.microsoft.com/office/drawing/2014/main" id="{7D7C1A3A-3822-3442-AE4B-0662ED5193CB}"/>
              </a:ext>
            </a:extLst>
          </p:cNvPr>
          <p:cNvSpPr>
            <a:spLocks noGrp="1"/>
          </p:cNvSpPr>
          <p:nvPr>
            <p:ph type="body" sz="quarter" idx="23"/>
          </p:nvPr>
        </p:nvSpPr>
        <p:spPr>
          <a:xfrm>
            <a:off x="6297731"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12">
            <a:extLst>
              <a:ext uri="{FF2B5EF4-FFF2-40B4-BE49-F238E27FC236}">
                <a16:creationId xmlns:a16="http://schemas.microsoft.com/office/drawing/2014/main" id="{2DF9D5B3-8D42-594B-AD95-232B56795171}"/>
              </a:ext>
            </a:extLst>
          </p:cNvPr>
          <p:cNvSpPr>
            <a:spLocks noGrp="1"/>
          </p:cNvSpPr>
          <p:nvPr>
            <p:ph type="body" sz="quarter" idx="24"/>
          </p:nvPr>
        </p:nvSpPr>
        <p:spPr>
          <a:xfrm>
            <a:off x="6297731"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Picture Placeholder 7">
            <a:extLst>
              <a:ext uri="{FF2B5EF4-FFF2-40B4-BE49-F238E27FC236}">
                <a16:creationId xmlns:a16="http://schemas.microsoft.com/office/drawing/2014/main" id="{FE320B82-A8A9-8D41-B8D1-EC5AA4D74221}"/>
              </a:ext>
            </a:extLst>
          </p:cNvPr>
          <p:cNvSpPr>
            <a:spLocks noGrp="1"/>
          </p:cNvSpPr>
          <p:nvPr>
            <p:ph type="pic" sz="quarter" idx="22" hasCustomPrompt="1"/>
          </p:nvPr>
        </p:nvSpPr>
        <p:spPr>
          <a:xfrm>
            <a:off x="9488889"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4" name="Text Placeholder 12">
            <a:extLst>
              <a:ext uri="{FF2B5EF4-FFF2-40B4-BE49-F238E27FC236}">
                <a16:creationId xmlns:a16="http://schemas.microsoft.com/office/drawing/2014/main" id="{3DE9EC15-6DC7-6846-B173-CAE4228B5DB2}"/>
              </a:ext>
            </a:extLst>
          </p:cNvPr>
          <p:cNvSpPr>
            <a:spLocks noGrp="1"/>
          </p:cNvSpPr>
          <p:nvPr>
            <p:ph type="body" sz="quarter" idx="27"/>
          </p:nvPr>
        </p:nvSpPr>
        <p:spPr>
          <a:xfrm>
            <a:off x="9212847"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5" name="Text Placeholder 12">
            <a:extLst>
              <a:ext uri="{FF2B5EF4-FFF2-40B4-BE49-F238E27FC236}">
                <a16:creationId xmlns:a16="http://schemas.microsoft.com/office/drawing/2014/main" id="{8D698B45-9A6E-DE4A-8222-D973B7A7D920}"/>
              </a:ext>
            </a:extLst>
          </p:cNvPr>
          <p:cNvSpPr>
            <a:spLocks noGrp="1"/>
          </p:cNvSpPr>
          <p:nvPr>
            <p:ph type="body" sz="quarter" idx="28"/>
          </p:nvPr>
        </p:nvSpPr>
        <p:spPr>
          <a:xfrm>
            <a:off x="9212847"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Footer Placeholder 2">
            <a:extLst>
              <a:ext uri="{FF2B5EF4-FFF2-40B4-BE49-F238E27FC236}">
                <a16:creationId xmlns:a16="http://schemas.microsoft.com/office/drawing/2014/main" id="{21B0DA7E-7A13-4EE5-BADC-D0CF8CE649D8}"/>
              </a:ext>
            </a:extLst>
          </p:cNvPr>
          <p:cNvSpPr>
            <a:spLocks noGrp="1"/>
          </p:cNvSpPr>
          <p:nvPr>
            <p:ph type="ftr" sz="quarter" idx="29"/>
          </p:nvPr>
        </p:nvSpPr>
        <p:spPr/>
        <p:txBody>
          <a:bodyPr/>
          <a:lstStyle/>
          <a:p>
            <a:r>
              <a:rPr lang="en-US" dirty="0"/>
              <a:t>© 2023 The MITRE Corporation. All rights reserved. </a:t>
            </a:r>
          </a:p>
        </p:txBody>
      </p:sp>
      <p:pic>
        <p:nvPicPr>
          <p:cNvPr id="26" name="Picture 25" descr="MITRE Logo MITRE">
            <a:extLst>
              <a:ext uri="{FF2B5EF4-FFF2-40B4-BE49-F238E27FC236}">
                <a16:creationId xmlns:a16="http://schemas.microsoft.com/office/drawing/2014/main" id="{9766B3B9-C0CA-48C8-A174-231AFCFFC4DD}"/>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371094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Media">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CF24A46-05BF-A841-BC00-9302A006F5AB}"/>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A7C26610-DBD4-D344-A666-CFB7A808BD26}"/>
              </a:ext>
            </a:extLst>
          </p:cNvPr>
          <p:cNvSpPr>
            <a:spLocks noGrp="1"/>
          </p:cNvSpPr>
          <p:nvPr>
            <p:ph type="title"/>
          </p:nvPr>
        </p:nvSpPr>
        <p:spPr/>
        <p:txBody>
          <a:bodyPr anchor="b"/>
          <a:lstStyle/>
          <a:p>
            <a:r>
              <a:rPr lang="en-US"/>
              <a:t>Click to edit Master title style</a:t>
            </a:r>
            <a:endParaRPr lang="en-US" dirty="0"/>
          </a:p>
        </p:txBody>
      </p:sp>
      <p:sp>
        <p:nvSpPr>
          <p:cNvPr id="6" name="Text Placeholder 5">
            <a:extLst>
              <a:ext uri="{FF2B5EF4-FFF2-40B4-BE49-F238E27FC236}">
                <a16:creationId xmlns:a16="http://schemas.microsoft.com/office/drawing/2014/main" id="{0C262862-06CB-F44F-8EE1-F0B31A2F6203}"/>
              </a:ext>
            </a:extLst>
          </p:cNvPr>
          <p:cNvSpPr>
            <a:spLocks noGrp="1"/>
          </p:cNvSpPr>
          <p:nvPr>
            <p:ph type="body" sz="quarter" idx="13"/>
          </p:nvPr>
        </p:nvSpPr>
        <p:spPr>
          <a:xfrm>
            <a:off x="429768" y="1371603"/>
            <a:ext cx="11342735" cy="493713"/>
          </a:xfrm>
          <a:prstGeom prst="rect">
            <a:avLst/>
          </a:prstGeom>
        </p:spPr>
        <p:txBody>
          <a:bodyPr anchor="ctr"/>
          <a:lstStyle>
            <a:lvl1pPr marL="0" indent="0">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Footer Placeholder 4">
            <a:extLst>
              <a:ext uri="{FF2B5EF4-FFF2-40B4-BE49-F238E27FC236}">
                <a16:creationId xmlns:a16="http://schemas.microsoft.com/office/drawing/2014/main" id="{A87593FF-48B4-A049-84B0-C3D11BE77E35}"/>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sp>
        <p:nvSpPr>
          <p:cNvPr id="4" name="Content Placeholder 3">
            <a:extLst>
              <a:ext uri="{FF2B5EF4-FFF2-40B4-BE49-F238E27FC236}">
                <a16:creationId xmlns:a16="http://schemas.microsoft.com/office/drawing/2014/main" id="{7BC50528-D44C-4D0C-8A92-A13CA744695F}"/>
              </a:ext>
            </a:extLst>
          </p:cNvPr>
          <p:cNvSpPr>
            <a:spLocks noGrp="1"/>
          </p:cNvSpPr>
          <p:nvPr>
            <p:ph sz="quarter" idx="15"/>
          </p:nvPr>
        </p:nvSpPr>
        <p:spPr>
          <a:xfrm>
            <a:off x="429768" y="1920240"/>
            <a:ext cx="11338560" cy="4023360"/>
          </a:xfrm>
        </p:spPr>
        <p:txBody>
          <a:bodyPr/>
          <a:lstStyle/>
          <a:p>
            <a:pPr lvl="0"/>
            <a:r>
              <a:rPr lang="en-US"/>
              <a:t>Click to edit Master text styles</a:t>
            </a:r>
          </a:p>
        </p:txBody>
      </p:sp>
      <p:pic>
        <p:nvPicPr>
          <p:cNvPr id="9" name="Picture 8" descr="MITRE Logo MITRE">
            <a:extLst>
              <a:ext uri="{FF2B5EF4-FFF2-40B4-BE49-F238E27FC236}">
                <a16:creationId xmlns:a16="http://schemas.microsoft.com/office/drawing/2014/main" id="{B6F752EB-8900-4CA9-A248-6B0738211029}"/>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54429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Content Left with Media">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FE4215-CB31-416D-AD8E-2EB300E4A45B}"/>
              </a:ext>
            </a:extLst>
          </p:cNvPr>
          <p:cNvSpPr>
            <a:spLocks noGrp="1"/>
          </p:cNvSpPr>
          <p:nvPr>
            <p:ph sz="quarter" idx="16"/>
          </p:nvPr>
        </p:nvSpPr>
        <p:spPr>
          <a:xfrm>
            <a:off x="6134100" y="0"/>
            <a:ext cx="6057900" cy="6858000"/>
          </a:xfrm>
        </p:spPr>
        <p:txBody>
          <a:bodyPr/>
          <a:lstStyle/>
          <a:p>
            <a:pPr lvl="0"/>
            <a:r>
              <a:rPr lang="en-US"/>
              <a:t>Click to edit Master text styles</a:t>
            </a:r>
          </a:p>
        </p:txBody>
      </p:sp>
      <p:sp>
        <p:nvSpPr>
          <p:cNvPr id="7" name="Slide Number Placeholder 6">
            <a:extLst>
              <a:ext uri="{FF2B5EF4-FFF2-40B4-BE49-F238E27FC236}">
                <a16:creationId xmlns:a16="http://schemas.microsoft.com/office/drawing/2014/main" id="{8842C41C-34E8-584A-9E38-7D484F8D3C71}"/>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79EAD82A-7C42-3240-B76E-866CBD271C1A}"/>
              </a:ext>
            </a:extLst>
          </p:cNvPr>
          <p:cNvSpPr>
            <a:spLocks noGrp="1"/>
          </p:cNvSpPr>
          <p:nvPr>
            <p:ph type="title"/>
          </p:nvPr>
        </p:nvSpPr>
        <p:spPr>
          <a:xfrm>
            <a:off x="426720" y="365763"/>
            <a:ext cx="5486400" cy="914401"/>
          </a:xfrm>
        </p:spPr>
        <p:txBody>
          <a:bodyPr anchor="t"/>
          <a:lstStyle>
            <a:lvl1pPr>
              <a:defRPr sz="3200"/>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B26D1765-314D-D44C-9CDF-CB6E7878529B}"/>
              </a:ext>
            </a:extLst>
          </p:cNvPr>
          <p:cNvSpPr>
            <a:spLocks noGrp="1"/>
          </p:cNvSpPr>
          <p:nvPr>
            <p:ph type="body" sz="quarter" idx="14"/>
          </p:nvPr>
        </p:nvSpPr>
        <p:spPr>
          <a:xfrm>
            <a:off x="426720" y="1463041"/>
            <a:ext cx="5486400" cy="914400"/>
          </a:xfrm>
          <a:prstGeom prst="rect">
            <a:avLst/>
          </a:prstGeom>
        </p:spPr>
        <p:txBody>
          <a:bodyPr/>
          <a:lstStyle>
            <a:lvl1pPr marL="0" indent="0">
              <a:buFontTx/>
              <a:buNone/>
              <a:defRPr sz="2000" b="1"/>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11">
            <a:extLst>
              <a:ext uri="{FF2B5EF4-FFF2-40B4-BE49-F238E27FC236}">
                <a16:creationId xmlns:a16="http://schemas.microsoft.com/office/drawing/2014/main" id="{BF566A9E-3756-1344-8736-0BE04C434348}"/>
              </a:ext>
            </a:extLst>
          </p:cNvPr>
          <p:cNvSpPr>
            <a:spLocks noGrp="1"/>
          </p:cNvSpPr>
          <p:nvPr>
            <p:ph type="body" sz="quarter" idx="15"/>
          </p:nvPr>
        </p:nvSpPr>
        <p:spPr>
          <a:xfrm>
            <a:off x="426720" y="2514600"/>
            <a:ext cx="5486400" cy="3200400"/>
          </a:xfrm>
          <a:prstGeom prst="rect">
            <a:avLst/>
          </a:prstGeom>
        </p:spPr>
        <p:txBody>
          <a:bodyPr/>
          <a:lstStyle>
            <a:lvl1pPr>
              <a:defRPr sz="20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037E905-3A2F-7A47-B6B2-2C14131A1838}"/>
              </a:ext>
            </a:extLst>
          </p:cNvPr>
          <p:cNvSpPr>
            <a:spLocks noGrp="1"/>
          </p:cNvSpPr>
          <p:nvPr>
            <p:ph type="ftr" sz="quarter" idx="11"/>
          </p:nvPr>
        </p:nvSpPr>
        <p:spPr>
          <a:xfrm>
            <a:off x="1444752" y="6400800"/>
            <a:ext cx="4474733" cy="182880"/>
          </a:xfrm>
          <a:prstGeom prst="rect">
            <a:avLst/>
          </a:prstGeom>
        </p:spPr>
        <p:txBody>
          <a:bodyPr/>
          <a:lstStyle>
            <a:lvl1pPr algn="l">
              <a:defRPr/>
            </a:lvl1pPr>
          </a:lstStyle>
          <a:p>
            <a:r>
              <a:rPr lang="en-US" dirty="0"/>
              <a:t>© 2023 The MITRE Corporation. All rights reserved. </a:t>
            </a:r>
          </a:p>
        </p:txBody>
      </p:sp>
      <p:pic>
        <p:nvPicPr>
          <p:cNvPr id="9" name="Picture 8" descr="MITRE Logo MITRE">
            <a:extLst>
              <a:ext uri="{FF2B5EF4-FFF2-40B4-BE49-F238E27FC236}">
                <a16:creationId xmlns:a16="http://schemas.microsoft.com/office/drawing/2014/main" id="{835306B6-A974-4CBD-9CED-8D7F7CF5528C}"/>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105730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BA225B-0116-4A98-9C1B-A993A2C29B5D}"/>
              </a:ext>
            </a:extLst>
          </p:cNvPr>
          <p:cNvSpPr>
            <a:spLocks noGrp="1"/>
          </p:cNvSpPr>
          <p:nvPr>
            <p:ph type="ftr" sz="quarter" idx="10"/>
          </p:nvPr>
        </p:nvSpPr>
        <p:spPr/>
        <p:txBody>
          <a:bodyPr/>
          <a:lstStyle/>
          <a:p>
            <a:r>
              <a:rPr lang="en-US" dirty="0"/>
              <a:t>© 2023 The MITRE Corporation. All rights reserved. </a:t>
            </a:r>
          </a:p>
        </p:txBody>
      </p:sp>
      <p:sp>
        <p:nvSpPr>
          <p:cNvPr id="3" name="Slide Number Placeholder 2">
            <a:extLst>
              <a:ext uri="{FF2B5EF4-FFF2-40B4-BE49-F238E27FC236}">
                <a16:creationId xmlns:a16="http://schemas.microsoft.com/office/drawing/2014/main" id="{458FEB66-D58C-4868-8D7B-9EAE0C9533BC}"/>
              </a:ext>
            </a:extLst>
          </p:cNvPr>
          <p:cNvSpPr>
            <a:spLocks noGrp="1"/>
          </p:cNvSpPr>
          <p:nvPr>
            <p:ph type="sldNum" sz="quarter" idx="11"/>
          </p:nvPr>
        </p:nvSpPr>
        <p:spPr/>
        <p:txBody>
          <a:bodyPr/>
          <a:lstStyle/>
          <a:p>
            <a:fld id="{BECF63ED-5365-0347-943C-46237B9951C9}" type="slidenum">
              <a:rPr lang="en-US" smtClean="0"/>
              <a:pPr/>
              <a:t>‹#›</a:t>
            </a:fld>
            <a:endParaRPr lang="en-US" dirty="0"/>
          </a:p>
        </p:txBody>
      </p:sp>
      <p:pic>
        <p:nvPicPr>
          <p:cNvPr id="5" name="Picture 4" descr="MITRE Logo MITRE">
            <a:extLst>
              <a:ext uri="{FF2B5EF4-FFF2-40B4-BE49-F238E27FC236}">
                <a16:creationId xmlns:a16="http://schemas.microsoft.com/office/drawing/2014/main" id="{4395E626-2FA1-4C00-BA38-05B43AD55658}"/>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84201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 Closing Slide Contact Info">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A5583B77-0D77-A34E-8283-81275F3E9415}"/>
              </a:ext>
            </a:extLst>
          </p:cNvPr>
          <p:cNvSpPr>
            <a:spLocks noGrp="1"/>
          </p:cNvSpPr>
          <p:nvPr>
            <p:ph type="body" sz="quarter" idx="18" hasCustomPrompt="1"/>
          </p:nvPr>
        </p:nvSpPr>
        <p:spPr>
          <a:xfrm>
            <a:off x="1097280" y="2286000"/>
            <a:ext cx="7071360" cy="548640"/>
          </a:xfrm>
          <a:prstGeom prst="rect">
            <a:avLst/>
          </a:prstGeom>
        </p:spPr>
        <p:txBody>
          <a:bodyPr anchor="ctr"/>
          <a:lstStyle>
            <a:lvl1pPr>
              <a:buFontTx/>
              <a:buNone/>
              <a:defRPr/>
            </a:lvl1pPr>
          </a:lstStyle>
          <a:p>
            <a:pPr lvl="0"/>
            <a:r>
              <a:rPr lang="en-US" dirty="0"/>
              <a:t>Name</a:t>
            </a:r>
          </a:p>
        </p:txBody>
      </p:sp>
      <p:sp>
        <p:nvSpPr>
          <p:cNvPr id="17" name="Text Placeholder 2">
            <a:extLst>
              <a:ext uri="{FF2B5EF4-FFF2-40B4-BE49-F238E27FC236}">
                <a16:creationId xmlns:a16="http://schemas.microsoft.com/office/drawing/2014/main" id="{8CF98308-AFBC-E14C-A180-1231217F1E6E}"/>
              </a:ext>
            </a:extLst>
          </p:cNvPr>
          <p:cNvSpPr>
            <a:spLocks noGrp="1"/>
          </p:cNvSpPr>
          <p:nvPr>
            <p:ph type="body" sz="quarter" idx="14" hasCustomPrompt="1"/>
          </p:nvPr>
        </p:nvSpPr>
        <p:spPr>
          <a:xfrm>
            <a:off x="1097280" y="2907792"/>
            <a:ext cx="7071360" cy="548640"/>
          </a:xfrm>
          <a:prstGeom prst="rect">
            <a:avLst/>
          </a:prstGeom>
        </p:spPr>
        <p:txBody>
          <a:bodyPr anchor="ctr"/>
          <a:lstStyle>
            <a:lvl1pPr>
              <a:buFontTx/>
              <a:buNone/>
              <a:defRPr/>
            </a:lvl1pPr>
          </a:lstStyle>
          <a:p>
            <a:pPr lvl="0"/>
            <a:r>
              <a:rPr lang="en-US" dirty="0" err="1"/>
              <a:t>email@mitre.org</a:t>
            </a:r>
            <a:endParaRPr lang="en-US" dirty="0"/>
          </a:p>
        </p:txBody>
      </p:sp>
      <p:sp>
        <p:nvSpPr>
          <p:cNvPr id="38" name="Footer Placeholder 4">
            <a:extLst>
              <a:ext uri="{FF2B5EF4-FFF2-40B4-BE49-F238E27FC236}">
                <a16:creationId xmlns:a16="http://schemas.microsoft.com/office/drawing/2014/main" id="{B75CEDAF-9B35-B244-BDC3-8E25466DD827}"/>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11" name="Picture 10" descr="MITRE Logo MITRE Solving Problems For A Safer World">
            <a:extLst>
              <a:ext uri="{FF2B5EF4-FFF2-40B4-BE49-F238E27FC236}">
                <a16:creationId xmlns:a16="http://schemas.microsoft.com/office/drawing/2014/main" id="{197662BA-51FE-4239-84D9-1379E66E8DA2}"/>
              </a:ext>
              <a:ext uri="{C183D7F6-B498-43B3-948B-1728B52AA6E4}">
                <adec:decorative xmlns:adec="http://schemas.microsoft.com/office/drawing/2017/decorative" val="0"/>
              </a:ext>
            </a:extLst>
          </p:cNvPr>
          <p:cNvPicPr>
            <a:picLocks noChangeAspect="1"/>
          </p:cNvPicPr>
          <p:nvPr userDrawn="1"/>
        </p:nvPicPr>
        <p:blipFill>
          <a:blip r:embed="rId2"/>
          <a:stretch/>
        </p:blipFill>
        <p:spPr>
          <a:xfrm>
            <a:off x="9008287" y="5783710"/>
            <a:ext cx="2764613" cy="274320"/>
          </a:xfrm>
          <a:prstGeom prst="rect">
            <a:avLst/>
          </a:prstGeom>
        </p:spPr>
      </p:pic>
    </p:spTree>
    <p:extLst>
      <p:ext uri="{BB962C8B-B14F-4D97-AF65-F5344CB8AC3E}">
        <p14:creationId xmlns:p14="http://schemas.microsoft.com/office/powerpoint/2010/main" val="421713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5A2CC-40DE-704F-AD8E-AE00A98F1B1C}"/>
              </a:ext>
            </a:extLst>
          </p:cNvPr>
          <p:cNvSpPr>
            <a:spLocks noGrp="1"/>
          </p:cNvSpPr>
          <p:nvPr>
            <p:ph type="title"/>
          </p:nvPr>
        </p:nvSpPr>
        <p:spPr>
          <a:xfrm>
            <a:off x="429768" y="365760"/>
            <a:ext cx="11338560" cy="548640"/>
          </a:xfrm>
          <a:prstGeom prst="rect">
            <a:avLst/>
          </a:prstGeom>
        </p:spPr>
        <p:txBody>
          <a:bodyPr vert="horz" lIns="91440" tIns="45720" rIns="91440" bIns="45720" rtlCol="0" anchor="b">
            <a:noAutofit/>
          </a:bodyPr>
          <a:lstStyle/>
          <a:p>
            <a:r>
              <a:rPr lang="en-US" dirty="0"/>
              <a:t>Click to edit Master title style</a:t>
            </a:r>
          </a:p>
        </p:txBody>
      </p:sp>
      <p:sp>
        <p:nvSpPr>
          <p:cNvPr id="4" name="Text Placeholder 3">
            <a:extLst>
              <a:ext uri="{FF2B5EF4-FFF2-40B4-BE49-F238E27FC236}">
                <a16:creationId xmlns:a16="http://schemas.microsoft.com/office/drawing/2014/main" id="{EBBD3792-0FB5-BC4E-8A86-9CB3EDA95CEB}"/>
              </a:ext>
            </a:extLst>
          </p:cNvPr>
          <p:cNvSpPr>
            <a:spLocks noGrp="1"/>
          </p:cNvSpPr>
          <p:nvPr>
            <p:ph type="body" idx="1"/>
          </p:nvPr>
        </p:nvSpPr>
        <p:spPr>
          <a:xfrm>
            <a:off x="429768" y="1371600"/>
            <a:ext cx="11338851"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53724A7B-1CCF-7447-B0FA-CDCAC098C90A}"/>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sp>
        <p:nvSpPr>
          <p:cNvPr id="6" name="Slide Number Placeholder 5">
            <a:extLst>
              <a:ext uri="{FF2B5EF4-FFF2-40B4-BE49-F238E27FC236}">
                <a16:creationId xmlns:a16="http://schemas.microsoft.com/office/drawing/2014/main" id="{B8D7E923-D905-8B4E-8992-45E91023FA5F}"/>
              </a:ext>
            </a:extLst>
          </p:cNvPr>
          <p:cNvSpPr>
            <a:spLocks noGrp="1"/>
          </p:cNvSpPr>
          <p:nvPr>
            <p:ph type="sldNum" sz="quarter" idx="4"/>
          </p:nvPr>
        </p:nvSpPr>
        <p:spPr>
          <a:xfrm>
            <a:off x="11155681" y="6400800"/>
            <a:ext cx="622739" cy="182880"/>
          </a:xfrm>
          <a:prstGeom prst="rect">
            <a:avLst/>
          </a:prstGeom>
        </p:spPr>
        <p:txBody>
          <a:bodyPr vert="horz" lIns="0" tIns="0" rIns="0" bIns="0" rtlCol="0" anchor="ctr"/>
          <a:lstStyle>
            <a:lvl1pPr algn="r">
              <a:defRPr sz="800">
                <a:solidFill>
                  <a:schemeClr val="tx1"/>
                </a:solidFill>
              </a:defRPr>
            </a:lvl1pPr>
          </a:lstStyle>
          <a:p>
            <a:fld id="{BECF63ED-5365-0347-943C-46237B9951C9}" type="slidenum">
              <a:rPr lang="en-US" smtClean="0"/>
              <a:pPr/>
              <a:t>‹#›</a:t>
            </a:fld>
            <a:endParaRPr lang="en-US" dirty="0"/>
          </a:p>
        </p:txBody>
      </p:sp>
    </p:spTree>
    <p:extLst>
      <p:ext uri="{BB962C8B-B14F-4D97-AF65-F5344CB8AC3E}">
        <p14:creationId xmlns:p14="http://schemas.microsoft.com/office/powerpoint/2010/main" val="2015276702"/>
      </p:ext>
    </p:extLst>
  </p:cSld>
  <p:clrMap bg1="lt1" tx1="dk1" bg2="lt2" tx2="dk2" accent1="accent1" accent2="accent2" accent3="accent3" accent4="accent4" accent5="accent5" accent6="accent6" hlink="hlink" folHlink="folHlink"/>
  <p:sldLayoutIdLst>
    <p:sldLayoutId id="2147483702" r:id="rId1"/>
    <p:sldLayoutId id="2147483705" r:id="rId2"/>
    <p:sldLayoutId id="2147483703" r:id="rId3"/>
    <p:sldLayoutId id="2147483708" r:id="rId4"/>
    <p:sldLayoutId id="2147483709" r:id="rId5"/>
    <p:sldLayoutId id="2147483820" r:id="rId6"/>
    <p:sldLayoutId id="2147483713" r:id="rId7"/>
    <p:sldLayoutId id="2147483719" r:id="rId8"/>
    <p:sldLayoutId id="2147483722" r:id="rId9"/>
  </p:sldLayoutIdLst>
  <p:hf hdr="0" dt="0"/>
  <p:txStyles>
    <p:titleStyle>
      <a:lvl1pPr algn="l" defTabSz="914400" rtl="0" eaLnBrk="1" latinLnBrk="0" hangingPunct="1">
        <a:lnSpc>
          <a:spcPct val="90000"/>
        </a:lnSpc>
        <a:spcBef>
          <a:spcPct val="0"/>
        </a:spcBef>
        <a:buNone/>
        <a:defRPr lang="en-US" sz="3200" b="1" i="0" kern="1200" cap="none" baseline="0" dirty="0">
          <a:solidFill>
            <a:schemeClr val="tx2"/>
          </a:solidFill>
          <a:latin typeface="+mj-lt"/>
          <a:ea typeface="+mj-ea"/>
          <a:cs typeface="Arial Narrow" charset="0"/>
        </a:defRPr>
      </a:lvl1pPr>
    </p:titleStyle>
    <p:body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dirty="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dirty="0">
          <a:solidFill>
            <a:schemeClr val="tx2"/>
          </a:solidFill>
          <a:latin typeface="+mn-lt"/>
          <a:ea typeface="+mn-ea"/>
          <a:cs typeface="Arial Narrow" charset="0"/>
        </a:defRPr>
      </a:lvl4pPr>
      <a:lvl5pPr marL="1138238" indent="-228600" algn="l" defTabSz="914400" rtl="0" eaLnBrk="1" latinLnBrk="0" hangingPunct="1">
        <a:lnSpc>
          <a:spcPct val="100000"/>
        </a:lnSpc>
        <a:spcBef>
          <a:spcPts val="1000"/>
        </a:spcBef>
        <a:spcAft>
          <a:spcPts val="0"/>
        </a:spcAft>
        <a:buFont typeface="Wingdings" pitchFamily="2" charset="2"/>
        <a:buChar char="§"/>
        <a:defRPr lang="en-US" sz="1400" b="0" i="0" kern="1200" baseline="0" dirty="0">
          <a:solidFill>
            <a:schemeClr val="tx2"/>
          </a:solidFill>
          <a:latin typeface="+mn-lt"/>
          <a:ea typeface="+mn-ea"/>
          <a:cs typeface="Arial Narrow"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itchFamily="2" charset="2"/>
        <a:buChar char="§"/>
        <a:defRPr sz="18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F26B43"/>
          </p15:clr>
        </p15:guide>
        <p15:guide id="2" pos="3840" userDrawn="1">
          <p15:clr>
            <a:srgbClr val="F26B43"/>
          </p15:clr>
        </p15:guide>
        <p15:guide id="3" pos="7416" userDrawn="1">
          <p15:clr>
            <a:srgbClr val="F26B43"/>
          </p15:clr>
        </p15:guide>
        <p15:guide id="4" pos="264" userDrawn="1">
          <p15:clr>
            <a:srgbClr val="F26B43"/>
          </p15:clr>
        </p15:guide>
        <p15:guide id="5" orient="horz" pos="4104" userDrawn="1">
          <p15:clr>
            <a:srgbClr val="F26B43"/>
          </p15:clr>
        </p15:guide>
        <p15:guide id="6" orient="horz" pos="3888" userDrawn="1">
          <p15:clr>
            <a:srgbClr val="F26B43"/>
          </p15:clr>
        </p15:guide>
        <p15:guide id="7" orient="horz" pos="4200" userDrawn="1">
          <p15:clr>
            <a:srgbClr val="F26B43"/>
          </p15:clr>
        </p15:guide>
        <p15:guide id="8" orient="horz" pos="2160" userDrawn="1">
          <p15:clr>
            <a:srgbClr val="F26B43"/>
          </p15:clr>
        </p15:guide>
        <p15:guide id="9"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ustainablewebmanifesto.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heshiftproject.org/en/article/unsustainable-use-online-vide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drupal.org/about/sustainability"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queuniversity.com/screenreaders/survival-guid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chrome.google.com/webstore/detail/axe-devtools-web-accessib/lhdoppojpmngadmnindnejefpokejbdd" TargetMode="External"/><Relationship Id="rId4" Type="http://schemas.openxmlformats.org/officeDocument/2006/relationships/hyperlink" Target="https://chrome.google.com/webstore/detail/lighthouse/blipmdconlkpinefehnmjammfjpmpbjk"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floodsmart.gov/" TargetMode="External"/><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karlgroves.com/understanding-the-cost-of-not-being-accessibl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25FD-918B-4838-A52B-20FBE85784E0}"/>
              </a:ext>
            </a:extLst>
          </p:cNvPr>
          <p:cNvSpPr>
            <a:spLocks noGrp="1"/>
          </p:cNvSpPr>
          <p:nvPr>
            <p:ph type="ctrTitle"/>
          </p:nvPr>
        </p:nvSpPr>
        <p:spPr/>
        <p:txBody>
          <a:bodyPr/>
          <a:lstStyle/>
          <a:p>
            <a:r>
              <a:rPr lang="en-US" dirty="0"/>
              <a:t>Global Impact with Accessibility </a:t>
            </a:r>
            <a:br>
              <a:rPr lang="en-US" dirty="0"/>
            </a:br>
            <a:r>
              <a:rPr lang="en-US" dirty="0"/>
              <a:t>&amp; Progressive Enhancement</a:t>
            </a:r>
          </a:p>
        </p:txBody>
      </p:sp>
      <p:sp>
        <p:nvSpPr>
          <p:cNvPr id="5" name="Subtitle 4">
            <a:extLst>
              <a:ext uri="{FF2B5EF4-FFF2-40B4-BE49-F238E27FC236}">
                <a16:creationId xmlns:a16="http://schemas.microsoft.com/office/drawing/2014/main" id="{07CF2A8B-8673-424E-A595-B96F7DD54743}"/>
              </a:ext>
            </a:extLst>
          </p:cNvPr>
          <p:cNvSpPr>
            <a:spLocks noGrp="1"/>
          </p:cNvSpPr>
          <p:nvPr>
            <p:ph type="subTitle" idx="1"/>
          </p:nvPr>
        </p:nvSpPr>
        <p:spPr/>
        <p:txBody>
          <a:bodyPr/>
          <a:lstStyle/>
          <a:p>
            <a:r>
              <a:rPr lang="en-US" dirty="0"/>
              <a:t>Jennifer Strickland</a:t>
            </a:r>
            <a:br>
              <a:rPr lang="en-US" dirty="0"/>
            </a:br>
            <a:r>
              <a:rPr lang="en-US" dirty="0"/>
              <a:t>Senior Accessibility Human-Centered Engineer</a:t>
            </a:r>
          </a:p>
          <a:p>
            <a:endParaRPr lang="en-US" dirty="0"/>
          </a:p>
        </p:txBody>
      </p:sp>
      <p:sp>
        <p:nvSpPr>
          <p:cNvPr id="8" name="Text Placeholder 7">
            <a:extLst>
              <a:ext uri="{FF2B5EF4-FFF2-40B4-BE49-F238E27FC236}">
                <a16:creationId xmlns:a16="http://schemas.microsoft.com/office/drawing/2014/main" id="{0CA75C65-97F4-4A11-9E42-08AA7E231AB0}"/>
              </a:ext>
            </a:extLst>
          </p:cNvPr>
          <p:cNvSpPr>
            <a:spLocks noGrp="1"/>
          </p:cNvSpPr>
          <p:nvPr>
            <p:ph type="body" sz="quarter" idx="20"/>
          </p:nvPr>
        </p:nvSpPr>
        <p:spPr>
          <a:xfrm>
            <a:off x="560834" y="4324350"/>
            <a:ext cx="4925566" cy="914400"/>
          </a:xfrm>
        </p:spPr>
        <p:txBody>
          <a:bodyPr/>
          <a:lstStyle/>
          <a:p>
            <a:pPr marL="0" indent="0">
              <a:spcBef>
                <a:spcPts val="1200"/>
              </a:spcBef>
              <a:spcAft>
                <a:spcPts val="600"/>
              </a:spcAft>
            </a:pPr>
            <a:r>
              <a:rPr lang="en-US" dirty="0"/>
              <a:t>September 20, 2023</a:t>
            </a:r>
          </a:p>
          <a:p>
            <a:pPr marL="0" indent="0">
              <a:spcBef>
                <a:spcPts val="1200"/>
              </a:spcBef>
              <a:spcAft>
                <a:spcPts val="600"/>
              </a:spcAft>
            </a:pPr>
            <a:r>
              <a:rPr lang="en-US" dirty="0"/>
              <a:t>Inclusive Design 24 / ID24</a:t>
            </a:r>
          </a:p>
        </p:txBody>
      </p:sp>
      <p:grpSp>
        <p:nvGrpSpPr>
          <p:cNvPr id="12" name="Group 11" descr="A female and a male superhero holding up the world">
            <a:extLst>
              <a:ext uri="{FF2B5EF4-FFF2-40B4-BE49-F238E27FC236}">
                <a16:creationId xmlns:a16="http://schemas.microsoft.com/office/drawing/2014/main" id="{7BA0C5C9-FF21-7F78-5CE1-5857B24EE347}"/>
              </a:ext>
            </a:extLst>
          </p:cNvPr>
          <p:cNvGrpSpPr/>
          <p:nvPr/>
        </p:nvGrpSpPr>
        <p:grpSpPr>
          <a:xfrm>
            <a:off x="8001000" y="2474100"/>
            <a:ext cx="3825131" cy="3317100"/>
            <a:chOff x="6183670" y="1017838"/>
            <a:chExt cx="5551130" cy="4813862"/>
          </a:xfrm>
          <a:solidFill>
            <a:schemeClr val="bg1">
              <a:lumMod val="90000"/>
              <a:lumOff val="10000"/>
            </a:schemeClr>
          </a:solidFill>
        </p:grpSpPr>
        <p:pic>
          <p:nvPicPr>
            <p:cNvPr id="13" name="Graphic 12" descr="Hero Male with solid fill">
              <a:extLst>
                <a:ext uri="{FF2B5EF4-FFF2-40B4-BE49-F238E27FC236}">
                  <a16:creationId xmlns:a16="http://schemas.microsoft.com/office/drawing/2014/main" id="{C8DEF277-3FAA-B0E2-A64F-F3EDD75BD5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9296400" y="3393300"/>
              <a:ext cx="2438400" cy="2438400"/>
            </a:xfrm>
            <a:prstGeom prst="rect">
              <a:avLst/>
            </a:prstGeom>
          </p:spPr>
        </p:pic>
        <p:pic>
          <p:nvPicPr>
            <p:cNvPr id="14" name="Graphic 13" descr="Hero Female with solid fill">
              <a:extLst>
                <a:ext uri="{FF2B5EF4-FFF2-40B4-BE49-F238E27FC236}">
                  <a16:creationId xmlns:a16="http://schemas.microsoft.com/office/drawing/2014/main" id="{BC812D32-EA20-3EA8-2F7E-31FF34664E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3670" y="3393300"/>
              <a:ext cx="2438400" cy="2438400"/>
            </a:xfrm>
            <a:prstGeom prst="rect">
              <a:avLst/>
            </a:prstGeom>
          </p:spPr>
        </p:pic>
        <p:pic>
          <p:nvPicPr>
            <p:cNvPr id="15" name="Graphic 14" descr="World outline">
              <a:extLst>
                <a:ext uri="{FF2B5EF4-FFF2-40B4-BE49-F238E27FC236}">
                  <a16:creationId xmlns:a16="http://schemas.microsoft.com/office/drawing/2014/main" id="{7D43B5EF-AEA7-926B-64C0-8B0A20C05E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200" y="1017838"/>
              <a:ext cx="3189432" cy="3189432"/>
            </a:xfrm>
            <a:prstGeom prst="rect">
              <a:avLst/>
            </a:prstGeom>
          </p:spPr>
        </p:pic>
      </p:grpSp>
      <p:sp>
        <p:nvSpPr>
          <p:cNvPr id="3" name="Footer Placeholder 4">
            <a:extLst>
              <a:ext uri="{FF2B5EF4-FFF2-40B4-BE49-F238E27FC236}">
                <a16:creationId xmlns:a16="http://schemas.microsoft.com/office/drawing/2014/main" id="{C6E185A9-9B60-3E16-9FA8-BE9D09D005FD}"/>
              </a:ext>
            </a:extLst>
          </p:cNvPr>
          <p:cNvSpPr>
            <a:spLocks noGrp="1"/>
          </p:cNvSpPr>
          <p:nvPr>
            <p:ph type="ftr" sz="quarter" idx="3"/>
          </p:nvPr>
        </p:nvSpPr>
        <p:spPr>
          <a:xfrm>
            <a:off x="560832" y="5638800"/>
            <a:ext cx="6601968" cy="914400"/>
          </a:xfrm>
          <a:prstGeom prst="rect">
            <a:avLst/>
          </a:prstGeom>
        </p:spPr>
        <p:txBody>
          <a:bodyPr vert="horz" lIns="0" tIns="0" rIns="0" bIns="0" rtlCol="0" anchor="ctr">
            <a:noAutofit/>
          </a:bodyPr>
          <a:lstStyle>
            <a:lvl1pPr algn="l">
              <a:defRPr sz="800" cap="none" baseline="0">
                <a:solidFill>
                  <a:schemeClr val="tx1"/>
                </a:solidFill>
              </a:defRPr>
            </a:lvl1pPr>
          </a:lstStyle>
          <a:p>
            <a:pPr>
              <a:spcAft>
                <a:spcPts val="1200"/>
              </a:spcAft>
            </a:pPr>
            <a:r>
              <a:rPr lang="en-US" sz="1200" dirty="0"/>
              <a:t>Approved for Public Release; Distribution Unlimited. Public Release Case Number 23-2942</a:t>
            </a:r>
          </a:p>
          <a:p>
            <a:pPr>
              <a:spcAft>
                <a:spcPts val="1200"/>
              </a:spcAft>
            </a:pPr>
            <a:r>
              <a:rPr lang="en-US" sz="1200" dirty="0"/>
              <a:t>© 2023 The MITRE Corporation. All rights reserved. </a:t>
            </a:r>
          </a:p>
        </p:txBody>
      </p:sp>
    </p:spTree>
    <p:extLst>
      <p:ext uri="{BB962C8B-B14F-4D97-AF65-F5344CB8AC3E}">
        <p14:creationId xmlns:p14="http://schemas.microsoft.com/office/powerpoint/2010/main" val="78807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Security Statistics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10927080" cy="1524000"/>
          </a:xfrm>
        </p:spPr>
        <p:txBody>
          <a:bodyPr numCol="1" spcCol="914400"/>
          <a:lstStyle/>
          <a:p>
            <a:pPr marL="0" indent="0">
              <a:lnSpc>
                <a:spcPct val="120000"/>
              </a:lnSpc>
              <a:spcBef>
                <a:spcPts val="0"/>
              </a:spcBef>
              <a:spcAft>
                <a:spcPts val="1200"/>
              </a:spcAft>
              <a:buNone/>
            </a:pPr>
            <a:r>
              <a:rPr lang="en-US" sz="1800" dirty="0"/>
              <a:t>Security issues result from design and development decisions, mostly not on purpose, but by accident. Designers and developers lack knowledge of vulnerabilities and responsibility for security, or it isn’t prioritized. A Pew Research Center study on Americans &amp; cybersecurity found:</a:t>
            </a:r>
          </a:p>
        </p:txBody>
      </p:sp>
      <p:sp>
        <p:nvSpPr>
          <p:cNvPr id="2" name="Content Placeholder 12">
            <a:extLst>
              <a:ext uri="{FF2B5EF4-FFF2-40B4-BE49-F238E27FC236}">
                <a16:creationId xmlns:a16="http://schemas.microsoft.com/office/drawing/2014/main" id="{5E319ABE-1F04-9427-2CAF-DE79CD366F42}"/>
              </a:ext>
            </a:extLst>
          </p:cNvPr>
          <p:cNvSpPr txBox="1">
            <a:spLocks/>
          </p:cNvSpPr>
          <p:nvPr/>
        </p:nvSpPr>
        <p:spPr>
          <a:xfrm>
            <a:off x="426720" y="2362200"/>
            <a:ext cx="11536680" cy="1524000"/>
          </a:xfrm>
          <a:prstGeom prst="rect">
            <a:avLst/>
          </a:prstGeom>
          <a:noFill/>
        </p:spPr>
        <p:txBody>
          <a:bodyPr vert="horz" lIns="91440" tIns="45720" rIns="91440" bIns="45720" numCol="4"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64% </a:t>
            </a:r>
            <a:br>
              <a:rPr lang="en-US" sz="1600" dirty="0"/>
            </a:br>
            <a:r>
              <a:rPr lang="en-US" sz="1600" dirty="0"/>
              <a:t>experienced a major </a:t>
            </a:r>
            <a:br>
              <a:rPr lang="en-US" sz="1600" dirty="0"/>
            </a:br>
            <a:r>
              <a:rPr lang="en-US" sz="1600" dirty="0"/>
              <a:t>data breach</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41%</a:t>
            </a:r>
            <a:r>
              <a:rPr lang="en-US" sz="3600" b="1" dirty="0">
                <a:solidFill>
                  <a:schemeClr val="accent5">
                    <a:lumMod val="60000"/>
                    <a:lumOff val="40000"/>
                  </a:schemeClr>
                </a:solidFill>
                <a:effectLst>
                  <a:outerShdw dist="63500" dir="2700000" algn="tl" rotWithShape="0">
                    <a:schemeClr val="accent6">
                      <a:lumMod val="50000"/>
                    </a:schemeClr>
                  </a:outerShdw>
                </a:effectLst>
              </a:rPr>
              <a:t> </a:t>
            </a:r>
            <a:br>
              <a:rPr lang="en-US" sz="1600" dirty="0"/>
            </a:br>
            <a:r>
              <a:rPr lang="en-US" sz="1600" dirty="0"/>
              <a:t>encountered fraudulent credit card charges</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35% </a:t>
            </a:r>
            <a:br>
              <a:rPr lang="en-US" sz="1600" dirty="0"/>
            </a:br>
            <a:r>
              <a:rPr lang="en-US" sz="1600" dirty="0"/>
              <a:t>received notices of compromised sensitive info</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15% </a:t>
            </a:r>
            <a:br>
              <a:rPr lang="en-US" sz="1600" dirty="0"/>
            </a:br>
            <a:r>
              <a:rPr lang="en-US" sz="1600" dirty="0"/>
              <a:t>received notices of compromised Social Security number</a:t>
            </a:r>
          </a:p>
        </p:txBody>
      </p:sp>
      <p:sp>
        <p:nvSpPr>
          <p:cNvPr id="6" name="Content Placeholder 12">
            <a:extLst>
              <a:ext uri="{FF2B5EF4-FFF2-40B4-BE49-F238E27FC236}">
                <a16:creationId xmlns:a16="http://schemas.microsoft.com/office/drawing/2014/main" id="{324FEC54-B075-94ED-BA1B-336036DA2D82}"/>
              </a:ext>
            </a:extLst>
          </p:cNvPr>
          <p:cNvSpPr txBox="1">
            <a:spLocks/>
          </p:cNvSpPr>
          <p:nvPr/>
        </p:nvSpPr>
        <p:spPr>
          <a:xfrm>
            <a:off x="426720" y="3886200"/>
            <a:ext cx="11536680" cy="1676400"/>
          </a:xfrm>
          <a:prstGeom prst="rect">
            <a:avLst/>
          </a:prstGeom>
          <a:noFill/>
        </p:spPr>
        <p:txBody>
          <a:bodyPr vert="horz" lIns="91440" tIns="45720" rIns="91440" bIns="45720" numCol="4"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14% </a:t>
            </a:r>
            <a:br>
              <a:rPr lang="en-US" sz="1600" dirty="0"/>
            </a:br>
            <a:r>
              <a:rPr lang="en-US" sz="1600" dirty="0"/>
              <a:t>had others attempt to get loans or lines of credit in their name</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6% </a:t>
            </a:r>
            <a:br>
              <a:rPr lang="en-US" sz="1600" dirty="0"/>
            </a:br>
            <a:r>
              <a:rPr lang="en-US" sz="1600" dirty="0"/>
              <a:t>were impersonated to file fraudulent tax returns</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15% </a:t>
            </a:r>
            <a:br>
              <a:rPr lang="en-US" sz="1600" dirty="0"/>
            </a:br>
            <a:r>
              <a:rPr lang="en-US" sz="1600" dirty="0"/>
              <a:t>had email accounts or social media accounts taken over</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71% </a:t>
            </a:r>
            <a:br>
              <a:rPr lang="en-US" sz="1600" dirty="0"/>
            </a:br>
            <a:r>
              <a:rPr lang="en-US" sz="1600" dirty="0"/>
              <a:t>see cyberattacks as a </a:t>
            </a:r>
            <a:br>
              <a:rPr lang="en-US" sz="1600" dirty="0"/>
            </a:br>
            <a:r>
              <a:rPr lang="en-US" sz="1600" dirty="0"/>
              <a:t>major threat to the U.S.</a:t>
            </a:r>
          </a:p>
          <a:p>
            <a:pPr marL="0" indent="0">
              <a:lnSpc>
                <a:spcPct val="120000"/>
              </a:lnSpc>
              <a:spcBef>
                <a:spcPts val="150000"/>
              </a:spcBef>
              <a:spcAft>
                <a:spcPts val="1200"/>
              </a:spcAft>
              <a:buFont typeface="Wingdings" panose="05000000000000000000" pitchFamily="2" charset="2"/>
              <a:buNone/>
            </a:pPr>
            <a:endParaRPr lang="en-US" sz="1400" dirty="0"/>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10</a:t>
            </a:fld>
            <a:endParaRPr lang="en-US" dirty="0"/>
          </a:p>
        </p:txBody>
      </p:sp>
    </p:spTree>
    <p:extLst>
      <p:ext uri="{BB962C8B-B14F-4D97-AF65-F5344CB8AC3E}">
        <p14:creationId xmlns:p14="http://schemas.microsoft.com/office/powerpoint/2010/main" val="225753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&amp; Security Risks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19" y="1676400"/>
            <a:ext cx="10728961" cy="4038600"/>
          </a:xfrm>
        </p:spPr>
        <p:txBody>
          <a:bodyPr numCol="1" spcCol="914400"/>
          <a:lstStyle/>
          <a:p>
            <a:pPr marL="0" indent="0">
              <a:lnSpc>
                <a:spcPct val="120000"/>
              </a:lnSpc>
              <a:spcBef>
                <a:spcPts val="0"/>
              </a:spcBef>
              <a:spcAft>
                <a:spcPts val="3000"/>
              </a:spcAft>
              <a:buNone/>
            </a:pPr>
            <a:r>
              <a:rPr lang="en-US" b="1" dirty="0">
                <a:solidFill>
                  <a:schemeClr val="accent1"/>
                </a:solidFill>
                <a:effectLst>
                  <a:outerShdw dist="63500" dir="2700000" algn="tl" rotWithShape="0">
                    <a:schemeClr val="accent6">
                      <a:lumMod val="50000"/>
                    </a:schemeClr>
                  </a:outerShdw>
                </a:effectLst>
              </a:rPr>
              <a:t>The world is far from accessible, and as we live longer, </a:t>
            </a:r>
            <a:br>
              <a:rPr lang="en-US" b="1" dirty="0">
                <a:solidFill>
                  <a:schemeClr val="accent1"/>
                </a:solidFill>
                <a:effectLst>
                  <a:outerShdw dist="63500" dir="2700000" algn="tl" rotWithShape="0">
                    <a:schemeClr val="accent6">
                      <a:lumMod val="50000"/>
                    </a:schemeClr>
                  </a:outerShdw>
                </a:effectLst>
              </a:rPr>
            </a:br>
            <a:r>
              <a:rPr lang="en-US" b="1" dirty="0">
                <a:solidFill>
                  <a:schemeClr val="accent1"/>
                </a:solidFill>
                <a:effectLst>
                  <a:outerShdw dist="63500" dir="2700000" algn="tl" rotWithShape="0">
                    <a:schemeClr val="accent6">
                      <a:lumMod val="50000"/>
                    </a:schemeClr>
                  </a:outerShdw>
                </a:effectLst>
              </a:rPr>
              <a:t>more seniors have disabilities, too…</a:t>
            </a:r>
          </a:p>
          <a:p>
            <a:pPr>
              <a:lnSpc>
                <a:spcPct val="120000"/>
              </a:lnSpc>
              <a:spcBef>
                <a:spcPts val="0"/>
              </a:spcBef>
              <a:spcAft>
                <a:spcPts val="3000"/>
              </a:spcAft>
            </a:pPr>
            <a:r>
              <a:rPr lang="en-US" b="1" dirty="0">
                <a:solidFill>
                  <a:srgbClr val="FFFF00"/>
                </a:solidFill>
                <a:effectLst>
                  <a:outerShdw dist="63500" dir="2700000" algn="tl" rotWithShape="0">
                    <a:schemeClr val="accent6">
                      <a:lumMod val="50000"/>
                    </a:schemeClr>
                  </a:outerShdw>
                </a:effectLst>
              </a:rPr>
              <a:t>If someone must rely on another for help, they give up privacy </a:t>
            </a:r>
            <a:br>
              <a:rPr lang="en-US" b="1" dirty="0">
                <a:solidFill>
                  <a:srgbClr val="FFFF00"/>
                </a:solidFill>
                <a:effectLst>
                  <a:outerShdw dist="63500" dir="2700000" algn="tl" rotWithShape="0">
                    <a:schemeClr val="accent6">
                      <a:lumMod val="50000"/>
                    </a:schemeClr>
                  </a:outerShdw>
                </a:effectLst>
              </a:rPr>
            </a:br>
            <a:r>
              <a:rPr lang="en-US" b="1" dirty="0">
                <a:solidFill>
                  <a:srgbClr val="FFFF00"/>
                </a:solidFill>
                <a:effectLst>
                  <a:outerShdw dist="63500" dir="2700000" algn="tl" rotWithShape="0">
                    <a:schemeClr val="accent6">
                      <a:lumMod val="50000"/>
                    </a:schemeClr>
                  </a:outerShdw>
                </a:effectLst>
              </a:rPr>
              <a:t>and are at higher risk of being taken advantage of. </a:t>
            </a:r>
          </a:p>
          <a:p>
            <a:pPr>
              <a:lnSpc>
                <a:spcPct val="120000"/>
              </a:lnSpc>
              <a:spcBef>
                <a:spcPts val="0"/>
              </a:spcBef>
              <a:spcAft>
                <a:spcPts val="3000"/>
              </a:spcAft>
            </a:pPr>
            <a:r>
              <a:rPr lang="en-US" b="1" dirty="0">
                <a:solidFill>
                  <a:schemeClr val="accent5"/>
                </a:solidFill>
                <a:effectLst>
                  <a:outerShdw dist="63500" dir="2700000" algn="tl" rotWithShape="0">
                    <a:schemeClr val="accent6">
                      <a:lumMod val="50000"/>
                    </a:schemeClr>
                  </a:outerShdw>
                </a:effectLst>
              </a:rPr>
              <a:t>Trusted people such as spouses or caregivers can be the </a:t>
            </a:r>
            <a:br>
              <a:rPr lang="en-US" b="1" dirty="0">
                <a:solidFill>
                  <a:schemeClr val="accent5"/>
                </a:solidFill>
                <a:effectLst>
                  <a:outerShdw dist="63500" dir="2700000" algn="tl" rotWithShape="0">
                    <a:schemeClr val="accent6">
                      <a:lumMod val="50000"/>
                    </a:schemeClr>
                  </a:outerShdw>
                </a:effectLst>
              </a:rPr>
            </a:br>
            <a:r>
              <a:rPr lang="en-US" b="1" dirty="0">
                <a:solidFill>
                  <a:schemeClr val="accent5"/>
                </a:solidFill>
                <a:effectLst>
                  <a:outerShdw dist="63500" dir="2700000" algn="tl" rotWithShape="0">
                    <a:schemeClr val="accent6">
                      <a:lumMod val="50000"/>
                    </a:schemeClr>
                  </a:outerShdw>
                </a:effectLst>
              </a:rPr>
              <a:t>perpetrators of a type of identity theft called familiar fraud.</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11</a:t>
            </a:fld>
            <a:endParaRPr lang="en-US" dirty="0"/>
          </a:p>
        </p:txBody>
      </p:sp>
    </p:spTree>
    <p:extLst>
      <p:ext uri="{BB962C8B-B14F-4D97-AF65-F5344CB8AC3E}">
        <p14:creationId xmlns:p14="http://schemas.microsoft.com/office/powerpoint/2010/main" val="224275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Equity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317336" y="1295400"/>
            <a:ext cx="8893464" cy="5029200"/>
          </a:xfrm>
        </p:spPr>
        <p:txBody>
          <a:bodyPr numCol="1" spcCol="182880" anchor="ctr" anchorCtr="0"/>
          <a:lstStyle/>
          <a:p>
            <a:pPr marL="0" indent="0">
              <a:lnSpc>
                <a:spcPct val="120000"/>
              </a:lnSpc>
              <a:spcBef>
                <a:spcPts val="0"/>
              </a:spcBef>
              <a:spcAft>
                <a:spcPts val="1200"/>
              </a:spcAft>
              <a:buNone/>
            </a:pPr>
            <a:r>
              <a:rPr lang="en-US" sz="2800" b="1" dirty="0">
                <a:solidFill>
                  <a:schemeClr val="accent2"/>
                </a:solidFill>
                <a:effectLst>
                  <a:outerShdw dist="50800" dir="2700000" algn="tl" rotWithShape="0">
                    <a:schemeClr val="accent6">
                      <a:lumMod val="50000"/>
                    </a:schemeClr>
                  </a:outerShdw>
                </a:effectLst>
              </a:rPr>
              <a:t>“…equity means recognizing that we do not all start from the same place and must acknowledge and make adjustments to imbalances. The process is ongoing, requiring us to identify and overcome intentional and unintentional barriers arising from bias or systemic structures.”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12</a:t>
            </a:fld>
            <a:endParaRPr lang="en-US" dirty="0"/>
          </a:p>
        </p:txBody>
      </p:sp>
    </p:spTree>
    <p:extLst>
      <p:ext uri="{BB962C8B-B14F-4D97-AF65-F5344CB8AC3E}">
        <p14:creationId xmlns:p14="http://schemas.microsoft.com/office/powerpoint/2010/main" val="338935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Digital Equity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2438400" y="1295400"/>
            <a:ext cx="6934200" cy="4191000"/>
          </a:xfrm>
        </p:spPr>
        <p:txBody>
          <a:bodyPr numCol="1" spcCol="182880" anchor="ctr" anchorCtr="0"/>
          <a:lstStyle/>
          <a:p>
            <a:pPr marL="0" indent="0">
              <a:lnSpc>
                <a:spcPct val="120000"/>
              </a:lnSpc>
              <a:spcBef>
                <a:spcPts val="0"/>
              </a:spcBef>
              <a:spcAft>
                <a:spcPts val="1200"/>
              </a:spcAft>
              <a:buNone/>
            </a:pPr>
            <a:r>
              <a:rPr lang="en-US" sz="3200" b="1" dirty="0">
                <a:solidFill>
                  <a:schemeClr val="accent2"/>
                </a:solidFill>
                <a:effectLst>
                  <a:outerShdw dist="50800" dir="2700000" algn="tl" rotWithShape="0">
                    <a:schemeClr val="accent6">
                      <a:lumMod val="50000"/>
                    </a:schemeClr>
                  </a:outerShdw>
                </a:effectLst>
              </a:rPr>
              <a:t>Digital equity is about ensuring everyone – no matter where they live – can </a:t>
            </a:r>
            <a:r>
              <a:rPr lang="en-US" sz="3200" b="1" i="1" dirty="0">
                <a:solidFill>
                  <a:schemeClr val="accent2"/>
                </a:solidFill>
                <a:effectLst>
                  <a:outerShdw dist="50800" dir="2700000" algn="tl" rotWithShape="0">
                    <a:schemeClr val="accent6">
                      <a:lumMod val="50000"/>
                    </a:schemeClr>
                  </a:outerShdw>
                </a:effectLst>
              </a:rPr>
              <a:t>fully</a:t>
            </a:r>
            <a:r>
              <a:rPr lang="en-US" sz="3200" b="1" dirty="0">
                <a:solidFill>
                  <a:schemeClr val="accent2"/>
                </a:solidFill>
                <a:effectLst>
                  <a:outerShdw dist="50800" dir="2700000" algn="tl" rotWithShape="0">
                    <a:schemeClr val="accent6">
                      <a:lumMod val="50000"/>
                    </a:schemeClr>
                  </a:outerShdw>
                </a:effectLst>
              </a:rPr>
              <a:t> participate in our society, democracy, and economy.</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13</a:t>
            </a:fld>
            <a:endParaRPr lang="en-US" dirty="0"/>
          </a:p>
        </p:txBody>
      </p:sp>
    </p:spTree>
    <p:extLst>
      <p:ext uri="{BB962C8B-B14F-4D97-AF65-F5344CB8AC3E}">
        <p14:creationId xmlns:p14="http://schemas.microsoft.com/office/powerpoint/2010/main" val="2802605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191260" y="1974731"/>
            <a:ext cx="9784080" cy="4129802"/>
          </a:xfrm>
        </p:spPr>
        <p:txBody>
          <a:bodyPr numCol="1" spcCol="182880"/>
          <a:lstStyle/>
          <a:p>
            <a:pPr marL="0" indent="0">
              <a:lnSpc>
                <a:spcPct val="120000"/>
              </a:lnSpc>
              <a:spcBef>
                <a:spcPts val="0"/>
              </a:spcBef>
              <a:spcAft>
                <a:spcPts val="1200"/>
              </a:spcAft>
              <a:buNone/>
            </a:pPr>
            <a:r>
              <a:rPr lang="en-US" sz="3200" dirty="0">
                <a:effectLst>
                  <a:outerShdw dist="63500" dir="2700000" algn="tl" rotWithShape="0">
                    <a:schemeClr val="accent6">
                      <a:lumMod val="50000"/>
                    </a:schemeClr>
                  </a:outerShdw>
                </a:effectLst>
              </a:rPr>
              <a:t>Before the pandemic, </a:t>
            </a:r>
            <a:r>
              <a:rPr lang="en-US" sz="3200" b="1" dirty="0">
                <a:solidFill>
                  <a:schemeClr val="accent5"/>
                </a:solidFill>
                <a:effectLst>
                  <a:outerShdw dist="63500" dir="2700000" algn="tl" rotWithShape="0">
                    <a:schemeClr val="accent6">
                      <a:lumMod val="50000"/>
                    </a:schemeClr>
                  </a:outerShdw>
                </a:effectLst>
              </a:rPr>
              <a:t>nearly</a:t>
            </a:r>
            <a:r>
              <a:rPr lang="en-US" sz="3200" b="1" dirty="0">
                <a:effectLst>
                  <a:outerShdw dist="63500" dir="2700000" algn="tl" rotWithShape="0">
                    <a:schemeClr val="accent6">
                      <a:lumMod val="50000"/>
                    </a:schemeClr>
                  </a:outerShdw>
                </a:effectLst>
              </a:rPr>
              <a:t> </a:t>
            </a:r>
            <a:r>
              <a:rPr lang="en-US" sz="3200" b="1" dirty="0">
                <a:solidFill>
                  <a:schemeClr val="accent5"/>
                </a:solidFill>
                <a:effectLst>
                  <a:outerShdw dist="63500" dir="2700000" algn="tl" rotWithShape="0">
                    <a:schemeClr val="accent6">
                      <a:lumMod val="50000"/>
                    </a:schemeClr>
                  </a:outerShdw>
                </a:effectLst>
              </a:rPr>
              <a:t>one in five teenagers </a:t>
            </a:r>
            <a:r>
              <a:rPr lang="en-US" sz="3200" b="1" dirty="0">
                <a:solidFill>
                  <a:schemeClr val="accent2"/>
                </a:solidFill>
                <a:effectLst>
                  <a:outerShdw dist="63500" dir="2700000" algn="tl" rotWithShape="0">
                    <a:schemeClr val="accent6">
                      <a:lumMod val="50000"/>
                    </a:schemeClr>
                  </a:outerShdw>
                </a:effectLst>
              </a:rPr>
              <a:t>in the U.S. said they had been unable to complete homework assignments </a:t>
            </a:r>
            <a:r>
              <a:rPr lang="en-US" sz="3200" b="1" dirty="0">
                <a:solidFill>
                  <a:schemeClr val="accent1"/>
                </a:solidFill>
                <a:effectLst>
                  <a:outerShdw dist="63500" dir="2700000" algn="tl" rotWithShape="0">
                    <a:schemeClr val="accent6">
                      <a:lumMod val="50000"/>
                    </a:schemeClr>
                  </a:outerShdw>
                </a:effectLst>
              </a:rPr>
              <a:t>due to lack of a reliable internet connection</a:t>
            </a:r>
            <a:r>
              <a:rPr lang="en-US" sz="3200" b="1" dirty="0">
                <a:effectLst>
                  <a:outerShdw dist="63500" dir="2700000" algn="tl" rotWithShape="0">
                    <a:schemeClr val="accent6">
                      <a:lumMod val="50000"/>
                    </a:schemeClr>
                  </a:outerShdw>
                </a:effectLst>
              </a:rPr>
              <a:t>.</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14</a:t>
            </a:fld>
            <a:endParaRPr lang="en-US" dirty="0"/>
          </a:p>
        </p:txBody>
      </p:sp>
    </p:spTree>
    <p:extLst>
      <p:ext uri="{BB962C8B-B14F-4D97-AF65-F5344CB8AC3E}">
        <p14:creationId xmlns:p14="http://schemas.microsoft.com/office/powerpoint/2010/main" val="249945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 </a:t>
            </a:r>
            <a:br>
              <a:rPr lang="en-US" sz="2800" dirty="0">
                <a:solidFill>
                  <a:schemeClr val="tx1"/>
                </a:solidFill>
              </a:rPr>
            </a:br>
            <a:r>
              <a:rPr lang="en-US" sz="2400" b="0" dirty="0">
                <a:solidFill>
                  <a:schemeClr val="tx1"/>
                </a:solidFill>
                <a:effectLst>
                  <a:outerShdw dist="63500" dir="2700000" algn="tl" rotWithShape="0">
                    <a:schemeClr val="accent6">
                      <a:lumMod val="50000"/>
                    </a:schemeClr>
                  </a:outerShdw>
                </a:effectLst>
              </a:rPr>
              <a:t>Broadband at Home, U.S.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752600"/>
            <a:ext cx="5364480" cy="4572000"/>
          </a:xfrm>
        </p:spPr>
        <p:txBody>
          <a:bodyPr numCol="1" spcCol="182880"/>
          <a:lstStyle/>
          <a:p>
            <a:pPr>
              <a:lnSpc>
                <a:spcPct val="120000"/>
              </a:lnSpc>
              <a:spcBef>
                <a:spcPts val="0"/>
              </a:spcBef>
              <a:spcAft>
                <a:spcPts val="2400"/>
              </a:spcAft>
            </a:pPr>
            <a:r>
              <a:rPr lang="en-US" dirty="0"/>
              <a:t>36 million households (29%) </a:t>
            </a:r>
            <a:r>
              <a:rPr lang="en-US" b="1" dirty="0">
                <a:solidFill>
                  <a:schemeClr val="accent2"/>
                </a:solidFill>
                <a:effectLst>
                  <a:outerShdw dist="63500" dir="2700000" algn="tl" rotWithShape="0">
                    <a:schemeClr val="accent6">
                      <a:lumMod val="50000"/>
                    </a:schemeClr>
                  </a:outerShdw>
                </a:effectLst>
              </a:rPr>
              <a:t>do not </a:t>
            </a:r>
            <a:r>
              <a:rPr lang="en-US" dirty="0"/>
              <a:t>have broadband service (urban, 26 million; rural, 10 million).</a:t>
            </a:r>
          </a:p>
          <a:p>
            <a:pPr>
              <a:lnSpc>
                <a:spcPct val="120000"/>
              </a:lnSpc>
              <a:spcBef>
                <a:spcPts val="0"/>
              </a:spcBef>
              <a:spcAft>
                <a:spcPts val="2400"/>
              </a:spcAft>
            </a:pPr>
            <a:r>
              <a:rPr lang="en-US" dirty="0"/>
              <a:t>The lower a household’s income, the less likely they are to consistently subscribe to a wireline broadband service.</a:t>
            </a:r>
          </a:p>
        </p:txBody>
      </p:sp>
      <p:graphicFrame>
        <p:nvGraphicFramePr>
          <p:cNvPr id="6" name="Chart 5">
            <a:extLst>
              <a:ext uri="{FF2B5EF4-FFF2-40B4-BE49-F238E27FC236}">
                <a16:creationId xmlns:a16="http://schemas.microsoft.com/office/drawing/2014/main" id="{D81272D7-CF28-A99C-1ED4-A39BEA65A4CB}"/>
              </a:ext>
              <a:ext uri="{C183D7F6-B498-43B3-948B-1728B52AA6E4}">
                <adec:decorative xmlns:adec="http://schemas.microsoft.com/office/drawing/2017/decorative" val="1"/>
              </a:ext>
            </a:extLst>
          </p:cNvPr>
          <p:cNvGraphicFramePr/>
          <p:nvPr/>
        </p:nvGraphicFramePr>
        <p:xfrm>
          <a:off x="5486400" y="914400"/>
          <a:ext cx="6096000" cy="5403681"/>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15</a:t>
            </a:fld>
            <a:endParaRPr lang="en-US" dirty="0"/>
          </a:p>
        </p:txBody>
      </p:sp>
    </p:spTree>
    <p:extLst>
      <p:ext uri="{BB962C8B-B14F-4D97-AF65-F5344CB8AC3E}">
        <p14:creationId xmlns:p14="http://schemas.microsoft.com/office/powerpoint/2010/main" val="286138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234440"/>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a:t>
            </a:r>
            <a:br>
              <a:rPr lang="en-US" sz="2800" dirty="0">
                <a:solidFill>
                  <a:schemeClr val="tx1"/>
                </a:solidFill>
              </a:rPr>
            </a:br>
            <a:r>
              <a:rPr lang="en-US" sz="2800" b="0" dirty="0">
                <a:solidFill>
                  <a:schemeClr val="tx1"/>
                </a:solidFill>
                <a:effectLst>
                  <a:outerShdw dist="63500" dir="2700000" algn="tl" rotWithShape="0">
                    <a:schemeClr val="accent6">
                      <a:lumMod val="50000"/>
                    </a:schemeClr>
                  </a:outerShdw>
                </a:effectLst>
              </a:rPr>
              <a:t>Broadband &amp; Computer at Home, U.S. by Race</a:t>
            </a:r>
            <a:endParaRPr lang="en-US" b="0" dirty="0">
              <a:solidFill>
                <a:schemeClr val="tx1"/>
              </a:solidFill>
              <a:effectLst>
                <a:outerShdw dist="63500" dir="2700000" algn="tl" rotWithShape="0">
                  <a:schemeClr val="accent6">
                    <a:lumMod val="50000"/>
                  </a:schemeClr>
                </a:outerShdw>
              </a:effectLst>
            </a:endParaRPr>
          </a:p>
        </p:txBody>
      </p:sp>
      <p:graphicFrame>
        <p:nvGraphicFramePr>
          <p:cNvPr id="8" name="Chart 7" descr="Digital Equity Statistics showing racial differences among those who have broadband access at home (white 79%, hispanic 61%, black 66%) and have laptop or desktop computer (white 82%, hispanic 57%, black 58%)">
            <a:extLst>
              <a:ext uri="{FF2B5EF4-FFF2-40B4-BE49-F238E27FC236}">
                <a16:creationId xmlns:a16="http://schemas.microsoft.com/office/drawing/2014/main" id="{42575408-AEBC-8294-446F-4271DE4E0760}"/>
              </a:ext>
            </a:extLst>
          </p:cNvPr>
          <p:cNvGraphicFramePr/>
          <p:nvPr/>
        </p:nvGraphicFramePr>
        <p:xfrm>
          <a:off x="533399" y="1557867"/>
          <a:ext cx="11125201" cy="4842933"/>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16</a:t>
            </a:fld>
            <a:endParaRPr lang="en-US" dirty="0"/>
          </a:p>
        </p:txBody>
      </p:sp>
    </p:spTree>
    <p:extLst>
      <p:ext uri="{BB962C8B-B14F-4D97-AF65-F5344CB8AC3E}">
        <p14:creationId xmlns:p14="http://schemas.microsoft.com/office/powerpoint/2010/main" val="89131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 </a:t>
            </a:r>
            <a:br>
              <a:rPr lang="en-US" sz="2800" dirty="0">
                <a:solidFill>
                  <a:schemeClr val="tx1"/>
                </a:solidFill>
              </a:rPr>
            </a:br>
            <a:r>
              <a:rPr lang="en-US" sz="2400" b="0" dirty="0">
                <a:solidFill>
                  <a:schemeClr val="tx1"/>
                </a:solidFill>
                <a:effectLst>
                  <a:outerShdw dist="63500" dir="2700000" algn="tl" rotWithShape="0">
                    <a:schemeClr val="accent6">
                      <a:lumMod val="50000"/>
                    </a:schemeClr>
                  </a:outerShdw>
                </a:effectLst>
              </a:rPr>
              <a:t>Race / Ethnicity and Disability, U.S.</a:t>
            </a:r>
          </a:p>
        </p:txBody>
      </p:sp>
      <p:graphicFrame>
        <p:nvGraphicFramePr>
          <p:cNvPr id="2" name="Table 1">
            <a:extLst>
              <a:ext uri="{FF2B5EF4-FFF2-40B4-BE49-F238E27FC236}">
                <a16:creationId xmlns:a16="http://schemas.microsoft.com/office/drawing/2014/main" id="{BFD47287-BF17-865B-898E-28D096232198}"/>
              </a:ext>
            </a:extLst>
          </p:cNvPr>
          <p:cNvGraphicFramePr>
            <a:graphicFrameLocks noGrp="1"/>
          </p:cNvGraphicFramePr>
          <p:nvPr>
            <p:extLst>
              <p:ext uri="{D42A27DB-BD31-4B8C-83A1-F6EECF244321}">
                <p14:modId xmlns:p14="http://schemas.microsoft.com/office/powerpoint/2010/main" val="1265214351"/>
              </p:ext>
            </p:extLst>
          </p:nvPr>
        </p:nvGraphicFramePr>
        <p:xfrm>
          <a:off x="1600200" y="1219200"/>
          <a:ext cx="8629807" cy="38622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479111497"/>
                    </a:ext>
                  </a:extLst>
                </a:gridCol>
                <a:gridCol w="1752600">
                  <a:extLst>
                    <a:ext uri="{9D8B030D-6E8A-4147-A177-3AD203B41FA5}">
                      <a16:colId xmlns:a16="http://schemas.microsoft.com/office/drawing/2014/main" val="3241476941"/>
                    </a:ext>
                  </a:extLst>
                </a:gridCol>
                <a:gridCol w="2076607">
                  <a:extLst>
                    <a:ext uri="{9D8B030D-6E8A-4147-A177-3AD203B41FA5}">
                      <a16:colId xmlns:a16="http://schemas.microsoft.com/office/drawing/2014/main" val="3636112158"/>
                    </a:ext>
                  </a:extLst>
                </a:gridCol>
              </a:tblGrid>
              <a:tr h="834093">
                <a:tc>
                  <a:txBody>
                    <a:bodyPr/>
                    <a:lstStyle/>
                    <a:p>
                      <a:pPr algn="ctr"/>
                      <a:endParaRPr lang="en-US" sz="1800" b="1" dirty="0">
                        <a:solidFill>
                          <a:schemeClr val="tx2"/>
                        </a:solidFill>
                      </a:endParaRPr>
                    </a:p>
                    <a:p>
                      <a:pPr algn="l"/>
                      <a:r>
                        <a:rPr lang="en-US" sz="1800" b="1" dirty="0">
                          <a:solidFill>
                            <a:schemeClr val="tx2"/>
                          </a:solidFill>
                        </a:rPr>
                        <a:t>Race/Ethnicity</a:t>
                      </a:r>
                    </a:p>
                  </a:txBody>
                  <a:tcPr anchor="b">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dirty="0">
                          <a:solidFill>
                            <a:schemeClr val="tx2"/>
                          </a:solidFill>
                        </a:rPr>
                        <a:t>Frequency</a:t>
                      </a:r>
                    </a:p>
                  </a:txBody>
                  <a:tcPr anchor="b">
                    <a:lnT w="12700" cap="flat" cmpd="sng" algn="ctr">
                      <a:noFill/>
                      <a:prstDash val="solid"/>
                      <a:round/>
                      <a:headEnd type="none" w="med" len="med"/>
                      <a:tailEnd type="none" w="med" len="med"/>
                    </a:lnT>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dirty="0">
                          <a:solidFill>
                            <a:schemeClr val="tx2"/>
                          </a:solidFill>
                        </a:rPr>
                        <a:t>&amp; of All Persons</a:t>
                      </a:r>
                      <a:br>
                        <a:rPr lang="en-US" sz="1800" b="1" dirty="0">
                          <a:solidFill>
                            <a:schemeClr val="tx2"/>
                          </a:solidFill>
                        </a:rPr>
                      </a:br>
                      <a:r>
                        <a:rPr lang="en-US" sz="1800" b="1" dirty="0">
                          <a:solidFill>
                            <a:schemeClr val="tx2"/>
                          </a:solidFill>
                        </a:rPr>
                        <a:t>with Disabilities</a:t>
                      </a:r>
                    </a:p>
                  </a:txBody>
                  <a:tcPr anchor="b">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3545488945"/>
                  </a:ext>
                </a:extLst>
              </a:tr>
              <a:tr h="237924">
                <a:tc>
                  <a:txBody>
                    <a:bodyPr/>
                    <a:lstStyle/>
                    <a:p>
                      <a:pPr>
                        <a:spcBef>
                          <a:spcPts val="400"/>
                        </a:spcBef>
                        <a:spcAft>
                          <a:spcPts val="400"/>
                        </a:spcAft>
                      </a:pPr>
                      <a:r>
                        <a:rPr lang="en-US" sz="1800" b="1" dirty="0">
                          <a:solidFill>
                            <a:sysClr val="windowText" lastClr="000000"/>
                          </a:solidFill>
                        </a:rPr>
                        <a:t>White</a:t>
                      </a:r>
                    </a:p>
                  </a:txBody>
                  <a:tcPr>
                    <a:lnL w="12700" cap="flat" cmpd="sng" algn="ctr">
                      <a:noFill/>
                      <a:prstDash val="solid"/>
                      <a:round/>
                      <a:headEnd type="none" w="med" len="med"/>
                      <a:tailEnd type="none" w="med" len="med"/>
                    </a:lnL>
                    <a:solidFill>
                      <a:schemeClr val="accent1"/>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26,948,415</a:t>
                      </a:r>
                    </a:p>
                  </a:txBody>
                  <a:tcPr>
                    <a:solidFill>
                      <a:schemeClr val="accent1"/>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63.4%</a:t>
                      </a:r>
                    </a:p>
                  </a:txBody>
                  <a:tcPr>
                    <a:lnR w="12700" cap="flat" cmpd="sng" algn="ctr">
                      <a:noFill/>
                      <a:prstDash val="solid"/>
                      <a:round/>
                      <a:headEnd type="none" w="med" len="med"/>
                      <a:tailEnd type="none" w="med" len="med"/>
                    </a:lnR>
                    <a:solidFill>
                      <a:schemeClr val="accent1"/>
                    </a:solidFill>
                  </a:tcPr>
                </a:tc>
                <a:extLst>
                  <a:ext uri="{0D108BD9-81ED-4DB2-BD59-A6C34878D82A}">
                    <a16:rowId xmlns:a16="http://schemas.microsoft.com/office/drawing/2014/main" val="1611417995"/>
                  </a:ext>
                </a:extLst>
              </a:tr>
              <a:tr h="406867">
                <a:tc>
                  <a:txBody>
                    <a:bodyPr/>
                    <a:lstStyle/>
                    <a:p>
                      <a:pPr>
                        <a:spcBef>
                          <a:spcPts val="400"/>
                        </a:spcBef>
                        <a:spcAft>
                          <a:spcPts val="400"/>
                        </a:spcAft>
                      </a:pPr>
                      <a:r>
                        <a:rPr lang="en-US" sz="1800" b="1" dirty="0">
                          <a:solidFill>
                            <a:sysClr val="windowText" lastClr="000000"/>
                          </a:solidFill>
                        </a:rPr>
                        <a:t>Hispanic/Latino</a:t>
                      </a:r>
                    </a:p>
                  </a:txBody>
                  <a:tcPr>
                    <a:lnL w="12700" cap="flat" cmpd="sng" algn="ctr">
                      <a:noFill/>
                      <a:prstDash val="solid"/>
                      <a:round/>
                      <a:headEnd type="none" w="med" len="med"/>
                      <a:tailEnd type="none" w="med" len="med"/>
                    </a:lnL>
                    <a:solidFill>
                      <a:schemeClr val="accent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6,139,680</a:t>
                      </a:r>
                    </a:p>
                  </a:txBody>
                  <a:tcPr>
                    <a:solidFill>
                      <a:schemeClr val="accent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14.5%</a:t>
                      </a:r>
                    </a:p>
                  </a:txBody>
                  <a:tcPr>
                    <a:lnR w="12700" cap="flat" cmpd="sng" algn="ctr">
                      <a:noFill/>
                      <a:prstDash val="solid"/>
                      <a:round/>
                      <a:headEnd type="none" w="med" len="med"/>
                      <a:tailEnd type="none" w="med" len="med"/>
                    </a:lnR>
                    <a:solidFill>
                      <a:schemeClr val="accent2"/>
                    </a:solidFill>
                  </a:tcPr>
                </a:tc>
                <a:extLst>
                  <a:ext uri="{0D108BD9-81ED-4DB2-BD59-A6C34878D82A}">
                    <a16:rowId xmlns:a16="http://schemas.microsoft.com/office/drawing/2014/main" val="1609696028"/>
                  </a:ext>
                </a:extLst>
              </a:tr>
              <a:tr h="0">
                <a:tc>
                  <a:txBody>
                    <a:bodyPr/>
                    <a:lstStyle/>
                    <a:p>
                      <a:pPr>
                        <a:spcBef>
                          <a:spcPts val="400"/>
                        </a:spcBef>
                        <a:spcAft>
                          <a:spcPts val="400"/>
                        </a:spcAft>
                      </a:pPr>
                      <a:r>
                        <a:rPr lang="en-US" sz="1800" b="1" dirty="0">
                          <a:solidFill>
                            <a:sysClr val="windowText" lastClr="000000"/>
                          </a:solidFill>
                        </a:rPr>
                        <a:t>Black/African American</a:t>
                      </a:r>
                    </a:p>
                  </a:txBody>
                  <a:tcPr>
                    <a:lnL w="12700" cap="flat" cmpd="sng" algn="ctr">
                      <a:noFill/>
                      <a:prstDash val="solid"/>
                      <a:round/>
                      <a:headEnd type="none" w="med" len="med"/>
                      <a:tailEnd type="none" w="med" len="med"/>
                    </a:lnL>
                    <a:solidFill>
                      <a:schemeClr val="accent5"/>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5,625,930</a:t>
                      </a:r>
                    </a:p>
                  </a:txBody>
                  <a:tcPr>
                    <a:solidFill>
                      <a:schemeClr val="accent5"/>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13.2%</a:t>
                      </a:r>
                    </a:p>
                  </a:txBody>
                  <a:tcPr>
                    <a:lnR w="12700" cap="flat" cmpd="sng" algn="ctr">
                      <a:noFill/>
                      <a:prstDash val="solid"/>
                      <a:round/>
                      <a:headEnd type="none" w="med" len="med"/>
                      <a:tailEnd type="none" w="med" len="med"/>
                    </a:lnR>
                    <a:solidFill>
                      <a:schemeClr val="accent5"/>
                    </a:solidFill>
                  </a:tcPr>
                </a:tc>
                <a:extLst>
                  <a:ext uri="{0D108BD9-81ED-4DB2-BD59-A6C34878D82A}">
                    <a16:rowId xmlns:a16="http://schemas.microsoft.com/office/drawing/2014/main" val="2790303500"/>
                  </a:ext>
                </a:extLst>
              </a:tr>
              <a:tr h="320040">
                <a:tc>
                  <a:txBody>
                    <a:bodyPr/>
                    <a:lstStyle/>
                    <a:p>
                      <a:pPr marL="0" marR="0" lvl="0" indent="0" algn="l" defTabSz="685783"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Asian</a:t>
                      </a:r>
                    </a:p>
                  </a:txBody>
                  <a:tcPr>
                    <a:lnL w="12700" cap="flat" cmpd="sng" algn="ctr">
                      <a:noFill/>
                      <a:prstDash val="solid"/>
                      <a:round/>
                      <a:headEnd type="none" w="med" len="med"/>
                      <a:tailEnd type="none" w="med" len="med"/>
                    </a:lnL>
                    <a:solidFill>
                      <a:schemeClr val="accent6"/>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1,480,323</a:t>
                      </a:r>
                    </a:p>
                  </a:txBody>
                  <a:tcPr>
                    <a:solidFill>
                      <a:schemeClr val="accent6"/>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3.5%</a:t>
                      </a:r>
                    </a:p>
                  </a:txBody>
                  <a:tcPr>
                    <a:lnR w="12700" cap="flat" cmpd="sng" algn="ctr">
                      <a:noFill/>
                      <a:prstDash val="solid"/>
                      <a:round/>
                      <a:headEnd type="none" w="med" len="med"/>
                      <a:tailEnd type="none" w="med" len="med"/>
                    </a:lnR>
                    <a:solidFill>
                      <a:schemeClr val="accent6"/>
                    </a:solidFill>
                  </a:tcPr>
                </a:tc>
                <a:extLst>
                  <a:ext uri="{0D108BD9-81ED-4DB2-BD59-A6C34878D82A}">
                    <a16:rowId xmlns:a16="http://schemas.microsoft.com/office/drawing/2014/main" val="1230911881"/>
                  </a:ext>
                </a:extLst>
              </a:tr>
              <a:tr h="411480">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American Indian or Alaska Native </a:t>
                      </a:r>
                    </a:p>
                  </a:txBody>
                  <a:tcPr>
                    <a:lnL w="12700" cap="flat" cmpd="sng" algn="ctr">
                      <a:noFill/>
                      <a:prstDash val="solid"/>
                      <a:round/>
                      <a:headEnd type="none" w="med" len="med"/>
                      <a:tailEnd type="none" w="med" len="med"/>
                    </a:lnL>
                    <a:solidFill>
                      <a:schemeClr val="accent4"/>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468,498</a:t>
                      </a:r>
                    </a:p>
                  </a:txBody>
                  <a:tcPr>
                    <a:solidFill>
                      <a:schemeClr val="accent4"/>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1.1%</a:t>
                      </a:r>
                    </a:p>
                  </a:txBody>
                  <a:tcPr>
                    <a:lnR w="12700" cap="flat" cmpd="sng" algn="ctr">
                      <a:noFill/>
                      <a:prstDash val="solid"/>
                      <a:round/>
                      <a:headEnd type="none" w="med" len="med"/>
                      <a:tailEnd type="none" w="med" len="med"/>
                    </a:lnR>
                    <a:solidFill>
                      <a:schemeClr val="accent4"/>
                    </a:solidFill>
                  </a:tcPr>
                </a:tc>
                <a:extLst>
                  <a:ext uri="{0D108BD9-81ED-4DB2-BD59-A6C34878D82A}">
                    <a16:rowId xmlns:a16="http://schemas.microsoft.com/office/drawing/2014/main" val="278489461"/>
                  </a:ext>
                </a:extLst>
              </a:tr>
              <a:tr h="381000">
                <a:tc>
                  <a:txBody>
                    <a:bodyPr/>
                    <a:lstStyle/>
                    <a:p>
                      <a:pPr>
                        <a:spcBef>
                          <a:spcPts val="400"/>
                        </a:spcBef>
                        <a:spcAft>
                          <a:spcPts val="400"/>
                        </a:spcAft>
                      </a:pPr>
                      <a:r>
                        <a:rPr lang="en-US" sz="1800" b="1" dirty="0">
                          <a:solidFill>
                            <a:sysClr val="windowText" lastClr="000000"/>
                          </a:solidFill>
                        </a:rPr>
                        <a:t>Native Hawaiian or Other Pacific Islander</a:t>
                      </a:r>
                    </a:p>
                  </a:txBody>
                  <a:tcPr>
                    <a:lnL w="12700" cap="flat" cmpd="sng" algn="ctr">
                      <a:noFill/>
                      <a:prstDash val="solid"/>
                      <a:round/>
                      <a:headEnd type="none" w="med" len="med"/>
                      <a:tailEnd type="none" w="med" len="med"/>
                    </a:lnL>
                    <a:solidFill>
                      <a:srgbClr val="FF2F9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77,318</a:t>
                      </a:r>
                    </a:p>
                  </a:txBody>
                  <a:tcPr>
                    <a:solidFill>
                      <a:srgbClr val="FF2F9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0.2%</a:t>
                      </a:r>
                    </a:p>
                  </a:txBody>
                  <a:tcPr>
                    <a:lnR w="12700" cap="flat" cmpd="sng" algn="ctr">
                      <a:noFill/>
                      <a:prstDash val="solid"/>
                      <a:round/>
                      <a:headEnd type="none" w="med" len="med"/>
                      <a:tailEnd type="none" w="med" len="med"/>
                    </a:lnR>
                    <a:solidFill>
                      <a:srgbClr val="FF2F92"/>
                    </a:solidFill>
                  </a:tcPr>
                </a:tc>
                <a:extLst>
                  <a:ext uri="{0D108BD9-81ED-4DB2-BD59-A6C34878D82A}">
                    <a16:rowId xmlns:a16="http://schemas.microsoft.com/office/drawing/2014/main" val="2729994871"/>
                  </a:ext>
                </a:extLst>
              </a:tr>
              <a:tr h="309017">
                <a:tc>
                  <a:txBody>
                    <a:bodyPr/>
                    <a:lstStyle/>
                    <a:p>
                      <a:pPr>
                        <a:spcBef>
                          <a:spcPts val="400"/>
                        </a:spcBef>
                        <a:spcAft>
                          <a:spcPts val="400"/>
                        </a:spcAft>
                      </a:pPr>
                      <a:r>
                        <a:rPr lang="en-US" sz="1800" b="1" dirty="0">
                          <a:solidFill>
                            <a:sysClr val="windowText" lastClr="000000"/>
                          </a:solidFill>
                        </a:rPr>
                        <a:t>Some Other Race Alone</a:t>
                      </a:r>
                    </a:p>
                  </a:txBody>
                  <a:tcPr>
                    <a:lnL w="12700" cap="flat" cmpd="sng" algn="ctr">
                      <a:noFill/>
                      <a:prstDash val="solid"/>
                      <a:round/>
                      <a:headEnd type="none" w="med" len="med"/>
                      <a:tailEnd type="none" w="med" len="med"/>
                    </a:lnL>
                    <a:solidFill>
                      <a:schemeClr val="tx2">
                        <a:lumMod val="85000"/>
                      </a:schemeClr>
                    </a:solidFill>
                  </a:tcPr>
                </a:tc>
                <a:tc>
                  <a:txBody>
                    <a:bodyPr/>
                    <a:lstStyle/>
                    <a:p>
                      <a:pPr algn="r">
                        <a:spcBef>
                          <a:spcPts val="400"/>
                        </a:spcBef>
                        <a:spcAft>
                          <a:spcPts val="400"/>
                        </a:spcAft>
                      </a:pPr>
                      <a:r>
                        <a:rPr lang="en-US" sz="1800" b="1" dirty="0">
                          <a:solidFill>
                            <a:sysClr val="windowText" lastClr="000000"/>
                          </a:solidFill>
                        </a:rPr>
                        <a:t>2,291,341</a:t>
                      </a:r>
                    </a:p>
                  </a:txBody>
                  <a:tcPr>
                    <a:solidFill>
                      <a:schemeClr val="tx2">
                        <a:lumMod val="85000"/>
                      </a:schemeClr>
                    </a:solidFill>
                  </a:tcPr>
                </a:tc>
                <a:tc>
                  <a:txBody>
                    <a:bodyPr/>
                    <a:lstStyle/>
                    <a:p>
                      <a:pPr algn="r">
                        <a:spcBef>
                          <a:spcPts val="400"/>
                        </a:spcBef>
                        <a:spcAft>
                          <a:spcPts val="400"/>
                        </a:spcAft>
                      </a:pPr>
                      <a:r>
                        <a:rPr lang="en-US" sz="1800" b="1" dirty="0">
                          <a:solidFill>
                            <a:sysClr val="windowText" lastClr="000000"/>
                          </a:solidFill>
                        </a:rPr>
                        <a:t>5.4%</a:t>
                      </a:r>
                    </a:p>
                  </a:txBody>
                  <a:tcPr>
                    <a:lnR w="12700" cap="flat" cmpd="sng" algn="ctr">
                      <a:noFill/>
                      <a:prstDash val="solid"/>
                      <a:round/>
                      <a:headEnd type="none" w="med" len="med"/>
                      <a:tailEnd type="none" w="med" len="med"/>
                    </a:lnR>
                    <a:solidFill>
                      <a:schemeClr val="tx2">
                        <a:lumMod val="85000"/>
                      </a:schemeClr>
                    </a:solidFill>
                  </a:tcPr>
                </a:tc>
                <a:extLst>
                  <a:ext uri="{0D108BD9-81ED-4DB2-BD59-A6C34878D82A}">
                    <a16:rowId xmlns:a16="http://schemas.microsoft.com/office/drawing/2014/main" val="1496762922"/>
                  </a:ext>
                </a:extLst>
              </a:tr>
              <a:tr h="309017">
                <a:tc>
                  <a:txBody>
                    <a:bodyPr/>
                    <a:lstStyle/>
                    <a:p>
                      <a:pPr>
                        <a:spcBef>
                          <a:spcPts val="400"/>
                        </a:spcBef>
                        <a:spcAft>
                          <a:spcPts val="400"/>
                        </a:spcAft>
                      </a:pPr>
                      <a:r>
                        <a:rPr lang="en-US" sz="1800" b="1" dirty="0">
                          <a:solidFill>
                            <a:sysClr val="windowText" lastClr="000000"/>
                          </a:solidFill>
                        </a:rPr>
                        <a:t>Two or More Races</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tx1"/>
                    </a:solidFill>
                  </a:tcPr>
                </a:tc>
                <a:tc>
                  <a:txBody>
                    <a:bodyPr/>
                    <a:lstStyle/>
                    <a:p>
                      <a:pPr algn="r">
                        <a:spcBef>
                          <a:spcPts val="400"/>
                        </a:spcBef>
                        <a:spcAft>
                          <a:spcPts val="400"/>
                        </a:spcAft>
                      </a:pPr>
                      <a:r>
                        <a:rPr lang="en-US" sz="1800" b="1" dirty="0">
                          <a:solidFill>
                            <a:sysClr val="windowText" lastClr="000000"/>
                          </a:solidFill>
                        </a:rPr>
                        <a:t>4,563,636</a:t>
                      </a:r>
                    </a:p>
                  </a:txBody>
                  <a:tcPr>
                    <a:lnB w="12700" cap="flat" cmpd="sng" algn="ctr">
                      <a:noFill/>
                      <a:prstDash val="solid"/>
                      <a:round/>
                      <a:headEnd type="none" w="med" len="med"/>
                      <a:tailEnd type="none" w="med" len="med"/>
                    </a:lnB>
                    <a:solidFill>
                      <a:schemeClr val="tx1"/>
                    </a:solidFill>
                  </a:tcPr>
                </a:tc>
                <a:tc>
                  <a:txBody>
                    <a:bodyPr/>
                    <a:lstStyle/>
                    <a:p>
                      <a:pPr algn="r">
                        <a:spcBef>
                          <a:spcPts val="400"/>
                        </a:spcBef>
                        <a:spcAft>
                          <a:spcPts val="400"/>
                        </a:spcAft>
                      </a:pPr>
                      <a:r>
                        <a:rPr lang="en-US" sz="1800" b="1" dirty="0">
                          <a:solidFill>
                            <a:sysClr val="windowText" lastClr="000000"/>
                          </a:solidFill>
                        </a:rPr>
                        <a:t>10.7%</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987322929"/>
                  </a:ext>
                </a:extLst>
              </a:tr>
            </a:tbl>
          </a:graphicData>
        </a:graphic>
      </p:graphicFrame>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519093" y="5195740"/>
            <a:ext cx="9647739" cy="685800"/>
          </a:xfrm>
        </p:spPr>
        <p:txBody>
          <a:bodyPr numCol="1" spcCol="182880"/>
          <a:lstStyle/>
          <a:p>
            <a:pPr marL="0" indent="0">
              <a:lnSpc>
                <a:spcPct val="120000"/>
              </a:lnSpc>
              <a:spcBef>
                <a:spcPts val="0"/>
              </a:spcBef>
              <a:spcAft>
                <a:spcPts val="2400"/>
              </a:spcAft>
              <a:buNone/>
            </a:pPr>
            <a:r>
              <a:rPr lang="en-US" sz="1800" dirty="0"/>
              <a:t>42,485,034, representing 13% of the civilian non-institutionalized population </a:t>
            </a:r>
          </a:p>
          <a:p>
            <a:pPr>
              <a:lnSpc>
                <a:spcPct val="120000"/>
              </a:lnSpc>
              <a:spcBef>
                <a:spcPts val="0"/>
              </a:spcBef>
              <a:spcAft>
                <a:spcPts val="2400"/>
              </a:spcAft>
            </a:pPr>
            <a:endParaRPr lang="en-US" dirty="0"/>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17</a:t>
            </a:fld>
            <a:endParaRPr lang="en-US" dirty="0"/>
          </a:p>
        </p:txBody>
      </p:sp>
    </p:spTree>
    <p:extLst>
      <p:ext uri="{BB962C8B-B14F-4D97-AF65-F5344CB8AC3E}">
        <p14:creationId xmlns:p14="http://schemas.microsoft.com/office/powerpoint/2010/main" val="1631273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 </a:t>
            </a:r>
            <a:br>
              <a:rPr lang="en-US" sz="2800" dirty="0">
                <a:solidFill>
                  <a:schemeClr val="tx1"/>
                </a:solidFill>
              </a:rPr>
            </a:br>
            <a:r>
              <a:rPr lang="en-US" sz="2400" b="0" dirty="0">
                <a:solidFill>
                  <a:schemeClr val="tx1"/>
                </a:solidFill>
                <a:effectLst>
                  <a:outerShdw dist="63500" dir="2700000" algn="tl" rotWithShape="0">
                    <a:schemeClr val="accent6">
                      <a:lumMod val="50000"/>
                    </a:schemeClr>
                  </a:outerShdw>
                </a:effectLst>
              </a:rPr>
              <a:t>Household Net Worth by Race / Ethnicity and Disability Status</a:t>
            </a:r>
            <a:br>
              <a:rPr lang="en-US" sz="2400" b="0" dirty="0">
                <a:solidFill>
                  <a:schemeClr val="tx1"/>
                </a:solidFill>
                <a:effectLst>
                  <a:outerShdw dist="63500" dir="2700000" algn="tl" rotWithShape="0">
                    <a:schemeClr val="accent6">
                      <a:lumMod val="50000"/>
                    </a:schemeClr>
                  </a:outerShdw>
                </a:effectLst>
              </a:rPr>
            </a:br>
            <a:r>
              <a:rPr lang="en-US" sz="2400" b="0" dirty="0">
                <a:solidFill>
                  <a:schemeClr val="tx1"/>
                </a:solidFill>
                <a:effectLst>
                  <a:outerShdw dist="63500" dir="2700000" algn="tl" rotWithShape="0">
                    <a:schemeClr val="accent6">
                      <a:lumMod val="50000"/>
                    </a:schemeClr>
                  </a:outerShdw>
                </a:effectLst>
              </a:rPr>
              <a:t>of Working-age Householder, 2016</a:t>
            </a:r>
          </a:p>
        </p:txBody>
      </p:sp>
      <p:graphicFrame>
        <p:nvGraphicFramePr>
          <p:cNvPr id="8" name="Chart 7" descr="Bar chart of Household Net Worth by Race / Ethnicity and Disability Statusof Working-age Householder, 2016, the data is available in the table on this slide">
            <a:extLst>
              <a:ext uri="{FF2B5EF4-FFF2-40B4-BE49-F238E27FC236}">
                <a16:creationId xmlns:a16="http://schemas.microsoft.com/office/drawing/2014/main" id="{98FE0124-7D6A-AC8E-3080-6D04C2D157E5}"/>
              </a:ext>
            </a:extLst>
          </p:cNvPr>
          <p:cNvGraphicFramePr/>
          <p:nvPr>
            <p:extLst>
              <p:ext uri="{D42A27DB-BD31-4B8C-83A1-F6EECF244321}">
                <p14:modId xmlns:p14="http://schemas.microsoft.com/office/powerpoint/2010/main" val="1320839302"/>
              </p:ext>
            </p:extLst>
          </p:nvPr>
        </p:nvGraphicFramePr>
        <p:xfrm>
          <a:off x="556722" y="2127079"/>
          <a:ext cx="6220082" cy="4146721"/>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5">
            <a:extLst>
              <a:ext uri="{FF2B5EF4-FFF2-40B4-BE49-F238E27FC236}">
                <a16:creationId xmlns:a16="http://schemas.microsoft.com/office/drawing/2014/main" id="{F997DF61-AFB2-B610-8C2D-814CE9D24CF8}"/>
              </a:ext>
            </a:extLst>
          </p:cNvPr>
          <p:cNvSpPr>
            <a:spLocks noGrp="1"/>
          </p:cNvSpPr>
          <p:nvPr>
            <p:ph sz="quarter" idx="13"/>
          </p:nvPr>
        </p:nvSpPr>
        <p:spPr>
          <a:xfrm>
            <a:off x="6913926" y="2005132"/>
            <a:ext cx="4724400" cy="3810000"/>
          </a:xfrm>
        </p:spPr>
        <p:txBody>
          <a:bodyPr/>
          <a:lstStyle/>
          <a:p>
            <a:pPr marL="0" indent="0">
              <a:buNone/>
            </a:pPr>
            <a:r>
              <a:rPr lang="en-US" sz="1800" b="1" dirty="0">
                <a:latin typeface="+mj-lt"/>
              </a:rPr>
              <a:t>Significant disparities </a:t>
            </a:r>
            <a:br>
              <a:rPr lang="en-US" sz="1800" b="1" dirty="0">
                <a:latin typeface="+mj-lt"/>
              </a:rPr>
            </a:br>
            <a:r>
              <a:rPr lang="en-US" sz="1800" b="1" dirty="0">
                <a:latin typeface="+mj-lt"/>
              </a:rPr>
              <a:t>by disability status and race</a:t>
            </a:r>
          </a:p>
          <a:p>
            <a:r>
              <a:rPr lang="en-US" sz="1800" dirty="0"/>
              <a:t>Black households with a disability have an average net worth of only $1,282</a:t>
            </a:r>
          </a:p>
          <a:p>
            <a:r>
              <a:rPr lang="en-US" sz="1800" dirty="0"/>
              <a:t>Latinx households with a disability have an average net worth of $13,340.</a:t>
            </a:r>
          </a:p>
          <a:p>
            <a:r>
              <a:rPr lang="en-US" sz="1800" dirty="0"/>
              <a:t>In comparison, White households with a disability have an average net worth of $27,100</a:t>
            </a:r>
          </a:p>
        </p:txBody>
      </p:sp>
      <p:graphicFrame>
        <p:nvGraphicFramePr>
          <p:cNvPr id="7" name="Table 5">
            <a:extLst>
              <a:ext uri="{FF2B5EF4-FFF2-40B4-BE49-F238E27FC236}">
                <a16:creationId xmlns:a16="http://schemas.microsoft.com/office/drawing/2014/main" id="{B25B4DA1-0026-5BD0-96F8-72DC9BA45EDC}"/>
              </a:ext>
            </a:extLst>
          </p:cNvPr>
          <p:cNvGraphicFramePr>
            <a:graphicFrameLocks noGrp="1"/>
          </p:cNvGraphicFramePr>
          <p:nvPr>
            <p:extLst>
              <p:ext uri="{D42A27DB-BD31-4B8C-83A1-F6EECF244321}">
                <p14:modId xmlns:p14="http://schemas.microsoft.com/office/powerpoint/2010/main" val="3317930473"/>
              </p:ext>
            </p:extLst>
          </p:nvPr>
        </p:nvGraphicFramePr>
        <p:xfrm>
          <a:off x="12344400" y="4419600"/>
          <a:ext cx="5751940" cy="1854200"/>
        </p:xfrm>
        <a:graphic>
          <a:graphicData uri="http://schemas.openxmlformats.org/drawingml/2006/table">
            <a:tbl>
              <a:tblPr firstRow="1" lastRow="1" bandRow="1">
                <a:tableStyleId>{69012ECD-51FC-41F1-AA8D-1B2483CD663E}</a:tableStyleId>
              </a:tblPr>
              <a:tblGrid>
                <a:gridCol w="1637140">
                  <a:extLst>
                    <a:ext uri="{9D8B030D-6E8A-4147-A177-3AD203B41FA5}">
                      <a16:colId xmlns:a16="http://schemas.microsoft.com/office/drawing/2014/main" val="2826333341"/>
                    </a:ext>
                  </a:extLst>
                </a:gridCol>
                <a:gridCol w="1981200">
                  <a:extLst>
                    <a:ext uri="{9D8B030D-6E8A-4147-A177-3AD203B41FA5}">
                      <a16:colId xmlns:a16="http://schemas.microsoft.com/office/drawing/2014/main" val="2521791412"/>
                    </a:ext>
                  </a:extLst>
                </a:gridCol>
                <a:gridCol w="2133600">
                  <a:extLst>
                    <a:ext uri="{9D8B030D-6E8A-4147-A177-3AD203B41FA5}">
                      <a16:colId xmlns:a16="http://schemas.microsoft.com/office/drawing/2014/main" val="688050895"/>
                    </a:ext>
                  </a:extLst>
                </a:gridCol>
              </a:tblGrid>
              <a:tr h="370840">
                <a:tc>
                  <a:txBody>
                    <a:bodyPr/>
                    <a:lstStyle/>
                    <a:p>
                      <a:r>
                        <a:rPr lang="en-US" dirty="0"/>
                        <a:t>Population</a:t>
                      </a:r>
                    </a:p>
                  </a:txBody>
                  <a:tcPr/>
                </a:tc>
                <a:tc>
                  <a:txBody>
                    <a:bodyPr/>
                    <a:lstStyle/>
                    <a:p>
                      <a:pPr algn="r"/>
                      <a:r>
                        <a:rPr lang="en-US" dirty="0"/>
                        <a:t>With Disability $</a:t>
                      </a:r>
                    </a:p>
                  </a:txBody>
                  <a:tcPr/>
                </a:tc>
                <a:tc>
                  <a:txBody>
                    <a:bodyPr/>
                    <a:lstStyle/>
                    <a:p>
                      <a:pPr algn="r"/>
                      <a:r>
                        <a:rPr lang="en-US" dirty="0"/>
                        <a:t>No Disability $</a:t>
                      </a:r>
                    </a:p>
                  </a:txBody>
                  <a:tcPr/>
                </a:tc>
                <a:extLst>
                  <a:ext uri="{0D108BD9-81ED-4DB2-BD59-A6C34878D82A}">
                    <a16:rowId xmlns:a16="http://schemas.microsoft.com/office/drawing/2014/main" val="1252666474"/>
                  </a:ext>
                </a:extLst>
              </a:tr>
              <a:tr h="370840">
                <a:tc>
                  <a:txBody>
                    <a:bodyPr/>
                    <a:lstStyle/>
                    <a:p>
                      <a:r>
                        <a:rPr lang="en-US" dirty="0">
                          <a:solidFill>
                            <a:schemeClr val="bg2"/>
                          </a:solidFill>
                        </a:rPr>
                        <a:t>NH White</a:t>
                      </a:r>
                    </a:p>
                  </a:txBody>
                  <a:tcPr/>
                </a:tc>
                <a:tc>
                  <a:txBody>
                    <a:bodyPr/>
                    <a:lstStyle/>
                    <a:p>
                      <a:pPr algn="r"/>
                      <a:r>
                        <a:rPr lang="en-US" dirty="0">
                          <a:solidFill>
                            <a:schemeClr val="bg2"/>
                          </a:solidFill>
                        </a:rPr>
                        <a:t>$27,100</a:t>
                      </a:r>
                    </a:p>
                  </a:txBody>
                  <a:tcPr/>
                </a:tc>
                <a:tc>
                  <a:txBody>
                    <a:bodyPr/>
                    <a:lstStyle/>
                    <a:p>
                      <a:pPr algn="r"/>
                      <a:r>
                        <a:rPr lang="en-US" dirty="0">
                          <a:solidFill>
                            <a:schemeClr val="bg2"/>
                          </a:solidFill>
                        </a:rPr>
                        <a:t>$132,400</a:t>
                      </a:r>
                    </a:p>
                  </a:txBody>
                  <a:tcPr/>
                </a:tc>
                <a:extLst>
                  <a:ext uri="{0D108BD9-81ED-4DB2-BD59-A6C34878D82A}">
                    <a16:rowId xmlns:a16="http://schemas.microsoft.com/office/drawing/2014/main" val="2952736526"/>
                  </a:ext>
                </a:extLst>
              </a:tr>
              <a:tr h="370840">
                <a:tc>
                  <a:txBody>
                    <a:bodyPr/>
                    <a:lstStyle/>
                    <a:p>
                      <a:r>
                        <a:rPr lang="en-US" dirty="0">
                          <a:solidFill>
                            <a:schemeClr val="bg2"/>
                          </a:solidFill>
                        </a:rPr>
                        <a:t>NH Black</a:t>
                      </a:r>
                    </a:p>
                  </a:txBody>
                  <a:tcPr/>
                </a:tc>
                <a:tc>
                  <a:txBody>
                    <a:bodyPr/>
                    <a:lstStyle/>
                    <a:p>
                      <a:pPr algn="r"/>
                      <a:r>
                        <a:rPr lang="en-US" dirty="0">
                          <a:solidFill>
                            <a:schemeClr val="bg2"/>
                          </a:solidFill>
                        </a:rPr>
                        <a:t>$1,282</a:t>
                      </a:r>
                    </a:p>
                  </a:txBody>
                  <a:tcPr/>
                </a:tc>
                <a:tc>
                  <a:txBody>
                    <a:bodyPr/>
                    <a:lstStyle/>
                    <a:p>
                      <a:pPr algn="r"/>
                      <a:r>
                        <a:rPr lang="en-US" dirty="0">
                          <a:solidFill>
                            <a:schemeClr val="bg2"/>
                          </a:solidFill>
                        </a:rPr>
                        <a:t>$14,321</a:t>
                      </a:r>
                    </a:p>
                  </a:txBody>
                  <a:tcPr/>
                </a:tc>
                <a:extLst>
                  <a:ext uri="{0D108BD9-81ED-4DB2-BD59-A6C34878D82A}">
                    <a16:rowId xmlns:a16="http://schemas.microsoft.com/office/drawing/2014/main" val="3907642995"/>
                  </a:ext>
                </a:extLst>
              </a:tr>
              <a:tr h="370840">
                <a:tc>
                  <a:txBody>
                    <a:bodyPr/>
                    <a:lstStyle/>
                    <a:p>
                      <a:r>
                        <a:rPr lang="en-US" dirty="0">
                          <a:solidFill>
                            <a:schemeClr val="bg2"/>
                          </a:solidFill>
                        </a:rPr>
                        <a:t>Latinx</a:t>
                      </a:r>
                    </a:p>
                  </a:txBody>
                  <a:tcPr/>
                </a:tc>
                <a:tc>
                  <a:txBody>
                    <a:bodyPr/>
                    <a:lstStyle/>
                    <a:p>
                      <a:pPr algn="r"/>
                      <a:r>
                        <a:rPr lang="en-US" dirty="0">
                          <a:solidFill>
                            <a:schemeClr val="bg2"/>
                          </a:solidFill>
                        </a:rPr>
                        <a:t>$13,340</a:t>
                      </a:r>
                    </a:p>
                  </a:txBody>
                  <a:tcPr/>
                </a:tc>
                <a:tc>
                  <a:txBody>
                    <a:bodyPr/>
                    <a:lstStyle/>
                    <a:p>
                      <a:pPr algn="r"/>
                      <a:r>
                        <a:rPr lang="en-US" dirty="0">
                          <a:solidFill>
                            <a:schemeClr val="bg2"/>
                          </a:solidFill>
                        </a:rPr>
                        <a:t>$19,800</a:t>
                      </a:r>
                    </a:p>
                  </a:txBody>
                  <a:tcPr/>
                </a:tc>
                <a:extLst>
                  <a:ext uri="{0D108BD9-81ED-4DB2-BD59-A6C34878D82A}">
                    <a16:rowId xmlns:a16="http://schemas.microsoft.com/office/drawing/2014/main" val="2099238577"/>
                  </a:ext>
                </a:extLst>
              </a:tr>
              <a:tr h="370840">
                <a:tc>
                  <a:txBody>
                    <a:bodyPr/>
                    <a:lstStyle/>
                    <a:p>
                      <a:r>
                        <a:rPr lang="en-US" dirty="0">
                          <a:solidFill>
                            <a:schemeClr val="bg2"/>
                          </a:solidFill>
                        </a:rPr>
                        <a:t>Total</a:t>
                      </a:r>
                    </a:p>
                  </a:txBody>
                  <a:tcPr/>
                </a:tc>
                <a:tc>
                  <a:txBody>
                    <a:bodyPr/>
                    <a:lstStyle/>
                    <a:p>
                      <a:pPr algn="r"/>
                      <a:r>
                        <a:rPr lang="en-US" dirty="0">
                          <a:solidFill>
                            <a:schemeClr val="bg2"/>
                          </a:solidFill>
                        </a:rPr>
                        <a:t>$14,180</a:t>
                      </a:r>
                    </a:p>
                  </a:txBody>
                  <a:tcPr/>
                </a:tc>
                <a:tc>
                  <a:txBody>
                    <a:bodyPr/>
                    <a:lstStyle/>
                    <a:p>
                      <a:pPr algn="r"/>
                      <a:r>
                        <a:rPr lang="en-US" dirty="0">
                          <a:solidFill>
                            <a:schemeClr val="bg2"/>
                          </a:solidFill>
                        </a:rPr>
                        <a:t>$83,985</a:t>
                      </a:r>
                    </a:p>
                  </a:txBody>
                  <a:tcPr/>
                </a:tc>
                <a:extLst>
                  <a:ext uri="{0D108BD9-81ED-4DB2-BD59-A6C34878D82A}">
                    <a16:rowId xmlns:a16="http://schemas.microsoft.com/office/drawing/2014/main" val="3991272158"/>
                  </a:ext>
                </a:extLst>
              </a:tr>
            </a:tbl>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18</a:t>
            </a:fld>
            <a:endParaRPr lang="en-US" dirty="0"/>
          </a:p>
        </p:txBody>
      </p:sp>
    </p:spTree>
    <p:extLst>
      <p:ext uri="{BB962C8B-B14F-4D97-AF65-F5344CB8AC3E}">
        <p14:creationId xmlns:p14="http://schemas.microsoft.com/office/powerpoint/2010/main" val="365059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why together?</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11079480" cy="4038600"/>
          </a:xfrm>
        </p:spPr>
        <p:txBody>
          <a:bodyPr numCol="1" spcCol="914400" anchor="ctr" anchorCtr="0"/>
          <a:lstStyle/>
          <a:p>
            <a:pPr marL="0" indent="0">
              <a:lnSpc>
                <a:spcPct val="120000"/>
              </a:lnSpc>
              <a:buNone/>
            </a:pPr>
            <a:r>
              <a:rPr lang="en-US" sz="3200" b="1" dirty="0">
                <a:solidFill>
                  <a:schemeClr val="accent2"/>
                </a:solidFill>
                <a:effectLst>
                  <a:outerShdw dist="63500" dir="2700000" algn="tl" rotWithShape="0">
                    <a:schemeClr val="accent6">
                      <a:lumMod val="50000"/>
                    </a:schemeClr>
                  </a:outerShdw>
                </a:effectLst>
              </a:rPr>
              <a:t>Web Performance is the speed — both actual and perceived — it takes for a web experience to load fully. </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19</a:t>
            </a:fld>
            <a:endParaRPr lang="en-US" dirty="0"/>
          </a:p>
        </p:txBody>
      </p:sp>
    </p:spTree>
    <p:extLst>
      <p:ext uri="{BB962C8B-B14F-4D97-AF65-F5344CB8AC3E}">
        <p14:creationId xmlns:p14="http://schemas.microsoft.com/office/powerpoint/2010/main" val="79793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dirty="0"/>
              <a:t>What to Expect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p:txBody>
          <a:bodyPr/>
          <a:lstStyle/>
          <a:p>
            <a:pPr>
              <a:lnSpc>
                <a:spcPct val="200000"/>
              </a:lnSpc>
              <a:spcBef>
                <a:spcPts val="0"/>
              </a:spcBef>
            </a:pPr>
            <a:r>
              <a:rPr lang="en-US" sz="2800" b="1" dirty="0">
                <a:solidFill>
                  <a:schemeClr val="accent1"/>
                </a:solidFill>
              </a:rPr>
              <a:t>Introduction: </a:t>
            </a:r>
            <a:r>
              <a:rPr lang="en-US" sz="2800" dirty="0"/>
              <a:t>What’s the Problem?</a:t>
            </a:r>
          </a:p>
          <a:p>
            <a:pPr>
              <a:lnSpc>
                <a:spcPct val="200000"/>
              </a:lnSpc>
              <a:spcBef>
                <a:spcPts val="0"/>
              </a:spcBef>
            </a:pPr>
            <a:r>
              <a:rPr lang="en-US" sz="2800" b="1" dirty="0">
                <a:solidFill>
                  <a:schemeClr val="accent2"/>
                </a:solidFill>
              </a:rPr>
              <a:t>Impact: </a:t>
            </a:r>
            <a:r>
              <a:rPr lang="en-US" sz="2800" dirty="0"/>
              <a:t>Where are the Costs?</a:t>
            </a:r>
          </a:p>
          <a:p>
            <a:pPr>
              <a:lnSpc>
                <a:spcPct val="200000"/>
              </a:lnSpc>
              <a:spcBef>
                <a:spcPts val="0"/>
              </a:spcBef>
            </a:pPr>
            <a:r>
              <a:rPr lang="en-US" sz="2800" b="1" dirty="0">
                <a:solidFill>
                  <a:schemeClr val="accent5"/>
                </a:solidFill>
              </a:rPr>
              <a:t>Solution: </a:t>
            </a:r>
            <a:r>
              <a:rPr lang="en-US" sz="2800" dirty="0"/>
              <a:t>How to Save the World</a:t>
            </a:r>
          </a:p>
          <a:p>
            <a:pPr>
              <a:lnSpc>
                <a:spcPct val="200000"/>
              </a:lnSpc>
              <a:spcBef>
                <a:spcPts val="0"/>
              </a:spcBef>
            </a:pPr>
            <a:r>
              <a:rPr lang="en-US" sz="2800" b="1" dirty="0">
                <a:solidFill>
                  <a:schemeClr val="tx1"/>
                </a:solidFill>
              </a:rPr>
              <a:t>Key Takeaways</a:t>
            </a:r>
          </a:p>
        </p:txBody>
      </p:sp>
      <p:grpSp>
        <p:nvGrpSpPr>
          <p:cNvPr id="10" name="Group 9" descr="A female and a male superhero holding up the world">
            <a:extLst>
              <a:ext uri="{FF2B5EF4-FFF2-40B4-BE49-F238E27FC236}">
                <a16:creationId xmlns:a16="http://schemas.microsoft.com/office/drawing/2014/main" id="{51F0C403-8A12-15BF-8AD2-7670AAC5E793}"/>
              </a:ext>
            </a:extLst>
          </p:cNvPr>
          <p:cNvGrpSpPr/>
          <p:nvPr/>
        </p:nvGrpSpPr>
        <p:grpSpPr>
          <a:xfrm>
            <a:off x="6183670" y="1017838"/>
            <a:ext cx="5551130" cy="4813862"/>
            <a:chOff x="6183670" y="1017838"/>
            <a:chExt cx="5551130" cy="4813862"/>
          </a:xfrm>
          <a:solidFill>
            <a:srgbClr val="143965">
              <a:alpha val="80000"/>
            </a:srgbClr>
          </a:solidFill>
        </p:grpSpPr>
        <p:pic>
          <p:nvPicPr>
            <p:cNvPr id="3" name="Graphic 2" descr="Hero Male with solid fill">
              <a:extLst>
                <a:ext uri="{FF2B5EF4-FFF2-40B4-BE49-F238E27FC236}">
                  <a16:creationId xmlns:a16="http://schemas.microsoft.com/office/drawing/2014/main" id="{5264DC46-954F-DD88-7165-DD8DB5C863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9296400" y="3393300"/>
              <a:ext cx="2438400" cy="2438400"/>
            </a:xfrm>
            <a:prstGeom prst="rect">
              <a:avLst/>
            </a:prstGeom>
          </p:spPr>
        </p:pic>
        <p:pic>
          <p:nvPicPr>
            <p:cNvPr id="7" name="Graphic 6" descr="Hero Female with solid fill">
              <a:extLst>
                <a:ext uri="{FF2B5EF4-FFF2-40B4-BE49-F238E27FC236}">
                  <a16:creationId xmlns:a16="http://schemas.microsoft.com/office/drawing/2014/main" id="{8030846F-8C7D-5AFF-0973-5C5DEFFDE9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3670" y="3393300"/>
              <a:ext cx="2438400" cy="2438400"/>
            </a:xfrm>
            <a:prstGeom prst="rect">
              <a:avLst/>
            </a:prstGeom>
          </p:spPr>
        </p:pic>
        <p:pic>
          <p:nvPicPr>
            <p:cNvPr id="9" name="Graphic 8" descr="World outline">
              <a:extLst>
                <a:ext uri="{FF2B5EF4-FFF2-40B4-BE49-F238E27FC236}">
                  <a16:creationId xmlns:a16="http://schemas.microsoft.com/office/drawing/2014/main" id="{437EFEB6-74C8-5579-0FD4-8E88D45018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200" y="1017838"/>
              <a:ext cx="3189432" cy="3189432"/>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a:t>
            </a:fld>
            <a:endParaRPr lang="en-US" dirty="0"/>
          </a:p>
        </p:txBody>
      </p:sp>
    </p:spTree>
    <p:extLst>
      <p:ext uri="{BB962C8B-B14F-4D97-AF65-F5344CB8AC3E}">
        <p14:creationId xmlns:p14="http://schemas.microsoft.com/office/powerpoint/2010/main" val="87235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a:t>
            </a:r>
            <a:r>
              <a:rPr lang="en-US" sz="2800" dirty="0"/>
              <a:t>Modern websites are slower — why?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5974080" cy="3048000"/>
          </a:xfrm>
        </p:spPr>
        <p:txBody>
          <a:bodyPr numCol="1" spcCol="914400"/>
          <a:lstStyle/>
          <a:p>
            <a:pPr>
              <a:lnSpc>
                <a:spcPct val="120000"/>
              </a:lnSpc>
            </a:pPr>
            <a:r>
              <a:rPr lang="en-US" dirty="0"/>
              <a:t>Mostly due to the heavy embedded JavaScript and/or CSS frameworks.</a:t>
            </a:r>
          </a:p>
          <a:p>
            <a:pPr>
              <a:lnSpc>
                <a:spcPct val="120000"/>
              </a:lnSpc>
            </a:pPr>
            <a:r>
              <a:rPr lang="en-US" dirty="0"/>
              <a:t>Sites are designed and built for the latest devices and fast bandwidth connections.</a:t>
            </a:r>
          </a:p>
          <a:p>
            <a:pPr marL="0" indent="0">
              <a:lnSpc>
                <a:spcPct val="120000"/>
              </a:lnSpc>
              <a:spcBef>
                <a:spcPts val="3600"/>
              </a:spcBef>
              <a:buNone/>
            </a:pPr>
            <a:r>
              <a:rPr lang="en-US" b="1" dirty="0">
                <a:solidFill>
                  <a:schemeClr val="accent5">
                    <a:lumMod val="60000"/>
                    <a:lumOff val="40000"/>
                  </a:schemeClr>
                </a:solidFill>
                <a:effectLst>
                  <a:outerShdw dist="63500" dir="2700000" algn="tl" rotWithShape="0">
                    <a:schemeClr val="accent6">
                      <a:lumMod val="50000"/>
                    </a:schemeClr>
                  </a:outerShdw>
                </a:effectLst>
              </a:rPr>
              <a:t>The Growth of Web Page Size</a:t>
            </a:r>
          </a:p>
        </p:txBody>
      </p:sp>
      <p:sp>
        <p:nvSpPr>
          <p:cNvPr id="2" name="Content Placeholder 12">
            <a:extLst>
              <a:ext uri="{FF2B5EF4-FFF2-40B4-BE49-F238E27FC236}">
                <a16:creationId xmlns:a16="http://schemas.microsoft.com/office/drawing/2014/main" id="{E07AB21F-409E-0A43-70B2-56F58AA6B73C}"/>
              </a:ext>
            </a:extLst>
          </p:cNvPr>
          <p:cNvSpPr txBox="1">
            <a:spLocks/>
          </p:cNvSpPr>
          <p:nvPr/>
        </p:nvSpPr>
        <p:spPr>
          <a:xfrm rot="21180000">
            <a:off x="459222" y="4148126"/>
            <a:ext cx="11536680" cy="1249547"/>
          </a:xfrm>
          <a:prstGeom prst="rect">
            <a:avLst/>
          </a:prstGeom>
          <a:noFill/>
        </p:spPr>
        <p:txBody>
          <a:bodyPr vert="horz" lIns="91440" tIns="45720" rIns="91440" bIns="45720" numCol="4" spcCol="365760" rtlCol="0" anchor="t" anchorCtr="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2000" b="1" dirty="0">
                <a:solidFill>
                  <a:schemeClr val="accent1"/>
                </a:solidFill>
                <a:effectLst>
                  <a:outerShdw dist="63500" dir="2700000" algn="tl" rotWithShape="0">
                    <a:schemeClr val="accent6">
                      <a:lumMod val="50000"/>
                    </a:schemeClr>
                  </a:outerShdw>
                </a:effectLst>
              </a:rPr>
              <a:t>803kb</a:t>
            </a:r>
            <a:endParaRPr lang="en-US" sz="1600" b="1" dirty="0">
              <a:solidFill>
                <a:schemeClr val="accent1"/>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2012</a:t>
            </a:r>
          </a:p>
          <a:p>
            <a:pPr marL="0" indent="0">
              <a:spcBef>
                <a:spcPts val="10000"/>
              </a:spcBef>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1850kb</a:t>
            </a:r>
            <a:endParaRPr lang="en-US" sz="3600" b="1" dirty="0">
              <a:solidFill>
                <a:schemeClr val="accent2"/>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2014</a:t>
            </a:r>
          </a:p>
          <a:p>
            <a:pPr marL="0" indent="0">
              <a:spcBef>
                <a:spcPts val="10000"/>
              </a:spcBef>
              <a:buFont typeface="Wingdings" panose="05000000000000000000" pitchFamily="2" charset="2"/>
              <a:buNone/>
            </a:pPr>
            <a:r>
              <a:rPr lang="en-US" sz="3200" b="1" dirty="0">
                <a:solidFill>
                  <a:schemeClr val="accent5">
                    <a:lumMod val="60000"/>
                    <a:lumOff val="40000"/>
                  </a:schemeClr>
                </a:solidFill>
                <a:effectLst>
                  <a:outerShdw dist="63500" dir="2700000" algn="tl" rotWithShape="0">
                    <a:schemeClr val="accent6">
                      <a:lumMod val="50000"/>
                    </a:schemeClr>
                  </a:outerShdw>
                </a:effectLst>
              </a:rPr>
              <a:t>2,200kb</a:t>
            </a:r>
            <a:endParaRPr lang="en-US" sz="1600" b="1" dirty="0">
              <a:solidFill>
                <a:schemeClr val="accent5">
                  <a:lumMod val="60000"/>
                  <a:lumOff val="40000"/>
                </a:schemeClr>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2016</a:t>
            </a:r>
          </a:p>
          <a:p>
            <a:pPr marL="0" indent="0">
              <a:spcBef>
                <a:spcPts val="10000"/>
              </a:spcBef>
              <a:buFont typeface="Wingdings" panose="05000000000000000000" pitchFamily="2" charset="2"/>
              <a:buNone/>
            </a:pPr>
            <a:r>
              <a:rPr lang="en-US" sz="3600" b="1" dirty="0">
                <a:solidFill>
                  <a:schemeClr val="accent5"/>
                </a:solidFill>
                <a:effectLst>
                  <a:outerShdw dist="63500" dir="2700000" algn="tl" rotWithShape="0">
                    <a:schemeClr val="accent6">
                      <a:lumMod val="50000"/>
                    </a:schemeClr>
                  </a:outerShdw>
                </a:effectLst>
              </a:rPr>
              <a:t>2,284kb</a:t>
            </a:r>
            <a:endParaRPr lang="en-US" sz="1600" b="1" dirty="0">
              <a:solidFill>
                <a:schemeClr val="accent5"/>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2022</a:t>
            </a:r>
          </a:p>
        </p:txBody>
      </p:sp>
      <p:grpSp>
        <p:nvGrpSpPr>
          <p:cNvPr id="7" name="Group 6">
            <a:extLst>
              <a:ext uri="{FF2B5EF4-FFF2-40B4-BE49-F238E27FC236}">
                <a16:creationId xmlns:a16="http://schemas.microsoft.com/office/drawing/2014/main" id="{0918F6F4-5FA0-13C6-A0D1-F541D1FE435E}"/>
              </a:ext>
              <a:ext uri="{C183D7F6-B498-43B3-948B-1728B52AA6E4}">
                <adec:decorative xmlns:adec="http://schemas.microsoft.com/office/drawing/2017/decorative" val="1"/>
              </a:ext>
            </a:extLst>
          </p:cNvPr>
          <p:cNvGrpSpPr/>
          <p:nvPr/>
        </p:nvGrpSpPr>
        <p:grpSpPr>
          <a:xfrm>
            <a:off x="426720" y="4564539"/>
            <a:ext cx="11351700" cy="1066800"/>
            <a:chOff x="426720" y="4876800"/>
            <a:chExt cx="11351700" cy="1066800"/>
          </a:xfrm>
        </p:grpSpPr>
        <p:sp>
          <p:nvSpPr>
            <p:cNvPr id="3" name="Right Triangle 2">
              <a:extLst>
                <a:ext uri="{FF2B5EF4-FFF2-40B4-BE49-F238E27FC236}">
                  <a16:creationId xmlns:a16="http://schemas.microsoft.com/office/drawing/2014/main" id="{9B910B98-FA27-934E-3A74-639B2A5BC369}"/>
                </a:ext>
              </a:extLst>
            </p:cNvPr>
            <p:cNvSpPr/>
            <p:nvPr/>
          </p:nvSpPr>
          <p:spPr>
            <a:xfrm flipH="1">
              <a:off x="426720" y="4876800"/>
              <a:ext cx="10546080" cy="1066800"/>
            </a:xfrm>
            <a:prstGeom prst="rtTriangle">
              <a:avLst/>
            </a:prstGeom>
            <a:gradFill>
              <a:gsLst>
                <a:gs pos="0">
                  <a:schemeClr val="accent1"/>
                </a:gs>
                <a:gs pos="30000">
                  <a:schemeClr val="accent2"/>
                </a:gs>
                <a:gs pos="63000">
                  <a:schemeClr val="accent5">
                    <a:lumMod val="60000"/>
                    <a:lumOff val="40000"/>
                  </a:schemeClr>
                </a:gs>
                <a:gs pos="100000">
                  <a:schemeClr val="accent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9AC987EF-BB86-7C7B-6A27-FF47EA3F59E9}"/>
                </a:ext>
              </a:extLst>
            </p:cNvPr>
            <p:cNvSpPr/>
            <p:nvPr/>
          </p:nvSpPr>
          <p:spPr>
            <a:xfrm>
              <a:off x="10972800" y="4876800"/>
              <a:ext cx="805620" cy="1066800"/>
            </a:xfrm>
            <a:prstGeom prst="homePlate">
              <a:avLst>
                <a:gd name="adj" fmla="val 9583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20</a:t>
            </a:fld>
            <a:endParaRPr lang="en-US" dirty="0"/>
          </a:p>
        </p:txBody>
      </p:sp>
    </p:spTree>
    <p:extLst>
      <p:ext uri="{BB962C8B-B14F-4D97-AF65-F5344CB8AC3E}">
        <p14:creationId xmlns:p14="http://schemas.microsoft.com/office/powerpoint/2010/main" val="199327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U.S. mobile device adoption</a:t>
            </a:r>
          </a:p>
        </p:txBody>
      </p:sp>
      <p:graphicFrame>
        <p:nvGraphicFramePr>
          <p:cNvPr id="6" name="Content Placeholder 5" descr="Line chart showing the increase in cellphone and smartphone adoption from 2002 to 2020">
            <a:extLst>
              <a:ext uri="{FF2B5EF4-FFF2-40B4-BE49-F238E27FC236}">
                <a16:creationId xmlns:a16="http://schemas.microsoft.com/office/drawing/2014/main" id="{BF1BBBA2-2423-447B-150D-9DEBB75B3F07}"/>
              </a:ext>
            </a:extLst>
          </p:cNvPr>
          <p:cNvGraphicFramePr>
            <a:graphicFrameLocks noGrp="1"/>
          </p:cNvGraphicFramePr>
          <p:nvPr>
            <p:ph sz="quarter" idx="13"/>
            <p:extLst>
              <p:ext uri="{D42A27DB-BD31-4B8C-83A1-F6EECF244321}">
                <p14:modId xmlns:p14="http://schemas.microsoft.com/office/powerpoint/2010/main" val="3819508125"/>
              </p:ext>
            </p:extLst>
          </p:nvPr>
        </p:nvGraphicFramePr>
        <p:xfrm>
          <a:off x="431106" y="1382750"/>
          <a:ext cx="7341294" cy="4789449"/>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12">
            <a:extLst>
              <a:ext uri="{FF2B5EF4-FFF2-40B4-BE49-F238E27FC236}">
                <a16:creationId xmlns:a16="http://schemas.microsoft.com/office/drawing/2014/main" id="{8888B84C-EE46-91B6-A88E-D6D4C63F50E4}"/>
              </a:ext>
            </a:extLst>
          </p:cNvPr>
          <p:cNvSpPr txBox="1">
            <a:spLocks/>
          </p:cNvSpPr>
          <p:nvPr/>
        </p:nvSpPr>
        <p:spPr>
          <a:xfrm>
            <a:off x="7772400" y="1295400"/>
            <a:ext cx="3988494" cy="2819400"/>
          </a:xfrm>
          <a:prstGeom prst="rect">
            <a:avLst/>
          </a:prstGeom>
          <a:noFill/>
        </p:spPr>
        <p:txBody>
          <a:bodyPr vert="horz" wrap="square" lIns="91440" tIns="45720" rIns="91440" bIns="45720" numCol="1"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4400" b="1" dirty="0">
                <a:solidFill>
                  <a:schemeClr val="accent1"/>
                </a:solidFill>
                <a:effectLst>
                  <a:outerShdw dist="63500" dir="2700000" algn="tl" rotWithShape="0">
                    <a:schemeClr val="accent6">
                      <a:lumMod val="50000"/>
                    </a:schemeClr>
                  </a:outerShdw>
                </a:effectLst>
              </a:rPr>
              <a:t>97% </a:t>
            </a:r>
          </a:p>
          <a:p>
            <a:pPr marL="0" indent="0">
              <a:spcBef>
                <a:spcPts val="0"/>
              </a:spcBef>
              <a:buFont typeface="Wingdings" panose="05000000000000000000" pitchFamily="2" charset="2"/>
              <a:buNone/>
            </a:pPr>
            <a:r>
              <a:rPr lang="en-US" sz="1600" dirty="0"/>
              <a:t>own a cellphone of some kind, 2021</a:t>
            </a:r>
            <a:br>
              <a:rPr lang="en-US" sz="1600" dirty="0"/>
            </a:br>
            <a:r>
              <a:rPr lang="en-US" sz="1600" dirty="0"/>
              <a:t>(62% in 2002, 83% in 2011) </a:t>
            </a:r>
            <a:r>
              <a:rPr lang="en-US" sz="1600" b="1" dirty="0">
                <a:solidFill>
                  <a:schemeClr val="accent5">
                    <a:lumMod val="60000"/>
                    <a:lumOff val="40000"/>
                  </a:schemeClr>
                </a:solidFill>
                <a:effectLst>
                  <a:outerShdw dist="63500" dir="2700000" algn="tl" rotWithShape="0">
                    <a:schemeClr val="accent6">
                      <a:lumMod val="50000"/>
                    </a:schemeClr>
                  </a:outerShdw>
                </a:effectLst>
              </a:rPr>
              <a:t> </a:t>
            </a:r>
          </a:p>
          <a:p>
            <a:pPr marL="0" indent="0">
              <a:spcBef>
                <a:spcPts val="1800"/>
              </a:spcBef>
              <a:buFont typeface="Wingdings" panose="05000000000000000000" pitchFamily="2" charset="2"/>
              <a:buNone/>
            </a:pPr>
            <a:r>
              <a:rPr lang="en-US" sz="4400" b="1" dirty="0">
                <a:solidFill>
                  <a:schemeClr val="accent2"/>
                </a:solidFill>
                <a:effectLst>
                  <a:outerShdw dist="63500" dir="2700000" algn="tl" rotWithShape="0">
                    <a:schemeClr val="accent6">
                      <a:lumMod val="50000"/>
                    </a:schemeClr>
                  </a:outerShdw>
                </a:effectLst>
              </a:rPr>
              <a:t>85% </a:t>
            </a:r>
          </a:p>
          <a:p>
            <a:pPr marL="0" indent="0">
              <a:spcBef>
                <a:spcPts val="0"/>
              </a:spcBef>
              <a:buFont typeface="Wingdings" panose="05000000000000000000" pitchFamily="2" charset="2"/>
              <a:buNone/>
            </a:pPr>
            <a:r>
              <a:rPr lang="en-US" sz="1600" dirty="0"/>
              <a:t>own a smartphone, 2021</a:t>
            </a:r>
            <a:br>
              <a:rPr lang="en-US" sz="1600" dirty="0"/>
            </a:br>
            <a:r>
              <a:rPr lang="en-US" sz="1600" dirty="0"/>
              <a:t>(35% in 2011)</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21</a:t>
            </a:fld>
            <a:endParaRPr lang="en-US" dirty="0"/>
          </a:p>
        </p:txBody>
      </p:sp>
    </p:spTree>
    <p:extLst>
      <p:ext uri="{BB962C8B-B14F-4D97-AF65-F5344CB8AC3E}">
        <p14:creationId xmlns:p14="http://schemas.microsoft.com/office/powerpoint/2010/main" val="4066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U.S. broadband access</a:t>
            </a:r>
          </a:p>
        </p:txBody>
      </p:sp>
      <p:graphicFrame>
        <p:nvGraphicFramePr>
          <p:cNvPr id="8" name="Content Placeholder 7" descr="Line chart showing increase in broadband access at home from 2000 to 2020">
            <a:extLst>
              <a:ext uri="{FF2B5EF4-FFF2-40B4-BE49-F238E27FC236}">
                <a16:creationId xmlns:a16="http://schemas.microsoft.com/office/drawing/2014/main" id="{DA1930BD-A92C-DD49-0084-32553729BF77}"/>
              </a:ext>
            </a:extLst>
          </p:cNvPr>
          <p:cNvGraphicFramePr>
            <a:graphicFrameLocks noGrp="1"/>
          </p:cNvGraphicFramePr>
          <p:nvPr>
            <p:ph sz="quarter" idx="13"/>
            <p:extLst>
              <p:ext uri="{D42A27DB-BD31-4B8C-83A1-F6EECF244321}">
                <p14:modId xmlns:p14="http://schemas.microsoft.com/office/powerpoint/2010/main" val="3627770253"/>
              </p:ext>
            </p:extLst>
          </p:nvPr>
        </p:nvGraphicFramePr>
        <p:xfrm>
          <a:off x="427038" y="1371600"/>
          <a:ext cx="7345362"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12">
            <a:extLst>
              <a:ext uri="{FF2B5EF4-FFF2-40B4-BE49-F238E27FC236}">
                <a16:creationId xmlns:a16="http://schemas.microsoft.com/office/drawing/2014/main" id="{8888B84C-EE46-91B6-A88E-D6D4C63F50E4}"/>
              </a:ext>
            </a:extLst>
          </p:cNvPr>
          <p:cNvSpPr txBox="1">
            <a:spLocks/>
          </p:cNvSpPr>
          <p:nvPr/>
        </p:nvSpPr>
        <p:spPr>
          <a:xfrm>
            <a:off x="7924800" y="1905000"/>
            <a:ext cx="4114800" cy="3733800"/>
          </a:xfrm>
          <a:prstGeom prst="rect">
            <a:avLst/>
          </a:prstGeom>
          <a:noFill/>
        </p:spPr>
        <p:txBody>
          <a:bodyPr vert="horz" wrap="square" lIns="91440" tIns="45720" rIns="91440" bIns="45720" numCol="1"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Font typeface="Wingdings" panose="05000000000000000000" pitchFamily="2" charset="2"/>
              <a:buNone/>
            </a:pPr>
            <a:r>
              <a:rPr lang="en-US" sz="4400" b="1" dirty="0">
                <a:solidFill>
                  <a:schemeClr val="accent1"/>
                </a:solidFill>
                <a:effectLst>
                  <a:outerShdw dist="63500" dir="2700000" algn="tl" rotWithShape="0">
                    <a:schemeClr val="accent6">
                      <a:lumMod val="50000"/>
                    </a:schemeClr>
                  </a:outerShdw>
                </a:effectLst>
              </a:rPr>
              <a:t>75%</a:t>
            </a:r>
          </a:p>
          <a:p>
            <a:pPr marL="0" indent="0">
              <a:spcBef>
                <a:spcPts val="0"/>
              </a:spcBef>
              <a:buFont typeface="Wingdings" panose="05000000000000000000" pitchFamily="2" charset="2"/>
              <a:buNone/>
            </a:pPr>
            <a:r>
              <a:rPr lang="en-US" sz="1600" dirty="0"/>
              <a:t>2021</a:t>
            </a:r>
            <a:endParaRPr lang="en-US" sz="1600" b="1" dirty="0">
              <a:solidFill>
                <a:schemeClr val="accent5">
                  <a:lumMod val="60000"/>
                  <a:lumOff val="40000"/>
                </a:schemeClr>
              </a:solidFill>
              <a:effectLst>
                <a:outerShdw dist="63500" dir="2700000" algn="tl" rotWithShape="0">
                  <a:schemeClr val="accent6">
                    <a:lumMod val="50000"/>
                  </a:schemeClr>
                </a:outerShdw>
              </a:effectLst>
            </a:endParaRPr>
          </a:p>
          <a:p>
            <a:pPr marL="0" indent="0">
              <a:spcBef>
                <a:spcPts val="11400"/>
              </a:spcBef>
              <a:buFont typeface="Wingdings" panose="05000000000000000000" pitchFamily="2" charset="2"/>
              <a:buNone/>
            </a:pPr>
            <a:r>
              <a:rPr lang="en-US" sz="4400" b="1" dirty="0">
                <a:solidFill>
                  <a:schemeClr val="accent2"/>
                </a:solidFill>
                <a:effectLst>
                  <a:outerShdw dist="63500" dir="2700000" algn="tl" rotWithShape="0">
                    <a:schemeClr val="accent6">
                      <a:lumMod val="50000"/>
                    </a:schemeClr>
                  </a:outerShdw>
                </a:effectLst>
              </a:rPr>
              <a:t>1%</a:t>
            </a:r>
          </a:p>
          <a:p>
            <a:pPr marL="0" indent="0">
              <a:spcBef>
                <a:spcPts val="0"/>
              </a:spcBef>
              <a:buFont typeface="Wingdings" panose="05000000000000000000" pitchFamily="2" charset="2"/>
              <a:buNone/>
            </a:pPr>
            <a:r>
              <a:rPr lang="en-US" sz="1600" dirty="0"/>
              <a:t>2000</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22</a:t>
            </a:fld>
            <a:endParaRPr lang="en-US" dirty="0"/>
          </a:p>
        </p:txBody>
      </p:sp>
    </p:spTree>
    <p:extLst>
      <p:ext uri="{BB962C8B-B14F-4D97-AF65-F5344CB8AC3E}">
        <p14:creationId xmlns:p14="http://schemas.microsoft.com/office/powerpoint/2010/main" val="249967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i="1" dirty="0"/>
              <a:t>Reminder: </a:t>
            </a:r>
            <a:r>
              <a:rPr lang="en-US" dirty="0"/>
              <a:t>Equity Statistics </a:t>
            </a:r>
            <a:br>
              <a:rPr lang="en-US" sz="2800" dirty="0">
                <a:solidFill>
                  <a:schemeClr val="tx1"/>
                </a:solidFill>
              </a:rPr>
            </a:br>
            <a:r>
              <a:rPr lang="en-US" sz="2400" dirty="0">
                <a:solidFill>
                  <a:schemeClr val="tx1"/>
                </a:solidFill>
                <a:effectLst>
                  <a:outerShdw dist="63500" dir="2700000" algn="tl" rotWithShape="0">
                    <a:schemeClr val="accent6">
                      <a:lumMod val="50000"/>
                    </a:schemeClr>
                  </a:outerShdw>
                </a:effectLst>
              </a:rPr>
              <a:t>Broadband at Home, U.S.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752600"/>
            <a:ext cx="5364480" cy="4572000"/>
          </a:xfrm>
        </p:spPr>
        <p:txBody>
          <a:bodyPr numCol="1" spcCol="182880"/>
          <a:lstStyle/>
          <a:p>
            <a:pPr>
              <a:lnSpc>
                <a:spcPct val="120000"/>
              </a:lnSpc>
              <a:spcBef>
                <a:spcPts val="0"/>
              </a:spcBef>
              <a:spcAft>
                <a:spcPts val="2400"/>
              </a:spcAft>
            </a:pPr>
            <a:r>
              <a:rPr lang="en-US" dirty="0"/>
              <a:t>36 million households (29%) </a:t>
            </a:r>
            <a:r>
              <a:rPr lang="en-US" b="1" dirty="0">
                <a:solidFill>
                  <a:schemeClr val="accent2"/>
                </a:solidFill>
                <a:effectLst>
                  <a:outerShdw dist="63500" dir="2700000" algn="tl" rotWithShape="0">
                    <a:schemeClr val="accent6">
                      <a:lumMod val="50000"/>
                    </a:schemeClr>
                  </a:outerShdw>
                </a:effectLst>
              </a:rPr>
              <a:t>do not </a:t>
            </a:r>
            <a:r>
              <a:rPr lang="en-US" dirty="0"/>
              <a:t>have broadband service (urban, 26 million; rural, 10 million).</a:t>
            </a:r>
          </a:p>
          <a:p>
            <a:pPr>
              <a:lnSpc>
                <a:spcPct val="120000"/>
              </a:lnSpc>
              <a:spcBef>
                <a:spcPts val="0"/>
              </a:spcBef>
              <a:spcAft>
                <a:spcPts val="2400"/>
              </a:spcAft>
            </a:pPr>
            <a:r>
              <a:rPr lang="en-US" dirty="0"/>
              <a:t>The lower a household’s income, the less likely they are to consistently subscribe to a wireline broadband service.</a:t>
            </a:r>
          </a:p>
        </p:txBody>
      </p:sp>
      <p:graphicFrame>
        <p:nvGraphicFramePr>
          <p:cNvPr id="6" name="Chart 5">
            <a:extLst>
              <a:ext uri="{FF2B5EF4-FFF2-40B4-BE49-F238E27FC236}">
                <a16:creationId xmlns:a16="http://schemas.microsoft.com/office/drawing/2014/main" id="{D81272D7-CF28-A99C-1ED4-A39BEA65A4CB}"/>
              </a:ext>
              <a:ext uri="{C183D7F6-B498-43B3-948B-1728B52AA6E4}">
                <adec:decorative xmlns:adec="http://schemas.microsoft.com/office/drawing/2017/decorative" val="1"/>
              </a:ext>
            </a:extLst>
          </p:cNvPr>
          <p:cNvGraphicFramePr/>
          <p:nvPr/>
        </p:nvGraphicFramePr>
        <p:xfrm>
          <a:off x="5486400" y="914400"/>
          <a:ext cx="6096000" cy="5403681"/>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23</a:t>
            </a:fld>
            <a:endParaRPr lang="en-US" dirty="0"/>
          </a:p>
        </p:txBody>
      </p:sp>
    </p:spTree>
    <p:extLst>
      <p:ext uri="{BB962C8B-B14F-4D97-AF65-F5344CB8AC3E}">
        <p14:creationId xmlns:p14="http://schemas.microsoft.com/office/powerpoint/2010/main" val="2376044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234440"/>
          </a:xfrm>
        </p:spPr>
        <p:txBody>
          <a:bodyPr anchor="t" anchorCtr="0"/>
          <a:lstStyle/>
          <a:p>
            <a:pPr>
              <a:lnSpc>
                <a:spcPct val="100000"/>
              </a:lnSpc>
            </a:pPr>
            <a:r>
              <a:rPr lang="en-US" sz="2000" dirty="0">
                <a:solidFill>
                  <a:schemeClr val="accent2"/>
                </a:solidFill>
              </a:rPr>
              <a:t>Impact: Where are the Costs</a:t>
            </a:r>
            <a:br>
              <a:rPr lang="en-US" dirty="0"/>
            </a:br>
            <a:r>
              <a:rPr lang="en-US" i="1" dirty="0"/>
              <a:t>Reminder: </a:t>
            </a:r>
            <a:r>
              <a:rPr lang="en-US" dirty="0"/>
              <a:t>Equity Statistics</a:t>
            </a:r>
            <a:br>
              <a:rPr lang="en-US" sz="2800" dirty="0">
                <a:solidFill>
                  <a:schemeClr val="tx1"/>
                </a:solidFill>
              </a:rPr>
            </a:br>
            <a:r>
              <a:rPr lang="en-US" sz="2800" dirty="0">
                <a:solidFill>
                  <a:schemeClr val="tx1"/>
                </a:solidFill>
                <a:effectLst>
                  <a:outerShdw dist="63500" dir="2700000" algn="tl" rotWithShape="0">
                    <a:schemeClr val="accent6">
                      <a:lumMod val="50000"/>
                    </a:schemeClr>
                  </a:outerShdw>
                </a:effectLst>
              </a:rPr>
              <a:t>Broadband &amp; Computer at Home, U.S. by Race</a:t>
            </a:r>
            <a:endParaRPr lang="en-US" dirty="0">
              <a:solidFill>
                <a:schemeClr val="tx1"/>
              </a:solidFill>
              <a:effectLst>
                <a:outerShdw dist="63500" dir="2700000" algn="tl" rotWithShape="0">
                  <a:schemeClr val="accent6">
                    <a:lumMod val="50000"/>
                  </a:schemeClr>
                </a:outerShdw>
              </a:effectLst>
            </a:endParaRPr>
          </a:p>
        </p:txBody>
      </p:sp>
      <p:graphicFrame>
        <p:nvGraphicFramePr>
          <p:cNvPr id="8" name="Chart 7" descr="Digital Equity Statistics showing racial differences among those who have broadband access at home (white 79%, hispanic 61%, black 66%) and have laptop or desktop computer (white 82%, hispanic 57%, black 58%)">
            <a:extLst>
              <a:ext uri="{FF2B5EF4-FFF2-40B4-BE49-F238E27FC236}">
                <a16:creationId xmlns:a16="http://schemas.microsoft.com/office/drawing/2014/main" id="{42575408-AEBC-8294-446F-4271DE4E0760}"/>
              </a:ext>
            </a:extLst>
          </p:cNvPr>
          <p:cNvGraphicFramePr/>
          <p:nvPr/>
        </p:nvGraphicFramePr>
        <p:xfrm>
          <a:off x="533399" y="1557867"/>
          <a:ext cx="11125201" cy="4842933"/>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24</a:t>
            </a:fld>
            <a:endParaRPr lang="en-US" dirty="0"/>
          </a:p>
        </p:txBody>
      </p:sp>
    </p:spTree>
    <p:extLst>
      <p:ext uri="{BB962C8B-B14F-4D97-AF65-F5344CB8AC3E}">
        <p14:creationId xmlns:p14="http://schemas.microsoft.com/office/powerpoint/2010/main" val="1743195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But there’s more, the impact on the planet…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143001" y="2362200"/>
            <a:ext cx="10012680" cy="3733800"/>
          </a:xfrm>
        </p:spPr>
        <p:txBody>
          <a:bodyPr numCol="1" spcCol="457200"/>
          <a:lstStyle/>
          <a:p>
            <a:pPr marL="120650" indent="-111125">
              <a:lnSpc>
                <a:spcPct val="120000"/>
              </a:lnSpc>
              <a:spcBef>
                <a:spcPts val="0"/>
              </a:spcBef>
              <a:spcAft>
                <a:spcPts val="1800"/>
              </a:spcAft>
              <a:buNone/>
            </a:pPr>
            <a:r>
              <a:rPr lang="en-US" sz="4400" b="1" dirty="0">
                <a:solidFill>
                  <a:schemeClr val="accent2"/>
                </a:solidFill>
                <a:effectLst>
                  <a:outerShdw dist="50800" dir="2700000" algn="tl" rotWithShape="0">
                    <a:schemeClr val="accent6">
                      <a:lumMod val="50000"/>
                    </a:schemeClr>
                  </a:outerShdw>
                </a:effectLst>
              </a:rPr>
              <a:t>“If the Internet was a country, </a:t>
            </a:r>
            <a:br>
              <a:rPr lang="en-US" sz="4400" b="1" dirty="0">
                <a:solidFill>
                  <a:schemeClr val="accent2"/>
                </a:solidFill>
                <a:effectLst>
                  <a:outerShdw dist="50800" dir="2700000" algn="tl" rotWithShape="0">
                    <a:schemeClr val="accent6">
                      <a:lumMod val="50000"/>
                    </a:schemeClr>
                  </a:outerShdw>
                </a:effectLst>
              </a:rPr>
            </a:br>
            <a:r>
              <a:rPr lang="en-US" sz="4400" b="1" dirty="0">
                <a:solidFill>
                  <a:schemeClr val="accent2"/>
                </a:solidFill>
                <a:effectLst>
                  <a:outerShdw dist="50800" dir="2700000" algn="tl" rotWithShape="0">
                    <a:schemeClr val="accent6">
                      <a:lumMod val="50000"/>
                    </a:schemeClr>
                  </a:outerShdw>
                </a:effectLst>
              </a:rPr>
              <a:t> it would be the 7th largest polluter.” </a:t>
            </a:r>
          </a:p>
          <a:p>
            <a:pPr marL="0" indent="0" algn="r">
              <a:lnSpc>
                <a:spcPct val="120000"/>
              </a:lnSpc>
              <a:spcBef>
                <a:spcPts val="0"/>
              </a:spcBef>
              <a:spcAft>
                <a:spcPts val="1800"/>
              </a:spcAft>
              <a:buNone/>
            </a:pPr>
            <a:r>
              <a:rPr lang="en-US" dirty="0">
                <a:solidFill>
                  <a:schemeClr val="accent3"/>
                </a:solidFill>
              </a:rPr>
              <a:t>  </a:t>
            </a:r>
            <a:r>
              <a:rPr lang="en-US" dirty="0">
                <a:solidFill>
                  <a:schemeClr val="accent1"/>
                </a:solidFill>
              </a:rPr>
              <a:t>— </a:t>
            </a:r>
            <a:r>
              <a:rPr lang="en-US" dirty="0">
                <a:solidFill>
                  <a:schemeClr val="accent1"/>
                </a:solidFill>
                <a:hlinkClick r:id="rId3">
                  <a:extLst>
                    <a:ext uri="{A12FA001-AC4F-418D-AE19-62706E023703}">
                      <ahyp:hlinkClr xmlns:ahyp="http://schemas.microsoft.com/office/drawing/2018/hyperlinkcolor" val="tx"/>
                    </a:ext>
                  </a:extLst>
                </a:hlinkClick>
              </a:rPr>
              <a:t>Sustainable Web Manifesto </a:t>
            </a:r>
            <a:endParaRPr lang="en-US" dirty="0">
              <a:solidFill>
                <a:schemeClr val="accent1"/>
              </a:solidFill>
            </a:endParaRP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25</a:t>
            </a:fld>
            <a:endParaRPr lang="en-US" dirty="0"/>
          </a:p>
        </p:txBody>
      </p:sp>
    </p:spTree>
    <p:extLst>
      <p:ext uri="{BB962C8B-B14F-4D97-AF65-F5344CB8AC3E}">
        <p14:creationId xmlns:p14="http://schemas.microsoft.com/office/powerpoint/2010/main" val="204783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But there’s more, the impact on the environment and climate…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990601" y="2133600"/>
            <a:ext cx="10439400" cy="3962400"/>
          </a:xfrm>
        </p:spPr>
        <p:txBody>
          <a:bodyPr numCol="1" spcCol="457200"/>
          <a:lstStyle/>
          <a:p>
            <a:pPr marL="176213" indent="-166688">
              <a:lnSpc>
                <a:spcPct val="120000"/>
              </a:lnSpc>
              <a:spcBef>
                <a:spcPts val="0"/>
              </a:spcBef>
              <a:spcAft>
                <a:spcPts val="1800"/>
              </a:spcAft>
              <a:buNone/>
            </a:pPr>
            <a:r>
              <a:rPr lang="en-US" sz="3400" b="1" dirty="0">
                <a:solidFill>
                  <a:schemeClr val="accent2"/>
                </a:solidFill>
                <a:effectLst>
                  <a:outerShdw dist="50800" dir="2700000" algn="tl" rotWithShape="0">
                    <a:schemeClr val="accent6">
                      <a:lumMod val="50000"/>
                    </a:schemeClr>
                  </a:outerShdw>
                </a:effectLst>
              </a:rPr>
              <a:t>“Digital technologies now emit 4% of greenhouse gas emissions (GHG), and its energy consumption is increasing by 9% a year.”</a:t>
            </a:r>
          </a:p>
          <a:p>
            <a:pPr marL="0" indent="0" algn="r">
              <a:lnSpc>
                <a:spcPct val="120000"/>
              </a:lnSpc>
              <a:spcBef>
                <a:spcPts val="0"/>
              </a:spcBef>
              <a:spcAft>
                <a:spcPts val="1800"/>
              </a:spcAft>
              <a:buNone/>
            </a:pPr>
            <a:r>
              <a:rPr lang="en-US" dirty="0">
                <a:solidFill>
                  <a:schemeClr val="accent1"/>
                </a:solidFill>
              </a:rPr>
              <a:t>— “</a:t>
            </a:r>
            <a:r>
              <a:rPr lang="en-US" dirty="0">
                <a:solidFill>
                  <a:schemeClr val="accent1"/>
                </a:solidFill>
                <a:hlinkClick r:id="rId3">
                  <a:extLst>
                    <a:ext uri="{A12FA001-AC4F-418D-AE19-62706E023703}">
                      <ahyp:hlinkClr xmlns:ahyp="http://schemas.microsoft.com/office/drawing/2018/hyperlinkcolor" val="tx"/>
                    </a:ext>
                  </a:extLst>
                </a:hlinkClick>
              </a:rPr>
              <a:t>Climate Crisis: The Unsustainable Use of Online Video</a:t>
            </a:r>
            <a:r>
              <a:rPr lang="en-US" dirty="0">
                <a:solidFill>
                  <a:schemeClr val="accent1"/>
                </a:solidFill>
              </a:rPr>
              <a:t>”</a:t>
            </a:r>
            <a:br>
              <a:rPr lang="en-US" dirty="0">
                <a:solidFill>
                  <a:schemeClr val="accent1"/>
                </a:solidFill>
              </a:rPr>
            </a:br>
            <a:r>
              <a:rPr lang="en-US" i="1" dirty="0">
                <a:solidFill>
                  <a:schemeClr val="accent1"/>
                </a:solidFill>
              </a:rPr>
              <a:t>from</a:t>
            </a:r>
            <a:r>
              <a:rPr lang="en-US" dirty="0">
                <a:solidFill>
                  <a:schemeClr val="accent1"/>
                </a:solidFill>
              </a:rPr>
              <a:t> The Shift Project</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26</a:t>
            </a:fld>
            <a:endParaRPr lang="en-US" dirty="0"/>
          </a:p>
        </p:txBody>
      </p:sp>
    </p:spTree>
    <p:extLst>
      <p:ext uri="{BB962C8B-B14F-4D97-AF65-F5344CB8AC3E}">
        <p14:creationId xmlns:p14="http://schemas.microsoft.com/office/powerpoint/2010/main" val="2323475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and there’s more…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261872" y="2133600"/>
            <a:ext cx="9448800" cy="4038600"/>
          </a:xfrm>
        </p:spPr>
        <p:txBody>
          <a:bodyPr numCol="1" spcCol="457200"/>
          <a:lstStyle/>
          <a:p>
            <a:pPr marL="176213" indent="-166688">
              <a:lnSpc>
                <a:spcPct val="120000"/>
              </a:lnSpc>
              <a:spcBef>
                <a:spcPts val="0"/>
              </a:spcBef>
              <a:spcAft>
                <a:spcPts val="1800"/>
              </a:spcAft>
              <a:buNone/>
            </a:pPr>
            <a:r>
              <a:rPr lang="en-US" sz="3400" b="1" dirty="0">
                <a:solidFill>
                  <a:schemeClr val="accent2"/>
                </a:solidFill>
                <a:effectLst>
                  <a:outerShdw dist="50800" dir="2700000" algn="tl" rotWithShape="0">
                    <a:schemeClr val="accent6">
                      <a:lumMod val="50000"/>
                    </a:schemeClr>
                  </a:outerShdw>
                </a:effectLst>
              </a:rPr>
              <a:t>“Every line of code takes energy to execute, energy to write, and likely represents a combination of communications efforts to nail down.” </a:t>
            </a:r>
          </a:p>
          <a:p>
            <a:pPr marL="0" indent="0" algn="r">
              <a:lnSpc>
                <a:spcPct val="120000"/>
              </a:lnSpc>
              <a:spcBef>
                <a:spcPts val="0"/>
              </a:spcBef>
              <a:spcAft>
                <a:spcPts val="1800"/>
              </a:spcAft>
              <a:buNone/>
            </a:pPr>
            <a:r>
              <a:rPr lang="en-US" dirty="0">
                <a:solidFill>
                  <a:schemeClr val="accent1"/>
                </a:solidFill>
              </a:rPr>
              <a:t>— </a:t>
            </a:r>
            <a:r>
              <a:rPr lang="en-US" dirty="0">
                <a:solidFill>
                  <a:schemeClr val="accent1"/>
                </a:solidFill>
                <a:hlinkClick r:id="rId3">
                  <a:extLst>
                    <a:ext uri="{A12FA001-AC4F-418D-AE19-62706E023703}">
                      <ahyp:hlinkClr xmlns:ahyp="http://schemas.microsoft.com/office/drawing/2018/hyperlinkcolor" val="tx"/>
                    </a:ext>
                  </a:extLst>
                </a:hlinkClick>
              </a:rPr>
              <a:t>Sustainability from the Drupal team</a:t>
            </a:r>
            <a:endParaRPr lang="en-US" dirty="0">
              <a:solidFill>
                <a:schemeClr val="accent1"/>
              </a:solidFill>
            </a:endParaRP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27</a:t>
            </a:fld>
            <a:endParaRPr lang="en-US" dirty="0"/>
          </a:p>
        </p:txBody>
      </p:sp>
    </p:spTree>
    <p:extLst>
      <p:ext uri="{BB962C8B-B14F-4D97-AF65-F5344CB8AC3E}">
        <p14:creationId xmlns:p14="http://schemas.microsoft.com/office/powerpoint/2010/main" val="3928950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yet more…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524000"/>
            <a:ext cx="11231880" cy="4419600"/>
          </a:xfrm>
        </p:spPr>
        <p:txBody>
          <a:bodyPr numCol="2" spcCol="457200" anchor="t" anchorCtr="0"/>
          <a:lstStyle/>
          <a:p>
            <a:pPr marL="176213" indent="-166688">
              <a:lnSpc>
                <a:spcPct val="120000"/>
              </a:lnSpc>
              <a:spcBef>
                <a:spcPts val="0"/>
              </a:spcBef>
              <a:spcAft>
                <a:spcPts val="1200"/>
              </a:spcAft>
              <a:buNone/>
            </a:pPr>
            <a:r>
              <a:rPr lang="en-US" b="1" dirty="0">
                <a:solidFill>
                  <a:schemeClr val="accent2"/>
                </a:solidFill>
              </a:rPr>
              <a:t>“The carbon footprint of our gadgets, the Internet, and the systems supporting them account for about 3.7% of global greenhouse emissions, according to some estimates.”</a:t>
            </a:r>
          </a:p>
          <a:p>
            <a:pPr marL="285750" indent="-273050">
              <a:lnSpc>
                <a:spcPct val="120000"/>
              </a:lnSpc>
              <a:spcBef>
                <a:spcPts val="0"/>
              </a:spcBef>
              <a:spcAft>
                <a:spcPts val="1200"/>
              </a:spcAft>
              <a:buNone/>
            </a:pPr>
            <a:r>
              <a:rPr lang="en-US" sz="1600" dirty="0">
                <a:solidFill>
                  <a:schemeClr val="accent1"/>
                </a:solidFill>
              </a:rPr>
              <a:t>— BBC </a:t>
            </a:r>
            <a:br>
              <a:rPr lang="en-US" sz="1600" dirty="0">
                <a:solidFill>
                  <a:schemeClr val="accent1"/>
                </a:solidFill>
              </a:rPr>
            </a:br>
            <a:r>
              <a:rPr lang="en-US" sz="1600" dirty="0">
                <a:solidFill>
                  <a:schemeClr val="accent1"/>
                </a:solidFill>
              </a:rPr>
              <a:t>(The internet emits 1.6 billion annual tons of greenhouse gas emissions.)</a:t>
            </a:r>
          </a:p>
          <a:p>
            <a:pPr>
              <a:lnSpc>
                <a:spcPct val="120000"/>
              </a:lnSpc>
              <a:spcBef>
                <a:spcPts val="150000"/>
              </a:spcBef>
              <a:spcAft>
                <a:spcPts val="1200"/>
              </a:spcAft>
            </a:pPr>
            <a:r>
              <a:rPr lang="en-US" sz="1800" dirty="0"/>
              <a:t>The communications industry will represent 20% of all the world’s electricity consumption by 2025.</a:t>
            </a:r>
          </a:p>
          <a:p>
            <a:pPr>
              <a:lnSpc>
                <a:spcPct val="120000"/>
              </a:lnSpc>
              <a:spcBef>
                <a:spcPts val="0"/>
              </a:spcBef>
              <a:spcAft>
                <a:spcPts val="1200"/>
              </a:spcAft>
            </a:pPr>
            <a:r>
              <a:rPr lang="en-US" sz="1800" dirty="0"/>
              <a:t>More than 50 million tons of e-waste were produced in 2019 alone, a number expected to rise by 8% each year. </a:t>
            </a:r>
          </a:p>
          <a:p>
            <a:pPr>
              <a:lnSpc>
                <a:spcPct val="120000"/>
              </a:lnSpc>
              <a:spcBef>
                <a:spcPts val="0"/>
              </a:spcBef>
              <a:spcAft>
                <a:spcPts val="1200"/>
              </a:spcAft>
            </a:pPr>
            <a:r>
              <a:rPr lang="en-US" sz="1800" dirty="0"/>
              <a:t>The global IT sector electricity demand ranks behind only two countries in the world: China &amp; the U.S.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28</a:t>
            </a:fld>
            <a:endParaRPr lang="en-US" dirty="0"/>
          </a:p>
        </p:txBody>
      </p:sp>
    </p:spTree>
    <p:extLst>
      <p:ext uri="{BB962C8B-B14F-4D97-AF65-F5344CB8AC3E}">
        <p14:creationId xmlns:p14="http://schemas.microsoft.com/office/powerpoint/2010/main" val="144875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Accessibility Beyond Compliance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6355080" cy="4572000"/>
          </a:xfrm>
        </p:spPr>
        <p:txBody>
          <a:bodyPr numCol="1" spcCol="182880" anchor="ctr" anchorCtr="0"/>
          <a:lstStyle/>
          <a:p>
            <a:pPr>
              <a:lnSpc>
                <a:spcPct val="110000"/>
              </a:lnSpc>
              <a:spcBef>
                <a:spcPts val="0"/>
              </a:spcBef>
              <a:spcAft>
                <a:spcPts val="600"/>
              </a:spcAft>
            </a:pPr>
            <a:r>
              <a:rPr lang="en-US" sz="1800" dirty="0"/>
              <a:t>Section 508 and other regulations define legal standards of accessibility. </a:t>
            </a:r>
          </a:p>
          <a:p>
            <a:pPr>
              <a:lnSpc>
                <a:spcPct val="110000"/>
              </a:lnSpc>
              <a:spcBef>
                <a:spcPts val="0"/>
              </a:spcBef>
              <a:spcAft>
                <a:spcPts val="600"/>
              </a:spcAft>
            </a:pPr>
            <a:r>
              <a:rPr lang="en-US" sz="1800" dirty="0"/>
              <a:t>Regulations rely on objectively testable standards while many guidelines require subjective expertise to deliver accessible outcomes. </a:t>
            </a:r>
          </a:p>
          <a:p>
            <a:pPr>
              <a:lnSpc>
                <a:spcPct val="110000"/>
              </a:lnSpc>
              <a:spcBef>
                <a:spcPts val="0"/>
              </a:spcBef>
              <a:spcAft>
                <a:spcPts val="600"/>
              </a:spcAft>
            </a:pPr>
            <a:r>
              <a:rPr lang="en-US" sz="1800" dirty="0"/>
              <a:t>Governance takes time and often is well behind the current best practices and guidelines established by standards bodies like the Worldwide Web Consortium (W3C) Accessibility Guidelines Working Group. </a:t>
            </a:r>
          </a:p>
          <a:p>
            <a:pPr>
              <a:lnSpc>
                <a:spcPct val="110000"/>
              </a:lnSpc>
              <a:spcBef>
                <a:spcPts val="0"/>
              </a:spcBef>
              <a:spcAft>
                <a:spcPts val="600"/>
              </a:spcAft>
            </a:pPr>
            <a:r>
              <a:rPr lang="en-US" sz="1800" dirty="0"/>
              <a:t>The most inclusive approach is to deliver </a:t>
            </a:r>
            <a:r>
              <a:rPr lang="en-US" sz="1800" b="1" dirty="0">
                <a:solidFill>
                  <a:schemeClr val="accent2"/>
                </a:solidFill>
                <a:effectLst>
                  <a:outerShdw dist="63500" dir="2700000" algn="tl" rotWithShape="0">
                    <a:schemeClr val="accent6">
                      <a:lumMod val="50000"/>
                    </a:schemeClr>
                  </a:outerShdw>
                </a:effectLst>
              </a:rPr>
              <a:t>accessibility beyond compliance</a:t>
            </a:r>
            <a:r>
              <a:rPr lang="en-US" sz="1800" dirty="0"/>
              <a:t>: meeting the spirit not only the letter of the law, employing the expertise of seasoned accessibility experts. Standards don’t guarantee accessibility — there needs to be a culture of accessibility.</a:t>
            </a:r>
          </a:p>
        </p:txBody>
      </p:sp>
      <p:sp>
        <p:nvSpPr>
          <p:cNvPr id="3" name="TextBox 2">
            <a:extLst>
              <a:ext uri="{FF2B5EF4-FFF2-40B4-BE49-F238E27FC236}">
                <a16:creationId xmlns:a16="http://schemas.microsoft.com/office/drawing/2014/main" id="{D57BD0E0-CCB7-09BE-A46E-706F62A8F1B2}"/>
              </a:ext>
            </a:extLst>
          </p:cNvPr>
          <p:cNvSpPr txBox="1"/>
          <p:nvPr/>
        </p:nvSpPr>
        <p:spPr>
          <a:xfrm>
            <a:off x="6795655" y="1385454"/>
            <a:ext cx="4982765" cy="4786745"/>
          </a:xfrm>
          <a:prstGeom prst="rect">
            <a:avLst/>
          </a:prstGeom>
          <a:solidFill>
            <a:schemeClr val="accent5">
              <a:lumMod val="50000"/>
              <a:alpha val="29804"/>
            </a:schemeClr>
          </a:solidFill>
        </p:spPr>
        <p:txBody>
          <a:bodyPr wrap="square" lIns="182880" tIns="91440" rIns="182880" bIns="182880" rtlCol="0">
            <a:noAutofit/>
          </a:bodyPr>
          <a:lstStyle/>
          <a:p>
            <a:pPr marL="285750" indent="-285750">
              <a:lnSpc>
                <a:spcPct val="120000"/>
              </a:lnSpc>
              <a:spcAft>
                <a:spcPts val="1200"/>
              </a:spcAft>
              <a:buFont typeface="Wingdings" pitchFamily="2" charset="2"/>
              <a:buChar char="§"/>
            </a:pPr>
            <a:r>
              <a:rPr lang="en-US" sz="1600" dirty="0"/>
              <a:t>Mobile usage skyrocketed over the past decade. WCAG 2.1 &amp; 2.2 add criteria for cognitive considerations &amp; mobile.</a:t>
            </a:r>
          </a:p>
          <a:p>
            <a:pPr marL="285750" indent="-285750">
              <a:lnSpc>
                <a:spcPct val="120000"/>
              </a:lnSpc>
              <a:spcAft>
                <a:spcPts val="1200"/>
              </a:spcAft>
              <a:buFont typeface="Wingdings" pitchFamily="2" charset="2"/>
              <a:buChar char="§"/>
            </a:pPr>
            <a:r>
              <a:rPr lang="en-US" sz="1600" dirty="0"/>
              <a:t>I encourage you to use WCAG 2.2, Levels A and AA — and AAA as much as possible. </a:t>
            </a:r>
            <a:br>
              <a:rPr lang="en-US" sz="1600" dirty="0"/>
            </a:br>
            <a:r>
              <a:rPr lang="en-US" sz="1600" dirty="0"/>
              <a:t>Honor the spirit of Section 508!</a:t>
            </a:r>
          </a:p>
          <a:p>
            <a:pPr marL="285750" indent="-285750">
              <a:lnSpc>
                <a:spcPct val="120000"/>
              </a:lnSpc>
              <a:spcAft>
                <a:spcPts val="1200"/>
              </a:spcAft>
              <a:buFont typeface="Wingdings" pitchFamily="2" charset="2"/>
              <a:buChar char="§"/>
            </a:pPr>
            <a:r>
              <a:rPr lang="en-US" sz="1600" dirty="0"/>
              <a:t>This empowers people to access materials in the range of ways they may use. For example:</a:t>
            </a:r>
          </a:p>
          <a:p>
            <a:pPr marL="628650" lvl="1" indent="-287338">
              <a:lnSpc>
                <a:spcPct val="120000"/>
              </a:lnSpc>
              <a:spcAft>
                <a:spcPts val="1200"/>
              </a:spcAft>
              <a:buFont typeface="Courier New" panose="02070309020205020404" pitchFamily="49" charset="0"/>
              <a:buChar char="o"/>
            </a:pPr>
            <a:r>
              <a:rPr lang="en-US" sz="1400" dirty="0"/>
              <a:t>Plain language ensures content is understandable.</a:t>
            </a:r>
          </a:p>
          <a:p>
            <a:pPr marL="628650" lvl="1" indent="-287338">
              <a:lnSpc>
                <a:spcPct val="120000"/>
              </a:lnSpc>
              <a:spcAft>
                <a:spcPts val="1200"/>
              </a:spcAft>
              <a:buFont typeface="Courier New" panose="02070309020205020404" pitchFamily="49" charset="0"/>
              <a:buChar char="o"/>
            </a:pPr>
            <a:r>
              <a:rPr lang="en-US" sz="1400" dirty="0"/>
              <a:t>Increased color contrast and touch target sizing and spacing support mobile device users.</a:t>
            </a:r>
          </a:p>
          <a:p>
            <a:pPr marL="628650" lvl="1" indent="-287338">
              <a:lnSpc>
                <a:spcPct val="120000"/>
              </a:lnSpc>
              <a:spcAft>
                <a:spcPts val="1200"/>
              </a:spcAft>
              <a:buFont typeface="Courier New" panose="02070309020205020404" pitchFamily="49" charset="0"/>
              <a:buChar char="o"/>
            </a:pPr>
            <a:r>
              <a:rPr lang="en-US" sz="1400" dirty="0"/>
              <a:t>Also, </a:t>
            </a:r>
            <a:r>
              <a:rPr lang="en-US" sz="1400" dirty="0" err="1"/>
              <a:t>PlainLanguage.gov</a:t>
            </a:r>
            <a:r>
              <a:rPr lang="en-US" sz="1400" dirty="0"/>
              <a:t> provides guidance on clear writing and meeting the Plain Writing Act.</a:t>
            </a:r>
          </a:p>
          <a:p>
            <a:endParaRPr lang="en-US" dirty="0"/>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29</a:t>
            </a:fld>
            <a:endParaRPr lang="en-US" dirty="0"/>
          </a:p>
        </p:txBody>
      </p:sp>
      <p:sp>
        <p:nvSpPr>
          <p:cNvPr id="2" name="TextBox 1">
            <a:extLst>
              <a:ext uri="{FF2B5EF4-FFF2-40B4-BE49-F238E27FC236}">
                <a16:creationId xmlns:a16="http://schemas.microsoft.com/office/drawing/2014/main" id="{BAB60CA3-F03C-34EC-C289-CB2BC94E4F92}"/>
              </a:ext>
            </a:extLst>
          </p:cNvPr>
          <p:cNvSpPr txBox="1"/>
          <p:nvPr/>
        </p:nvSpPr>
        <p:spPr>
          <a:xfrm>
            <a:off x="0" y="0"/>
            <a:ext cx="12192000" cy="6858000"/>
          </a:xfrm>
          <a:prstGeom prst="rect">
            <a:avLst/>
          </a:prstGeom>
          <a:solidFill>
            <a:schemeClr val="tx2">
              <a:lumMod val="95000"/>
            </a:schemeClr>
          </a:solidFill>
        </p:spPr>
        <p:txBody>
          <a:bodyPr wrap="square" lIns="182880" tIns="182880" rIns="4572000" bIns="274320" rtlCol="0">
            <a:noAutofit/>
          </a:bodyPr>
          <a:lstStyle/>
          <a:p>
            <a:pPr>
              <a:spcAft>
                <a:spcPts val="900"/>
              </a:spcAft>
            </a:pPr>
            <a:r>
              <a:rPr lang="en-US" b="1" dirty="0">
                <a:solidFill>
                  <a:schemeClr val="bg1"/>
                </a:solidFill>
                <a:latin typeface="+mj-lt"/>
              </a:rPr>
              <a:t>Accessibility Short How-to</a:t>
            </a:r>
          </a:p>
          <a:p>
            <a:pPr marL="285750" indent="-285750">
              <a:spcAft>
                <a:spcPts val="900"/>
              </a:spcAft>
              <a:buFont typeface="Wingdings" pitchFamily="2" charset="2"/>
              <a:buChar char="§"/>
            </a:pPr>
            <a:r>
              <a:rPr lang="en-US" dirty="0">
                <a:solidFill>
                  <a:schemeClr val="bg1"/>
                </a:solidFill>
              </a:rPr>
              <a:t>Remove </a:t>
            </a:r>
            <a:r>
              <a:rPr lang="en-US">
                <a:solidFill>
                  <a:schemeClr val="bg1"/>
                </a:solidFill>
              </a:rPr>
              <a:t>empty paragraphs, </a:t>
            </a:r>
            <a:r>
              <a:rPr lang="en-US" dirty="0">
                <a:solidFill>
                  <a:schemeClr val="bg1"/>
                </a:solidFill>
              </a:rPr>
              <a:t>tabs, </a:t>
            </a:r>
            <a:r>
              <a:rPr lang="en-US">
                <a:solidFill>
                  <a:schemeClr val="bg1"/>
                </a:solidFill>
              </a:rPr>
              <a:t>and spaces </a:t>
            </a:r>
            <a:r>
              <a:rPr lang="en-US" dirty="0">
                <a:solidFill>
                  <a:schemeClr val="bg1"/>
                </a:solidFill>
              </a:rPr>
              <a:t>that are used to add white space — these are read to the user in some screen readers and become errors if exported to PDF.</a:t>
            </a:r>
          </a:p>
          <a:p>
            <a:pPr marL="285750" indent="-285750">
              <a:spcAft>
                <a:spcPts val="900"/>
              </a:spcAft>
              <a:buFont typeface="Wingdings" pitchFamily="2" charset="2"/>
              <a:buChar char="§"/>
            </a:pPr>
            <a:r>
              <a:rPr lang="en-US" dirty="0">
                <a:solidFill>
                  <a:schemeClr val="bg1"/>
                </a:solidFill>
              </a:rPr>
              <a:t>Navigate the document headings using the sidebar navigation (Word).</a:t>
            </a:r>
          </a:p>
          <a:p>
            <a:pPr marL="285750" indent="-285750">
              <a:spcAft>
                <a:spcPts val="900"/>
              </a:spcAft>
              <a:buFont typeface="Wingdings" pitchFamily="2" charset="2"/>
              <a:buChar char="§"/>
            </a:pPr>
            <a:r>
              <a:rPr lang="en-US" dirty="0">
                <a:solidFill>
                  <a:schemeClr val="bg1"/>
                </a:solidFill>
              </a:rPr>
              <a:t>Use a </a:t>
            </a:r>
            <a:r>
              <a:rPr lang="en-US" dirty="0" err="1">
                <a:solidFill>
                  <a:schemeClr val="bg1"/>
                </a:solidFill>
              </a:rPr>
              <a:t>screenreader</a:t>
            </a:r>
            <a:r>
              <a:rPr lang="en-US" dirty="0">
                <a:solidFill>
                  <a:schemeClr val="bg1"/>
                </a:solidFill>
              </a:rPr>
              <a:t> (Mac comes with Voiceover built-in, Windows with Narrator) to read your work. I always have to do a web search for the keys to use it, because I context switch so much. [Check out: </a:t>
            </a:r>
            <a:r>
              <a:rPr lang="en-US" dirty="0">
                <a:solidFill>
                  <a:schemeClr val="bg1"/>
                </a:solidFill>
                <a:hlinkClick r:id="rId3"/>
              </a:rPr>
              <a:t>https://dequeuniversity.com/screenreaders/survival-guide</a:t>
            </a:r>
            <a:r>
              <a:rPr lang="en-US" dirty="0">
                <a:solidFill>
                  <a:schemeClr val="bg1"/>
                </a:solidFill>
              </a:rPr>
              <a:t>]</a:t>
            </a:r>
          </a:p>
          <a:p>
            <a:pPr marL="285750" indent="-285750">
              <a:spcAft>
                <a:spcPts val="900"/>
              </a:spcAft>
              <a:buFont typeface="Wingdings" pitchFamily="2" charset="2"/>
              <a:buChar char="§"/>
            </a:pPr>
            <a:r>
              <a:rPr lang="en-US" dirty="0">
                <a:solidFill>
                  <a:schemeClr val="bg1"/>
                </a:solidFill>
              </a:rPr>
              <a:t>Use the Lighthouse extension in Chrome to do a preliminary test for web services. [</a:t>
            </a:r>
            <a:r>
              <a:rPr lang="en-US" dirty="0">
                <a:solidFill>
                  <a:schemeClr val="bg1"/>
                </a:solidFill>
                <a:hlinkClick r:id="rId4"/>
              </a:rPr>
              <a:t>https://</a:t>
            </a:r>
            <a:r>
              <a:rPr lang="en-US" dirty="0" err="1">
                <a:solidFill>
                  <a:schemeClr val="bg1"/>
                </a:solidFill>
                <a:hlinkClick r:id="rId4"/>
              </a:rPr>
              <a:t>chrome.google.com</a:t>
            </a:r>
            <a:r>
              <a:rPr lang="en-US" dirty="0">
                <a:solidFill>
                  <a:schemeClr val="bg1"/>
                </a:solidFill>
                <a:hlinkClick r:id="rId4"/>
              </a:rPr>
              <a:t>/webstore/detail/lighthouse/</a:t>
            </a:r>
            <a:r>
              <a:rPr lang="en-US" dirty="0" err="1">
                <a:solidFill>
                  <a:schemeClr val="bg1"/>
                </a:solidFill>
                <a:hlinkClick r:id="rId4"/>
              </a:rPr>
              <a:t>blipmdconlkpinefehnmjammfjpmpbjk</a:t>
            </a:r>
            <a:r>
              <a:rPr lang="en-US" dirty="0">
                <a:solidFill>
                  <a:schemeClr val="bg1"/>
                </a:solidFill>
              </a:rPr>
              <a:t>] It’s not perfect, but it’s an initial automated read for web performance and accessibility. The axe extension is better for accessibility. [</a:t>
            </a:r>
            <a:r>
              <a:rPr lang="en-US" dirty="0">
                <a:solidFill>
                  <a:schemeClr val="bg1"/>
                </a:solidFill>
                <a:hlinkClick r:id="rId5"/>
              </a:rPr>
              <a:t>https://chrome.google.com/webstore/detail/axe-devtools-web-accessib/lhdoppojpmngadmnindnejefpokejbdd</a:t>
            </a:r>
            <a:r>
              <a:rPr lang="en-US" dirty="0">
                <a:solidFill>
                  <a:schemeClr val="bg1"/>
                </a:solidFill>
              </a:rPr>
              <a:t>]</a:t>
            </a:r>
          </a:p>
        </p:txBody>
      </p:sp>
    </p:spTree>
    <p:extLst>
      <p:ext uri="{BB962C8B-B14F-4D97-AF65-F5344CB8AC3E}">
        <p14:creationId xmlns:p14="http://schemas.microsoft.com/office/powerpoint/2010/main" val="186638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lstStyle/>
          <a:p>
            <a:pPr>
              <a:lnSpc>
                <a:spcPct val="100000"/>
              </a:lnSpc>
            </a:pPr>
            <a:r>
              <a:rPr lang="en-US" dirty="0"/>
              <a:t>Who am I?</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7269480" cy="4572000"/>
          </a:xfrm>
        </p:spPr>
        <p:txBody>
          <a:bodyPr/>
          <a:lstStyle/>
          <a:p>
            <a:pPr marL="0" indent="0">
              <a:lnSpc>
                <a:spcPct val="120000"/>
              </a:lnSpc>
              <a:spcAft>
                <a:spcPts val="600"/>
              </a:spcAft>
              <a:buNone/>
            </a:pPr>
            <a:r>
              <a:rPr lang="en-US" dirty="0"/>
              <a:t>Hi! I’m Jennifer Strickland, a Designer &amp; Dev in D.C. </a:t>
            </a:r>
          </a:p>
          <a:p>
            <a:pPr>
              <a:lnSpc>
                <a:spcPct val="120000"/>
              </a:lnSpc>
              <a:spcAft>
                <a:spcPts val="600"/>
              </a:spcAft>
            </a:pPr>
            <a:r>
              <a:rPr lang="en-US" sz="1800" dirty="0"/>
              <a:t>Currently, I serve the public interest at The MITRE Corporation </a:t>
            </a:r>
            <a:br>
              <a:rPr lang="en-US" sz="1800" dirty="0"/>
            </a:br>
            <a:r>
              <a:rPr lang="en-US" sz="1800" dirty="0"/>
              <a:t>as a Human-Centered Design &amp; Accessibility Engineer supporting several U.S. federal agencies.</a:t>
            </a:r>
          </a:p>
          <a:p>
            <a:pPr>
              <a:lnSpc>
                <a:spcPct val="120000"/>
              </a:lnSpc>
              <a:spcAft>
                <a:spcPts val="600"/>
              </a:spcAft>
            </a:pPr>
            <a:r>
              <a:rPr lang="en-US" sz="1800" dirty="0"/>
              <a:t>I volunteer with the U.S. Digital Response to support local government with digital services.</a:t>
            </a:r>
          </a:p>
          <a:p>
            <a:pPr>
              <a:lnSpc>
                <a:spcPct val="120000"/>
              </a:lnSpc>
              <a:spcAft>
                <a:spcPts val="600"/>
              </a:spcAft>
            </a:pPr>
            <a:r>
              <a:rPr lang="en-US" sz="1800" dirty="0"/>
              <a:t>In 2019 I became an Invited Expert with the Worldwide Web Consortium (W3C) and am active on multiple working groups. </a:t>
            </a:r>
            <a:br>
              <a:rPr lang="en-US" sz="1800" dirty="0"/>
            </a:br>
            <a:r>
              <a:rPr lang="en-US" sz="1800" dirty="0"/>
              <a:t>If you’re looking to participate with the W3C, please reach out </a:t>
            </a:r>
            <a:br>
              <a:rPr lang="en-US" sz="1800" dirty="0"/>
            </a:br>
            <a:r>
              <a:rPr lang="en-US" sz="1800" dirty="0"/>
              <a:t>and I’ll help connect you.</a:t>
            </a:r>
          </a:p>
        </p:txBody>
      </p:sp>
      <p:pic>
        <p:nvPicPr>
          <p:cNvPr id="3" name="Picture 2" descr="Portrait of Jennifer Strickland with curly auburn hair, silver hoop earrings, fair olive skin, dark green eyes, and black cat eye glasses">
            <a:extLst>
              <a:ext uri="{FF2B5EF4-FFF2-40B4-BE49-F238E27FC236}">
                <a16:creationId xmlns:a16="http://schemas.microsoft.com/office/drawing/2014/main" id="{1FBE67D8-A8AE-60EE-55AF-D8A168506A1A}"/>
              </a:ext>
            </a:extLst>
          </p:cNvPr>
          <p:cNvPicPr>
            <a:picLocks noChangeAspect="1"/>
          </p:cNvPicPr>
          <p:nvPr/>
        </p:nvPicPr>
        <p:blipFill>
          <a:blip r:embed="rId2"/>
          <a:stretch>
            <a:fillRect/>
          </a:stretch>
        </p:blipFill>
        <p:spPr>
          <a:xfrm>
            <a:off x="8382000" y="1676400"/>
            <a:ext cx="3276600" cy="3695700"/>
          </a:xfrm>
          <a:prstGeom prst="rect">
            <a:avLst/>
          </a:prstGeom>
          <a:effectLst>
            <a:outerShdw dist="63500" dir="2700000" sx="101000" sy="101000" algn="tl" rotWithShape="0">
              <a:schemeClr val="bg1">
                <a:lumMod val="90000"/>
                <a:lumOff val="10000"/>
                <a:alpha val="95000"/>
              </a:schemeClr>
            </a:outerShdw>
          </a:effectLst>
        </p:spPr>
      </p:pic>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a:t>
            </a:fld>
            <a:endParaRPr lang="en-US" dirty="0"/>
          </a:p>
        </p:txBody>
      </p:sp>
    </p:spTree>
    <p:extLst>
      <p:ext uri="{BB962C8B-B14F-4D97-AF65-F5344CB8AC3E}">
        <p14:creationId xmlns:p14="http://schemas.microsoft.com/office/powerpoint/2010/main" val="2486417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Progressive Enhancement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600200"/>
            <a:ext cx="6659880" cy="3657600"/>
          </a:xfrm>
        </p:spPr>
        <p:txBody>
          <a:bodyPr anchor="t" anchorCtr="0"/>
          <a:lstStyle/>
          <a:p>
            <a:pPr marL="457200" indent="-457200">
              <a:lnSpc>
                <a:spcPct val="120000"/>
              </a:lnSpc>
              <a:spcBef>
                <a:spcPts val="0"/>
              </a:spcBef>
              <a:spcAft>
                <a:spcPts val="3000"/>
              </a:spcAft>
              <a:buFont typeface="+mj-lt"/>
              <a:buAutoNum type="arabicPeriod"/>
            </a:pPr>
            <a:r>
              <a:rPr lang="en-US" b="1" dirty="0">
                <a:effectLst>
                  <a:outerShdw dist="63500" dir="2700000" algn="tl" rotWithShape="0">
                    <a:schemeClr val="accent6">
                      <a:lumMod val="50000"/>
                    </a:schemeClr>
                  </a:outerShdw>
                </a:effectLst>
              </a:rPr>
              <a:t>Identify the key functionality of the feature you want to implement.</a:t>
            </a:r>
          </a:p>
          <a:p>
            <a:pPr marL="457200" indent="-457200">
              <a:lnSpc>
                <a:spcPct val="120000"/>
              </a:lnSpc>
              <a:spcBef>
                <a:spcPts val="0"/>
              </a:spcBef>
              <a:spcAft>
                <a:spcPts val="3000"/>
              </a:spcAft>
              <a:buFont typeface="+mj-lt"/>
              <a:buAutoNum type="arabicPeriod"/>
            </a:pPr>
            <a:r>
              <a:rPr lang="en-US" b="1" dirty="0">
                <a:effectLst>
                  <a:outerShdw dist="63500" dir="2700000" algn="tl" rotWithShape="0">
                    <a:schemeClr val="accent6">
                      <a:lumMod val="50000"/>
                    </a:schemeClr>
                  </a:outerShdw>
                </a:effectLst>
              </a:rPr>
              <a:t>Provide this functionality with the simplest technology.</a:t>
            </a:r>
          </a:p>
          <a:p>
            <a:pPr marL="457200" indent="-457200">
              <a:lnSpc>
                <a:spcPct val="120000"/>
              </a:lnSpc>
              <a:spcBef>
                <a:spcPts val="0"/>
              </a:spcBef>
              <a:spcAft>
                <a:spcPts val="3000"/>
              </a:spcAft>
              <a:buFont typeface="+mj-lt"/>
              <a:buAutoNum type="arabicPeriod"/>
            </a:pPr>
            <a:r>
              <a:rPr lang="en-US" b="1" dirty="0">
                <a:effectLst>
                  <a:outerShdw dist="63500" dir="2700000" algn="tl" rotWithShape="0">
                    <a:schemeClr val="accent6">
                      <a:lumMod val="50000"/>
                    </a:schemeClr>
                  </a:outerShdw>
                </a:effectLst>
              </a:rPr>
              <a:t>Enhance!</a:t>
            </a:r>
          </a:p>
        </p:txBody>
      </p:sp>
      <p:grpSp>
        <p:nvGrpSpPr>
          <p:cNvPr id="7" name="Group 6">
            <a:extLst>
              <a:ext uri="{FF2B5EF4-FFF2-40B4-BE49-F238E27FC236}">
                <a16:creationId xmlns:a16="http://schemas.microsoft.com/office/drawing/2014/main" id="{52D301A0-7749-FD31-FC4F-433AB9DB65E0}"/>
              </a:ext>
              <a:ext uri="{C183D7F6-B498-43B3-948B-1728B52AA6E4}">
                <adec:decorative xmlns:adec="http://schemas.microsoft.com/office/drawing/2017/decorative" val="1"/>
              </a:ext>
            </a:extLst>
          </p:cNvPr>
          <p:cNvGrpSpPr/>
          <p:nvPr/>
        </p:nvGrpSpPr>
        <p:grpSpPr>
          <a:xfrm>
            <a:off x="7848600" y="1364414"/>
            <a:ext cx="3657600" cy="4953496"/>
            <a:chOff x="7848600" y="1364414"/>
            <a:chExt cx="3657600" cy="4953496"/>
          </a:xfrm>
        </p:grpSpPr>
        <p:pic>
          <p:nvPicPr>
            <p:cNvPr id="3" name="Graphic 2">
              <a:extLst>
                <a:ext uri="{FF2B5EF4-FFF2-40B4-BE49-F238E27FC236}">
                  <a16:creationId xmlns:a16="http://schemas.microsoft.com/office/drawing/2014/main" id="{C2D6696E-8027-8459-75F6-E497D4FF97E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48600" y="1600200"/>
              <a:ext cx="3657600" cy="4717710"/>
            </a:xfrm>
            <a:prstGeom prst="rect">
              <a:avLst/>
            </a:prstGeom>
            <a:effectLst>
              <a:outerShdw dist="63500" dir="2700000" algn="tl" rotWithShape="0">
                <a:schemeClr val="accent6">
                  <a:lumMod val="50000"/>
                </a:schemeClr>
              </a:outerShdw>
            </a:effectLst>
          </p:spPr>
        </p:pic>
        <p:pic>
          <p:nvPicPr>
            <p:cNvPr id="6" name="Graphic 5" descr="Sparkler with solid fill">
              <a:extLst>
                <a:ext uri="{FF2B5EF4-FFF2-40B4-BE49-F238E27FC236}">
                  <a16:creationId xmlns:a16="http://schemas.microsoft.com/office/drawing/2014/main" id="{1D9F6455-F0FE-0369-492F-DACCCEB9F0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919832" flipH="1">
              <a:off x="9314827" y="1364414"/>
              <a:ext cx="2083329" cy="2083329"/>
            </a:xfrm>
            <a:prstGeom prst="rect">
              <a:avLst/>
            </a:prstGeom>
            <a:effectLst>
              <a:outerShdw dist="38099" dir="2550178" algn="tl" rotWithShape="0">
                <a:srgbClr val="7030A0">
                  <a:alpha val="40000"/>
                </a:srgbClr>
              </a:outerShdw>
            </a:effectLst>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2" name="TextBox 1">
            <a:extLst>
              <a:ext uri="{FF2B5EF4-FFF2-40B4-BE49-F238E27FC236}">
                <a16:creationId xmlns:a16="http://schemas.microsoft.com/office/drawing/2014/main" id="{8A824925-4BF3-70AC-85CC-FE2BC3524BF0}"/>
              </a:ext>
            </a:extLst>
          </p:cNvPr>
          <p:cNvSpPr txBox="1"/>
          <p:nvPr/>
        </p:nvSpPr>
        <p:spPr>
          <a:xfrm>
            <a:off x="0" y="-15498"/>
            <a:ext cx="3790096" cy="6873498"/>
          </a:xfrm>
          <a:prstGeom prst="rect">
            <a:avLst/>
          </a:prstGeom>
          <a:solidFill>
            <a:schemeClr val="tx2">
              <a:lumMod val="95000"/>
            </a:schemeClr>
          </a:solidFill>
        </p:spPr>
        <p:txBody>
          <a:bodyPr wrap="square" lIns="182880" tIns="91440" rIns="182880" bIns="822960" rtlCol="0">
            <a:noAutofit/>
          </a:bodyPr>
          <a:lstStyle/>
          <a:p>
            <a:pPr>
              <a:spcAft>
                <a:spcPts val="600"/>
              </a:spcAft>
            </a:pPr>
            <a:r>
              <a:rPr lang="en-US" sz="1600" b="1" dirty="0">
                <a:solidFill>
                  <a:schemeClr val="bg1"/>
                </a:solidFill>
                <a:latin typeface="+mj-lt"/>
              </a:rPr>
              <a:t>Example for Basic Video Card</a:t>
            </a:r>
          </a:p>
          <a:p>
            <a:pPr marL="285750" indent="-285750">
              <a:spcAft>
                <a:spcPts val="600"/>
              </a:spcAft>
              <a:buFont typeface="Arial" panose="020B0604020202020204" pitchFamily="34" charset="0"/>
              <a:buChar char="•"/>
            </a:pPr>
            <a:r>
              <a:rPr lang="en-US" sz="1600" dirty="0">
                <a:solidFill>
                  <a:schemeClr val="bg1"/>
                </a:solidFill>
              </a:rPr>
              <a:t>Title</a:t>
            </a:r>
          </a:p>
          <a:p>
            <a:pPr marL="285750" indent="-285750">
              <a:spcAft>
                <a:spcPts val="600"/>
              </a:spcAft>
              <a:buFont typeface="Arial" panose="020B0604020202020204" pitchFamily="34" charset="0"/>
              <a:buChar char="•"/>
            </a:pPr>
            <a:r>
              <a:rPr lang="en-US" sz="1600" dirty="0">
                <a:solidFill>
                  <a:schemeClr val="bg1"/>
                </a:solidFill>
              </a:rPr>
              <a:t>Description</a:t>
            </a:r>
          </a:p>
          <a:p>
            <a:pPr marL="285750" indent="-285750">
              <a:spcAft>
                <a:spcPts val="600"/>
              </a:spcAft>
              <a:buFont typeface="Arial" panose="020B0604020202020204" pitchFamily="34" charset="0"/>
              <a:buChar char="•"/>
            </a:pPr>
            <a:r>
              <a:rPr lang="en-US" sz="1600" dirty="0">
                <a:solidFill>
                  <a:schemeClr val="bg1"/>
                </a:solidFill>
              </a:rPr>
              <a:t>Duration of video</a:t>
            </a:r>
          </a:p>
          <a:p>
            <a:pPr marL="285750" indent="-285750">
              <a:spcAft>
                <a:spcPts val="600"/>
              </a:spcAft>
              <a:buFont typeface="Arial" panose="020B0604020202020204" pitchFamily="34" charset="0"/>
              <a:buChar char="•"/>
            </a:pPr>
            <a:r>
              <a:rPr lang="en-US" sz="1600" dirty="0">
                <a:solidFill>
                  <a:schemeClr val="bg1"/>
                </a:solidFill>
              </a:rPr>
              <a:t>Link to video service in a box with indication of external link</a:t>
            </a:r>
          </a:p>
          <a:p>
            <a:pPr>
              <a:spcBef>
                <a:spcPts val="1200"/>
              </a:spcBef>
              <a:spcAft>
                <a:spcPts val="600"/>
              </a:spcAft>
            </a:pPr>
            <a:r>
              <a:rPr lang="en-US" sz="1600" b="1" dirty="0">
                <a:solidFill>
                  <a:schemeClr val="bg1"/>
                </a:solidFill>
                <a:latin typeface="+mj-lt"/>
              </a:rPr>
              <a:t>Enhancement 1</a:t>
            </a:r>
          </a:p>
          <a:p>
            <a:pPr marL="285750" indent="-285750">
              <a:spcAft>
                <a:spcPts val="600"/>
              </a:spcAft>
              <a:buFont typeface="Arial" panose="020B0604020202020204" pitchFamily="34" charset="0"/>
              <a:buChar char="•"/>
            </a:pPr>
            <a:r>
              <a:rPr lang="en-US" sz="1600" dirty="0">
                <a:solidFill>
                  <a:schemeClr val="bg1"/>
                </a:solidFill>
              </a:rPr>
              <a:t>Same as above</a:t>
            </a:r>
          </a:p>
          <a:p>
            <a:pPr marL="285750" indent="-285750">
              <a:spcAft>
                <a:spcPts val="600"/>
              </a:spcAft>
              <a:buFont typeface="Arial" panose="020B0604020202020204" pitchFamily="34" charset="0"/>
              <a:buChar char="•"/>
            </a:pPr>
            <a:r>
              <a:rPr lang="en-US" sz="1600" dirty="0">
                <a:solidFill>
                  <a:schemeClr val="bg1"/>
                </a:solidFill>
              </a:rPr>
              <a:t>Poster image of video with alt text</a:t>
            </a:r>
          </a:p>
          <a:p>
            <a:pPr marL="285750" indent="-285750">
              <a:spcAft>
                <a:spcPts val="600"/>
              </a:spcAft>
              <a:buFont typeface="Arial" panose="020B0604020202020204" pitchFamily="34" charset="0"/>
              <a:buChar char="•"/>
            </a:pPr>
            <a:r>
              <a:rPr lang="en-US" sz="1600" dirty="0">
                <a:solidFill>
                  <a:schemeClr val="bg1"/>
                </a:solidFill>
              </a:rPr>
              <a:t>Set dimensions on poster container so that the screen will not shift when image loads</a:t>
            </a:r>
          </a:p>
          <a:p>
            <a:pPr>
              <a:spcBef>
                <a:spcPts val="1200"/>
              </a:spcBef>
              <a:spcAft>
                <a:spcPts val="600"/>
              </a:spcAft>
            </a:pPr>
            <a:r>
              <a:rPr lang="en-US" sz="1600" b="1" dirty="0">
                <a:solidFill>
                  <a:schemeClr val="bg1"/>
                </a:solidFill>
                <a:latin typeface="+mj-lt"/>
              </a:rPr>
              <a:t>Enhancement 2</a:t>
            </a:r>
          </a:p>
          <a:p>
            <a:pPr marL="285750" indent="-285750">
              <a:spcAft>
                <a:spcPts val="600"/>
              </a:spcAft>
              <a:buFont typeface="Arial" panose="020B0604020202020204" pitchFamily="34" charset="0"/>
              <a:buChar char="•"/>
            </a:pPr>
            <a:r>
              <a:rPr lang="en-US" sz="1600" dirty="0">
                <a:solidFill>
                  <a:schemeClr val="bg1"/>
                </a:solidFill>
              </a:rPr>
              <a:t>Same as above</a:t>
            </a:r>
          </a:p>
          <a:p>
            <a:pPr marL="285750" indent="-285750">
              <a:spcAft>
                <a:spcPts val="600"/>
              </a:spcAft>
              <a:buFont typeface="Arial" panose="020B0604020202020204" pitchFamily="34" charset="0"/>
              <a:buChar char="•"/>
            </a:pPr>
            <a:r>
              <a:rPr lang="en-US" sz="1600" dirty="0">
                <a:solidFill>
                  <a:schemeClr val="bg1"/>
                </a:solidFill>
              </a:rPr>
              <a:t>Embedded video that does not auto-play, only play on user action</a:t>
            </a:r>
          </a:p>
          <a:p>
            <a:pPr marL="285750" indent="-285750">
              <a:spcAft>
                <a:spcPts val="600"/>
              </a:spcAft>
              <a:buFont typeface="Arial" panose="020B0604020202020204" pitchFamily="34" charset="0"/>
              <a:buChar char="•"/>
            </a:pPr>
            <a:r>
              <a:rPr lang="en-US" sz="1600" dirty="0">
                <a:solidFill>
                  <a:schemeClr val="bg1"/>
                </a:solidFill>
              </a:rPr>
              <a:t>Include size of the video</a:t>
            </a:r>
          </a:p>
        </p:txBody>
      </p:sp>
      <p:pic>
        <p:nvPicPr>
          <p:cNvPr id="10" name="Picture 9" descr="Sample of visual wireframe for the images for progressive enhancement">
            <a:extLst>
              <a:ext uri="{FF2B5EF4-FFF2-40B4-BE49-F238E27FC236}">
                <a16:creationId xmlns:a16="http://schemas.microsoft.com/office/drawing/2014/main" id="{37B772A6-B290-43E4-2B21-CE6EFB5C6121}"/>
              </a:ext>
            </a:extLst>
          </p:cNvPr>
          <p:cNvPicPr>
            <a:picLocks noChangeAspect="1"/>
          </p:cNvPicPr>
          <p:nvPr/>
        </p:nvPicPr>
        <p:blipFill>
          <a:blip r:embed="rId7"/>
          <a:srcRect l="113" r="113"/>
          <a:stretch/>
        </p:blipFill>
        <p:spPr>
          <a:xfrm>
            <a:off x="3756660" y="-15498"/>
            <a:ext cx="3297842" cy="6876288"/>
          </a:xfrm>
          <a:prstGeom prst="rect">
            <a:avLst/>
          </a:prstGeom>
          <a:solidFill>
            <a:schemeClr val="tx2"/>
          </a:solidFill>
        </p:spPr>
      </p:pic>
      <p:sp>
        <p:nvSpPr>
          <p:cNvPr id="8" name="TextBox 7">
            <a:extLst>
              <a:ext uri="{FF2B5EF4-FFF2-40B4-BE49-F238E27FC236}">
                <a16:creationId xmlns:a16="http://schemas.microsoft.com/office/drawing/2014/main" id="{FBCB0524-2036-A049-5991-B2B7A8313EAD}"/>
              </a:ext>
            </a:extLst>
          </p:cNvPr>
          <p:cNvSpPr txBox="1"/>
          <p:nvPr/>
        </p:nvSpPr>
        <p:spPr>
          <a:xfrm>
            <a:off x="7053164" y="0"/>
            <a:ext cx="5138836" cy="6858000"/>
          </a:xfrm>
          <a:prstGeom prst="rect">
            <a:avLst/>
          </a:prstGeom>
          <a:solidFill>
            <a:schemeClr val="tx2">
              <a:lumMod val="95000"/>
            </a:schemeClr>
          </a:solidFill>
        </p:spPr>
        <p:txBody>
          <a:bodyPr wrap="square" lIns="182880" tIns="91440" rIns="274320" bIns="182880" rtlCol="0">
            <a:noAutofit/>
          </a:bodyPr>
          <a:lstStyle/>
          <a:p>
            <a:pPr algn="l"/>
            <a:r>
              <a:rPr lang="en-US" sz="1200" b="1" i="0" u="none" strike="noStrike" dirty="0">
                <a:solidFill>
                  <a:srgbClr val="1F2328"/>
                </a:solidFill>
                <a:effectLst/>
              </a:rPr>
              <a:t>1 baseline experience</a:t>
            </a:r>
            <a:endParaRPr lang="en-US" sz="1200" dirty="0">
              <a:solidFill>
                <a:srgbClr val="1F2328"/>
              </a:solidFill>
            </a:endParaRPr>
          </a:p>
          <a:p>
            <a:pPr algn="l">
              <a:spcAft>
                <a:spcPts val="600"/>
              </a:spcAft>
            </a:pPr>
            <a:r>
              <a:rPr lang="en-US" sz="1200" b="0" i="0" u="none" strike="noStrike" dirty="0">
                <a:solidFill>
                  <a:srgbClr val="1F2328"/>
                </a:solidFill>
                <a:effectLst/>
              </a:rPr>
              <a:t>The first deliverable would be the linked video title text, as follows, perhaps inside a shaded box created with HTML; the entire box may be clickable.</a:t>
            </a:r>
          </a:p>
          <a:p>
            <a:pPr marL="293688" lvl="1">
              <a:spcAft>
                <a:spcPts val="600"/>
              </a:spcAft>
            </a:pPr>
            <a:r>
              <a:rPr lang="en-US" sz="1200" u="none" strike="noStrike" dirty="0">
                <a:solidFill>
                  <a:srgbClr val="1F2328"/>
                </a:solidFill>
                <a:effectLst/>
                <a:latin typeface="Consolas" panose="020B0609020204030204" pitchFamily="49" charset="0"/>
                <a:cs typeface="Consolas" panose="020B0609020204030204" pitchFamily="49" charset="0"/>
              </a:rPr>
              <a:t>&lt;a title="Go to video about disability compensation" class="video-link" </a:t>
            </a:r>
            <a:r>
              <a:rPr lang="en-US" sz="1200" u="none" strike="noStrike" dirty="0" err="1">
                <a:solidFill>
                  <a:srgbClr val="1F2328"/>
                </a:solidFill>
                <a:effectLst/>
                <a:latin typeface="Consolas" panose="020B0609020204030204" pitchFamily="49" charset="0"/>
                <a:cs typeface="Consolas" panose="020B0609020204030204" pitchFamily="49" charset="0"/>
              </a:rPr>
              <a:t>href</a:t>
            </a:r>
            <a:r>
              <a:rPr lang="en-US" sz="1200" u="none" strike="noStrike" dirty="0">
                <a:solidFill>
                  <a:srgbClr val="1F2328"/>
                </a:solidFill>
                <a:effectLst/>
                <a:latin typeface="Consolas" panose="020B0609020204030204" pitchFamily="49" charset="0"/>
                <a:cs typeface="Consolas" panose="020B0609020204030204" pitchFamily="49" charset="0"/>
              </a:rPr>
              <a:t>="https://</a:t>
            </a:r>
            <a:r>
              <a:rPr lang="en-US" sz="1200" u="none" strike="noStrike" dirty="0" err="1">
                <a:solidFill>
                  <a:srgbClr val="1F2328"/>
                </a:solidFill>
                <a:effectLst/>
                <a:latin typeface="Consolas" panose="020B0609020204030204" pitchFamily="49" charset="0"/>
                <a:cs typeface="Consolas" panose="020B0609020204030204" pitchFamily="49" charset="0"/>
              </a:rPr>
              <a:t>www.youtube.com</a:t>
            </a:r>
            <a:r>
              <a:rPr lang="en-US" sz="1200" u="none" strike="noStrike" dirty="0">
                <a:solidFill>
                  <a:srgbClr val="1F2328"/>
                </a:solidFill>
                <a:effectLst/>
                <a:latin typeface="Consolas" panose="020B0609020204030204" pitchFamily="49" charset="0"/>
                <a:cs typeface="Consolas" panose="020B0609020204030204" pitchFamily="49" charset="0"/>
              </a:rPr>
              <a:t>/</a:t>
            </a:r>
            <a:r>
              <a:rPr lang="en-US" sz="1200" u="none" strike="noStrike" dirty="0" err="1">
                <a:solidFill>
                  <a:srgbClr val="1F2328"/>
                </a:solidFill>
                <a:effectLst/>
                <a:latin typeface="Consolas" panose="020B0609020204030204" pitchFamily="49" charset="0"/>
                <a:cs typeface="Consolas" panose="020B0609020204030204" pitchFamily="49" charset="0"/>
              </a:rPr>
              <a:t>watch?time_continue</a:t>
            </a:r>
            <a:r>
              <a:rPr lang="en-US" sz="1200" u="none" strike="noStrike" dirty="0">
                <a:solidFill>
                  <a:srgbClr val="1F2328"/>
                </a:solidFill>
                <a:effectLst/>
                <a:latin typeface="Consolas" panose="020B0609020204030204" pitchFamily="49" charset="0"/>
                <a:cs typeface="Consolas" panose="020B0609020204030204" pitchFamily="49" charset="0"/>
              </a:rPr>
              <a:t>=3&amp;amp;v=xE0LzeRgdAk" target="_blank" </a:t>
            </a:r>
            <a:r>
              <a:rPr lang="en-US" sz="1200" u="none" strike="noStrike" dirty="0" err="1">
                <a:solidFill>
                  <a:srgbClr val="1F2328"/>
                </a:solidFill>
                <a:effectLst/>
                <a:latin typeface="Consolas" panose="020B0609020204030204" pitchFamily="49" charset="0"/>
                <a:cs typeface="Consolas" panose="020B0609020204030204" pitchFamily="49" charset="0"/>
              </a:rPr>
              <a:t>rel</a:t>
            </a:r>
            <a:r>
              <a:rPr lang="en-US" sz="1200" u="none" strike="noStrike" dirty="0">
                <a:solidFill>
                  <a:srgbClr val="1F2328"/>
                </a:solidFill>
                <a:effectLst/>
                <a:latin typeface="Consolas" panose="020B0609020204030204" pitchFamily="49" charset="0"/>
                <a:cs typeface="Consolas" panose="020B0609020204030204" pitchFamily="49" charset="0"/>
              </a:rPr>
              <a:t>="</a:t>
            </a:r>
            <a:r>
              <a:rPr lang="en-US" sz="1200" u="none" strike="noStrike" dirty="0" err="1">
                <a:solidFill>
                  <a:srgbClr val="1F2328"/>
                </a:solidFill>
                <a:effectLst/>
                <a:latin typeface="Consolas" panose="020B0609020204030204" pitchFamily="49" charset="0"/>
                <a:cs typeface="Consolas" panose="020B0609020204030204" pitchFamily="49" charset="0"/>
              </a:rPr>
              <a:t>noopener</a:t>
            </a:r>
            <a:r>
              <a:rPr lang="en-US" sz="1200" u="none" strike="noStrike" dirty="0">
                <a:solidFill>
                  <a:srgbClr val="1F2328"/>
                </a:solidFill>
                <a:effectLst/>
                <a:latin typeface="Consolas" panose="020B0609020204030204" pitchFamily="49" charset="0"/>
                <a:cs typeface="Consolas" panose="020B0609020204030204" pitchFamily="49" charset="0"/>
              </a:rPr>
              <a:t> "&gt; View video about disability compensation &lt;</a:t>
            </a:r>
            <a:r>
              <a:rPr lang="en-US" sz="1200" u="none" strike="noStrike" dirty="0" err="1">
                <a:solidFill>
                  <a:srgbClr val="1F2328"/>
                </a:solidFill>
                <a:effectLst/>
                <a:latin typeface="Consolas" panose="020B0609020204030204" pitchFamily="49" charset="0"/>
                <a:cs typeface="Consolas" panose="020B0609020204030204" pitchFamily="49" charset="0"/>
              </a:rPr>
              <a:t>dfn</a:t>
            </a:r>
            <a:r>
              <a:rPr lang="en-US" sz="1200" u="none" strike="noStrike" dirty="0">
                <a:solidFill>
                  <a:srgbClr val="1F2328"/>
                </a:solidFill>
                <a:effectLst/>
                <a:latin typeface="Consolas" panose="020B0609020204030204" pitchFamily="49" charset="0"/>
                <a:cs typeface="Consolas" panose="020B0609020204030204" pitchFamily="49" charset="0"/>
              </a:rPr>
              <a:t>&gt;on </a:t>
            </a:r>
            <a:r>
              <a:rPr lang="en-US" sz="1200" u="none" strike="noStrike" dirty="0" err="1">
                <a:solidFill>
                  <a:srgbClr val="1F2328"/>
                </a:solidFill>
                <a:effectLst/>
                <a:latin typeface="Consolas" panose="020B0609020204030204" pitchFamily="49" charset="0"/>
                <a:cs typeface="Consolas" panose="020B0609020204030204" pitchFamily="49" charset="0"/>
              </a:rPr>
              <a:t>Youtube</a:t>
            </a:r>
            <a:r>
              <a:rPr lang="en-US" sz="1200" u="none" strike="noStrike" dirty="0">
                <a:solidFill>
                  <a:srgbClr val="1F2328"/>
                </a:solidFill>
                <a:effectLst/>
                <a:latin typeface="Consolas" panose="020B0609020204030204" pitchFamily="49" charset="0"/>
                <a:cs typeface="Consolas" panose="020B0609020204030204" pitchFamily="49" charset="0"/>
              </a:rPr>
              <a:t>&lt;/</a:t>
            </a:r>
            <a:r>
              <a:rPr lang="en-US" sz="1200" u="none" strike="noStrike" dirty="0" err="1">
                <a:solidFill>
                  <a:srgbClr val="1F2328"/>
                </a:solidFill>
                <a:effectLst/>
                <a:latin typeface="Consolas" panose="020B0609020204030204" pitchFamily="49" charset="0"/>
                <a:cs typeface="Consolas" panose="020B0609020204030204" pitchFamily="49" charset="0"/>
              </a:rPr>
              <a:t>dfn</a:t>
            </a:r>
            <a:r>
              <a:rPr lang="en-US" sz="1200" u="none" strike="noStrike" dirty="0">
                <a:solidFill>
                  <a:srgbClr val="1F2328"/>
                </a:solidFill>
                <a:effectLst/>
                <a:latin typeface="Consolas" panose="020B0609020204030204" pitchFamily="49" charset="0"/>
                <a:cs typeface="Consolas" panose="020B0609020204030204" pitchFamily="49" charset="0"/>
              </a:rPr>
              <a:t>&gt; &lt;/a&gt; </a:t>
            </a:r>
          </a:p>
          <a:p>
            <a:pPr algn="l"/>
            <a:r>
              <a:rPr lang="en-US" sz="1200" b="1" i="0" u="none" strike="noStrike" dirty="0">
                <a:solidFill>
                  <a:srgbClr val="1F2328"/>
                </a:solidFill>
                <a:effectLst/>
              </a:rPr>
              <a:t>2 enhancement</a:t>
            </a:r>
            <a:endParaRPr lang="en-US" sz="1200" dirty="0">
              <a:solidFill>
                <a:srgbClr val="1F2328"/>
              </a:solidFill>
            </a:endParaRPr>
          </a:p>
          <a:p>
            <a:pPr algn="l">
              <a:spcAft>
                <a:spcPts val="600"/>
              </a:spcAft>
            </a:pPr>
            <a:r>
              <a:rPr lang="en-US" sz="1200" b="0" i="0" u="none" strike="noStrike" dirty="0">
                <a:solidFill>
                  <a:srgbClr val="1F2328"/>
                </a:solidFill>
                <a:effectLst/>
              </a:rPr>
              <a:t>Next, enhance the experience with a video thumbnail image.</a:t>
            </a:r>
          </a:p>
          <a:p>
            <a:pPr algn="l">
              <a:spcAft>
                <a:spcPts val="600"/>
              </a:spcAft>
            </a:pPr>
            <a:r>
              <a:rPr lang="en-US" sz="1200" dirty="0">
                <a:solidFill>
                  <a:srgbClr val="1F2328"/>
                </a:solidFill>
              </a:rPr>
              <a:t>A</a:t>
            </a:r>
            <a:r>
              <a:rPr lang="en-US" sz="1200" b="0" i="0" u="none" strike="noStrike" dirty="0">
                <a:solidFill>
                  <a:srgbClr val="1F2328"/>
                </a:solidFill>
                <a:effectLst/>
              </a:rPr>
              <a:t>dd an image, after the page loads to fill in a shaded box that is the dimensions of the image.</a:t>
            </a:r>
          </a:p>
          <a:p>
            <a:pPr algn="l">
              <a:spcAft>
                <a:spcPts val="600"/>
              </a:spcAft>
            </a:pPr>
            <a:r>
              <a:rPr lang="en-US" sz="1200" b="0" i="0" u="none" strike="noStrike" dirty="0">
                <a:solidFill>
                  <a:srgbClr val="1F2328"/>
                </a:solidFill>
                <a:effectLst/>
              </a:rPr>
              <a:t>Another treatment might be to only load the image at a certain width.</a:t>
            </a:r>
          </a:p>
          <a:p>
            <a:pPr algn="l">
              <a:spcAft>
                <a:spcPts val="600"/>
              </a:spcAft>
            </a:pPr>
            <a:r>
              <a:rPr lang="en-US" sz="1200" b="0" i="0" u="none" strike="noStrike" dirty="0">
                <a:solidFill>
                  <a:srgbClr val="1F2328"/>
                </a:solidFill>
                <a:effectLst/>
              </a:rPr>
              <a:t>Visit </a:t>
            </a:r>
            <a:r>
              <a:rPr lang="en-US" sz="1200" b="0" i="0" u="none" strike="noStrike" dirty="0">
                <a:solidFill>
                  <a:srgbClr val="1F2328"/>
                </a:solidFill>
                <a:effectLst/>
                <a:hlinkClick r:id="rId8"/>
              </a:rPr>
              <a:t>Floodsmart.gov</a:t>
            </a:r>
            <a:r>
              <a:rPr lang="en-US" sz="1200" b="0" i="0" u="none" strike="noStrike" dirty="0">
                <a:solidFill>
                  <a:srgbClr val="1F2328"/>
                </a:solidFill>
                <a:effectLst/>
              </a:rPr>
              <a:t> and resize your browser. Watch the image of the people be replaced by a textured </a:t>
            </a:r>
            <a:r>
              <a:rPr lang="en-US" sz="1200" b="0" i="0" u="none" strike="noStrike" dirty="0" err="1">
                <a:solidFill>
                  <a:srgbClr val="1F2328"/>
                </a:solidFill>
                <a:effectLst/>
              </a:rPr>
              <a:t>svg</a:t>
            </a:r>
            <a:r>
              <a:rPr lang="en-US" sz="1200" b="0" i="0" u="none" strike="noStrike" dirty="0">
                <a:solidFill>
                  <a:srgbClr val="1F2328"/>
                </a:solidFill>
                <a:effectLst/>
              </a:rPr>
              <a:t> graphic. This uses a tiny vector graphic repeated in the background, and then replaces it with an image at a dimension that we can expect the user has sufficient connectivity.</a:t>
            </a:r>
          </a:p>
          <a:p>
            <a:pPr marL="293688" lvl="1">
              <a:spcAft>
                <a:spcPts val="600"/>
              </a:spcAft>
            </a:pPr>
            <a:r>
              <a:rPr lang="en-US" sz="1200" dirty="0">
                <a:solidFill>
                  <a:srgbClr val="1F2328"/>
                </a:solidFill>
                <a:latin typeface="Consolas" panose="020B0609020204030204" pitchFamily="49" charset="0"/>
                <a:cs typeface="Consolas" panose="020B0609020204030204" pitchFamily="49" charset="0"/>
              </a:rPr>
              <a:t>&lt;a title="Go to video about disability compensation" class="video-link" </a:t>
            </a:r>
            <a:r>
              <a:rPr lang="en-US" sz="1200" dirty="0" err="1">
                <a:solidFill>
                  <a:srgbClr val="1F2328"/>
                </a:solidFill>
                <a:latin typeface="Consolas" panose="020B0609020204030204" pitchFamily="49" charset="0"/>
                <a:cs typeface="Consolas" panose="020B0609020204030204" pitchFamily="49" charset="0"/>
              </a:rPr>
              <a:t>href</a:t>
            </a:r>
            <a:r>
              <a:rPr lang="en-US" sz="1200" dirty="0">
                <a:solidFill>
                  <a:srgbClr val="1F2328"/>
                </a:solidFill>
                <a:latin typeface="Consolas" panose="020B0609020204030204" pitchFamily="49" charset="0"/>
                <a:cs typeface="Consolas" panose="020B0609020204030204" pitchFamily="49" charset="0"/>
              </a:rPr>
              <a:t>="https://</a:t>
            </a:r>
            <a:r>
              <a:rPr lang="en-US" sz="1200" dirty="0" err="1">
                <a:solidFill>
                  <a:srgbClr val="1F2328"/>
                </a:solidFill>
                <a:latin typeface="Consolas" panose="020B0609020204030204" pitchFamily="49" charset="0"/>
                <a:cs typeface="Consolas" panose="020B0609020204030204" pitchFamily="49" charset="0"/>
              </a:rPr>
              <a:t>www.youtube.com</a:t>
            </a:r>
            <a:r>
              <a:rPr lang="en-US" sz="1200" dirty="0">
                <a:solidFill>
                  <a:srgbClr val="1F2328"/>
                </a:solidFill>
                <a:latin typeface="Consolas" panose="020B0609020204030204" pitchFamily="49" charset="0"/>
                <a:cs typeface="Consolas" panose="020B0609020204030204" pitchFamily="49" charset="0"/>
              </a:rPr>
              <a:t>/</a:t>
            </a:r>
            <a:r>
              <a:rPr lang="en-US" sz="1200" dirty="0" err="1">
                <a:solidFill>
                  <a:srgbClr val="1F2328"/>
                </a:solidFill>
                <a:latin typeface="Consolas" panose="020B0609020204030204" pitchFamily="49" charset="0"/>
                <a:cs typeface="Consolas" panose="020B0609020204030204" pitchFamily="49" charset="0"/>
              </a:rPr>
              <a:t>watch?time_continue</a:t>
            </a:r>
            <a:r>
              <a:rPr lang="en-US" sz="1200" dirty="0">
                <a:solidFill>
                  <a:srgbClr val="1F2328"/>
                </a:solidFill>
                <a:latin typeface="Consolas" panose="020B0609020204030204" pitchFamily="49" charset="0"/>
                <a:cs typeface="Consolas" panose="020B0609020204030204" pitchFamily="49" charset="0"/>
              </a:rPr>
              <a:t>=3&amp;amp;v=xE0LzeRgdAk" target="_blank" </a:t>
            </a:r>
            <a:r>
              <a:rPr lang="en-US" sz="1200" dirty="0" err="1">
                <a:solidFill>
                  <a:srgbClr val="1F2328"/>
                </a:solidFill>
                <a:latin typeface="Consolas" panose="020B0609020204030204" pitchFamily="49" charset="0"/>
                <a:cs typeface="Consolas" panose="020B0609020204030204" pitchFamily="49" charset="0"/>
              </a:rPr>
              <a:t>rel</a:t>
            </a:r>
            <a:r>
              <a:rPr lang="en-US" sz="1200" dirty="0">
                <a:solidFill>
                  <a:srgbClr val="1F2328"/>
                </a:solidFill>
                <a:latin typeface="Consolas" panose="020B0609020204030204" pitchFamily="49" charset="0"/>
                <a:cs typeface="Consolas" panose="020B0609020204030204" pitchFamily="49" charset="0"/>
              </a:rPr>
              <a:t>="</a:t>
            </a:r>
            <a:r>
              <a:rPr lang="en-US" sz="1200" dirty="0" err="1">
                <a:solidFill>
                  <a:srgbClr val="1F2328"/>
                </a:solidFill>
                <a:latin typeface="Consolas" panose="020B0609020204030204" pitchFamily="49" charset="0"/>
                <a:cs typeface="Consolas" panose="020B0609020204030204" pitchFamily="49" charset="0"/>
              </a:rPr>
              <a:t>noopener</a:t>
            </a:r>
            <a:r>
              <a:rPr lang="en-US" sz="1200" dirty="0">
                <a:solidFill>
                  <a:srgbClr val="1F2328"/>
                </a:solidFill>
                <a:latin typeface="Consolas" panose="020B0609020204030204" pitchFamily="49" charset="0"/>
                <a:cs typeface="Consolas" panose="020B0609020204030204" pitchFamily="49" charset="0"/>
              </a:rPr>
              <a:t> "&gt; View video about disability compensation &lt;</a:t>
            </a:r>
            <a:r>
              <a:rPr lang="en-US" sz="1200" dirty="0" err="1">
                <a:solidFill>
                  <a:srgbClr val="1F2328"/>
                </a:solidFill>
                <a:latin typeface="Consolas" panose="020B0609020204030204" pitchFamily="49" charset="0"/>
                <a:cs typeface="Consolas" panose="020B0609020204030204" pitchFamily="49" charset="0"/>
              </a:rPr>
              <a:t>dfn</a:t>
            </a:r>
            <a:r>
              <a:rPr lang="en-US" sz="1200" dirty="0">
                <a:solidFill>
                  <a:srgbClr val="1F2328"/>
                </a:solidFill>
                <a:latin typeface="Consolas" panose="020B0609020204030204" pitchFamily="49" charset="0"/>
                <a:cs typeface="Consolas" panose="020B0609020204030204" pitchFamily="49" charset="0"/>
              </a:rPr>
              <a:t>&gt;on </a:t>
            </a:r>
            <a:r>
              <a:rPr lang="en-US" sz="1200" dirty="0" err="1">
                <a:solidFill>
                  <a:srgbClr val="1F2328"/>
                </a:solidFill>
                <a:latin typeface="Consolas" panose="020B0609020204030204" pitchFamily="49" charset="0"/>
                <a:cs typeface="Consolas" panose="020B0609020204030204" pitchFamily="49" charset="0"/>
              </a:rPr>
              <a:t>Youtube</a:t>
            </a:r>
            <a:r>
              <a:rPr lang="en-US" sz="1200" dirty="0">
                <a:solidFill>
                  <a:srgbClr val="1F2328"/>
                </a:solidFill>
                <a:latin typeface="Consolas" panose="020B0609020204030204" pitchFamily="49" charset="0"/>
                <a:cs typeface="Consolas" panose="020B0609020204030204" pitchFamily="49" charset="0"/>
              </a:rPr>
              <a:t>&lt;/</a:t>
            </a:r>
            <a:r>
              <a:rPr lang="en-US" sz="1200" dirty="0" err="1">
                <a:solidFill>
                  <a:srgbClr val="1F2328"/>
                </a:solidFill>
                <a:latin typeface="Consolas" panose="020B0609020204030204" pitchFamily="49" charset="0"/>
                <a:cs typeface="Consolas" panose="020B0609020204030204" pitchFamily="49" charset="0"/>
              </a:rPr>
              <a:t>dfn</a:t>
            </a:r>
            <a:r>
              <a:rPr lang="en-US" sz="1200" dirty="0">
                <a:solidFill>
                  <a:srgbClr val="1F2328"/>
                </a:solidFill>
                <a:latin typeface="Consolas" panose="020B0609020204030204" pitchFamily="49" charset="0"/>
                <a:cs typeface="Consolas" panose="020B0609020204030204" pitchFamily="49" charset="0"/>
              </a:rPr>
              <a:t>&gt; &lt;</a:t>
            </a:r>
            <a:r>
              <a:rPr lang="en-US" sz="1200" dirty="0" err="1">
                <a:solidFill>
                  <a:srgbClr val="1F2328"/>
                </a:solidFill>
                <a:latin typeface="Consolas" panose="020B0609020204030204" pitchFamily="49" charset="0"/>
                <a:cs typeface="Consolas" panose="020B0609020204030204" pitchFamily="49" charset="0"/>
              </a:rPr>
              <a:t>img</a:t>
            </a:r>
            <a:r>
              <a:rPr lang="en-US" sz="1200" dirty="0">
                <a:solidFill>
                  <a:srgbClr val="1F2328"/>
                </a:solidFill>
                <a:latin typeface="Consolas" panose="020B0609020204030204" pitchFamily="49" charset="0"/>
                <a:cs typeface="Consolas" panose="020B0609020204030204" pitchFamily="49" charset="0"/>
              </a:rPr>
              <a:t> </a:t>
            </a:r>
            <a:r>
              <a:rPr lang="en-US" sz="1200" dirty="0" err="1">
                <a:solidFill>
                  <a:srgbClr val="1F2328"/>
                </a:solidFill>
                <a:latin typeface="Consolas" panose="020B0609020204030204" pitchFamily="49" charset="0"/>
                <a:cs typeface="Consolas" panose="020B0609020204030204" pitchFamily="49" charset="0"/>
              </a:rPr>
              <a:t>srcset</a:t>
            </a:r>
            <a:r>
              <a:rPr lang="en-US" sz="1200" dirty="0">
                <a:solidFill>
                  <a:srgbClr val="1F2328"/>
                </a:solidFill>
                <a:latin typeface="Consolas" panose="020B0609020204030204" pitchFamily="49" charset="0"/>
                <a:cs typeface="Consolas" panose="020B0609020204030204" pitchFamily="49" charset="0"/>
              </a:rPr>
              <a:t>="disability-compensation-480w.jpg 480w, disability-compensation-800w.jpg 800w" sizes="(max-width: 600px) 480px, 800px" </a:t>
            </a:r>
            <a:r>
              <a:rPr lang="en-US" sz="1200" dirty="0" err="1">
                <a:solidFill>
                  <a:srgbClr val="1F2328"/>
                </a:solidFill>
                <a:latin typeface="Consolas" panose="020B0609020204030204" pitchFamily="49" charset="0"/>
                <a:cs typeface="Consolas" panose="020B0609020204030204" pitchFamily="49" charset="0"/>
              </a:rPr>
              <a:t>src</a:t>
            </a:r>
            <a:r>
              <a:rPr lang="en-US" sz="1200" dirty="0">
                <a:solidFill>
                  <a:srgbClr val="1F2328"/>
                </a:solidFill>
                <a:latin typeface="Consolas" panose="020B0609020204030204" pitchFamily="49" charset="0"/>
                <a:cs typeface="Consolas" panose="020B0609020204030204" pitchFamily="49" charset="0"/>
              </a:rPr>
              <a:t>="disability-compensation-800w.jpg" alt="Director speaking about disability compensation" /&gt; &lt;/a&gt; </a:t>
            </a:r>
          </a:p>
          <a:p>
            <a:pPr algn="l"/>
            <a:r>
              <a:rPr lang="en-US" sz="1200" b="1" i="0" u="none" strike="noStrike" dirty="0">
                <a:solidFill>
                  <a:srgbClr val="1F2328"/>
                </a:solidFill>
                <a:effectLst/>
              </a:rPr>
              <a:t>3 goal enhancement, embedded video(s)</a:t>
            </a:r>
            <a:endParaRPr lang="en-US" sz="1200" dirty="0">
              <a:solidFill>
                <a:srgbClr val="1F2328"/>
              </a:solidFill>
            </a:endParaRPr>
          </a:p>
          <a:p>
            <a:pPr algn="l">
              <a:spcAft>
                <a:spcPts val="600"/>
              </a:spcAft>
            </a:pPr>
            <a:r>
              <a:rPr lang="en-US" sz="1200" b="0" i="0" u="none" strike="noStrike" dirty="0">
                <a:solidFill>
                  <a:srgbClr val="1F2328"/>
                </a:solidFill>
                <a:effectLst/>
              </a:rPr>
              <a:t>The third option of including an embedded video requires additional technical discovery and depends upon your project’s requirements and constraints.</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30</a:t>
            </a:fld>
            <a:endParaRPr lang="en-US" dirty="0"/>
          </a:p>
        </p:txBody>
      </p:sp>
    </p:spTree>
    <p:extLst>
      <p:ext uri="{BB962C8B-B14F-4D97-AF65-F5344CB8AC3E}">
        <p14:creationId xmlns:p14="http://schemas.microsoft.com/office/powerpoint/2010/main" val="363152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929640"/>
          </a:xfrm>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Equitable Practices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600200"/>
            <a:ext cx="11351700" cy="4572000"/>
          </a:xfrm>
        </p:spPr>
        <p:txBody>
          <a:bodyPr numCol="2" spcCol="457200" anchor="ctr" anchorCtr="0"/>
          <a:lstStyle/>
          <a:p>
            <a:pPr marL="0" indent="0">
              <a:spcBef>
                <a:spcPts val="0"/>
              </a:spcBef>
              <a:spcAft>
                <a:spcPts val="2400"/>
              </a:spcAft>
              <a:buNone/>
            </a:pPr>
            <a:r>
              <a:rPr lang="en-US" sz="2600" b="1" dirty="0">
                <a:solidFill>
                  <a:schemeClr val="accent2"/>
                </a:solidFill>
                <a:effectLst>
                  <a:outerShdw dist="63500" dir="2700000" algn="tl" rotWithShape="0">
                    <a:schemeClr val="accent6">
                      <a:lumMod val="50000"/>
                    </a:schemeClr>
                  </a:outerShdw>
                </a:effectLst>
              </a:rPr>
              <a:t>“Equality is equal access, </a:t>
            </a:r>
            <a:br>
              <a:rPr lang="en-US" sz="2600" b="1" dirty="0">
                <a:solidFill>
                  <a:schemeClr val="accent2"/>
                </a:solidFill>
                <a:effectLst>
                  <a:outerShdw dist="63500" dir="2700000" algn="tl" rotWithShape="0">
                    <a:schemeClr val="accent6">
                      <a:lumMod val="50000"/>
                    </a:schemeClr>
                  </a:outerShdw>
                </a:effectLst>
              </a:rPr>
            </a:br>
            <a:r>
              <a:rPr lang="en-US" sz="2600" b="1" dirty="0">
                <a:solidFill>
                  <a:schemeClr val="accent2"/>
                </a:solidFill>
                <a:effectLst>
                  <a:outerShdw dist="63500" dir="2700000" algn="tl" rotWithShape="0">
                    <a:schemeClr val="accent6">
                      <a:lumMod val="50000"/>
                    </a:schemeClr>
                  </a:outerShdw>
                </a:effectLst>
              </a:rPr>
              <a:t>while ‘equity’ is equal outcomes.”</a:t>
            </a:r>
          </a:p>
          <a:p>
            <a:pPr marL="0" indent="0" algn="r">
              <a:spcBef>
                <a:spcPts val="0"/>
              </a:spcBef>
              <a:spcAft>
                <a:spcPts val="2400"/>
              </a:spcAft>
              <a:buNone/>
            </a:pPr>
            <a:r>
              <a:rPr lang="en-US" sz="1800" dirty="0">
                <a:solidFill>
                  <a:schemeClr val="accent1"/>
                </a:solidFill>
              </a:rPr>
              <a:t>— Antoinette Carroll</a:t>
            </a:r>
            <a:br>
              <a:rPr lang="en-US" sz="1800" dirty="0">
                <a:solidFill>
                  <a:schemeClr val="accent1"/>
                </a:solidFill>
              </a:rPr>
            </a:br>
            <a:r>
              <a:rPr lang="en-US" sz="1800" dirty="0">
                <a:solidFill>
                  <a:schemeClr val="accent1"/>
                </a:solidFill>
              </a:rPr>
              <a:t>Creative Reaction Lab Founder, President, &amp; CEO</a:t>
            </a:r>
          </a:p>
          <a:p>
            <a:pPr>
              <a:spcBef>
                <a:spcPts val="150000"/>
              </a:spcBef>
              <a:spcAft>
                <a:spcPts val="1800"/>
              </a:spcAft>
            </a:pPr>
            <a:r>
              <a:rPr lang="en-US" sz="1800" dirty="0"/>
              <a:t>Hire diverse teams</a:t>
            </a:r>
          </a:p>
          <a:p>
            <a:pPr>
              <a:spcBef>
                <a:spcPts val="0"/>
              </a:spcBef>
              <a:spcAft>
                <a:spcPts val="1800"/>
              </a:spcAft>
            </a:pPr>
            <a:r>
              <a:rPr lang="en-US" sz="1800" dirty="0"/>
              <a:t>Assess processes, document assumptions, identify risks</a:t>
            </a:r>
          </a:p>
          <a:p>
            <a:pPr>
              <a:spcBef>
                <a:spcPts val="0"/>
              </a:spcBef>
              <a:spcAft>
                <a:spcPts val="1800"/>
              </a:spcAft>
            </a:pPr>
            <a:r>
              <a:rPr lang="en-US" sz="1800" dirty="0"/>
              <a:t>Define equity for the team</a:t>
            </a:r>
          </a:p>
          <a:p>
            <a:pPr>
              <a:spcBef>
                <a:spcPts val="0"/>
              </a:spcBef>
              <a:spcAft>
                <a:spcPts val="1800"/>
              </a:spcAft>
            </a:pPr>
            <a:r>
              <a:rPr lang="en-US" sz="1800" dirty="0"/>
              <a:t>Identify under-served communities, stakeholders, indicators, data sources</a:t>
            </a:r>
          </a:p>
          <a:p>
            <a:pPr>
              <a:spcBef>
                <a:spcPts val="0"/>
              </a:spcBef>
              <a:spcAft>
                <a:spcPts val="1800"/>
              </a:spcAft>
            </a:pPr>
            <a:r>
              <a:rPr lang="en-US" sz="1800" dirty="0"/>
              <a:t>Conduct analysis to identify disparities, barriers</a:t>
            </a:r>
          </a:p>
          <a:p>
            <a:pPr>
              <a:spcBef>
                <a:spcPts val="0"/>
              </a:spcBef>
              <a:spcAft>
                <a:spcPts val="1800"/>
              </a:spcAft>
            </a:pPr>
            <a:r>
              <a:rPr lang="en-US" sz="1800" dirty="0"/>
              <a:t>Document &amp; socialize findings, lessons learned</a:t>
            </a:r>
          </a:p>
          <a:p>
            <a:pPr>
              <a:spcBef>
                <a:spcPts val="0"/>
              </a:spcBef>
              <a:spcAft>
                <a:spcPts val="1800"/>
              </a:spcAft>
            </a:pPr>
            <a:r>
              <a:rPr lang="en-US" sz="1800" dirty="0"/>
              <a:t>Plan, monitor &amp; measure, re-evaluate regularly</a:t>
            </a:r>
          </a:p>
          <a:p>
            <a:pPr>
              <a:spcBef>
                <a:spcPts val="0"/>
              </a:spcBef>
              <a:spcAft>
                <a:spcPts val="1800"/>
              </a:spcAft>
            </a:pPr>
            <a:r>
              <a:rPr lang="en-US" sz="1800" dirty="0"/>
              <a:t>Restore justice and liberation</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31</a:t>
            </a:fld>
            <a:endParaRPr lang="en-US" dirty="0"/>
          </a:p>
        </p:txBody>
      </p:sp>
    </p:spTree>
    <p:extLst>
      <p:ext uri="{BB962C8B-B14F-4D97-AF65-F5344CB8AC3E}">
        <p14:creationId xmlns:p14="http://schemas.microsoft.com/office/powerpoint/2010/main" val="1657817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Baseline Security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2209800"/>
            <a:ext cx="11338560" cy="2819400"/>
          </a:xfrm>
        </p:spPr>
        <p:txBody>
          <a:bodyPr numCol="3" spcCol="91440" anchor="ctr" anchorCtr="0"/>
          <a:lstStyle/>
          <a:p>
            <a:pPr>
              <a:spcBef>
                <a:spcPts val="0"/>
              </a:spcBef>
              <a:spcAft>
                <a:spcPts val="2400"/>
              </a:spcAft>
            </a:pPr>
            <a:r>
              <a:rPr lang="en-US" sz="2000" dirty="0"/>
              <a:t>Protect the data itself, </a:t>
            </a:r>
            <a:br>
              <a:rPr lang="en-US" sz="2000" dirty="0"/>
            </a:br>
            <a:r>
              <a:rPr lang="en-US" sz="2000" dirty="0"/>
              <a:t>not just the perimeter</a:t>
            </a:r>
          </a:p>
          <a:p>
            <a:pPr>
              <a:spcBef>
                <a:spcPts val="0"/>
              </a:spcBef>
              <a:spcAft>
                <a:spcPts val="2400"/>
              </a:spcAft>
            </a:pPr>
            <a:r>
              <a:rPr lang="en-US" sz="2000" dirty="0"/>
              <a:t>Back-up data regularly</a:t>
            </a:r>
          </a:p>
          <a:p>
            <a:pPr>
              <a:spcBef>
                <a:spcPts val="0"/>
              </a:spcBef>
              <a:spcAft>
                <a:spcPts val="2400"/>
              </a:spcAft>
            </a:pPr>
            <a:r>
              <a:rPr lang="en-US" sz="2000" dirty="0"/>
              <a:t>Encrypt all devices</a:t>
            </a:r>
          </a:p>
          <a:p>
            <a:pPr>
              <a:spcBef>
                <a:spcPts val="0"/>
              </a:spcBef>
              <a:spcAft>
                <a:spcPts val="2400"/>
              </a:spcAft>
            </a:pPr>
            <a:r>
              <a:rPr lang="en-US" sz="2000" dirty="0"/>
              <a:t>Delete redundant data</a:t>
            </a:r>
          </a:p>
          <a:p>
            <a:pPr>
              <a:spcBef>
                <a:spcPts val="0"/>
              </a:spcBef>
              <a:spcAft>
                <a:spcPts val="2400"/>
              </a:spcAft>
            </a:pPr>
            <a:r>
              <a:rPr lang="en-US" sz="2000" dirty="0"/>
              <a:t>Spend money and time </a:t>
            </a:r>
            <a:br>
              <a:rPr lang="en-US" sz="2000" dirty="0"/>
            </a:br>
            <a:r>
              <a:rPr lang="en-US" sz="2000" dirty="0"/>
              <a:t>on cyber-security</a:t>
            </a:r>
          </a:p>
          <a:p>
            <a:pPr>
              <a:spcBef>
                <a:spcPts val="0"/>
              </a:spcBef>
              <a:spcAft>
                <a:spcPts val="2400"/>
              </a:spcAft>
            </a:pPr>
            <a:r>
              <a:rPr lang="en-US" sz="2000" dirty="0"/>
              <a:t>Test security</a:t>
            </a:r>
          </a:p>
          <a:p>
            <a:pPr>
              <a:spcBef>
                <a:spcPts val="0"/>
              </a:spcBef>
              <a:spcAft>
                <a:spcPts val="2400"/>
              </a:spcAft>
            </a:pPr>
            <a:r>
              <a:rPr lang="en-US" sz="2000" dirty="0"/>
              <a:t>Update systems and applications regularly</a:t>
            </a:r>
          </a:p>
          <a:p>
            <a:pPr>
              <a:spcBef>
                <a:spcPts val="0"/>
              </a:spcBef>
              <a:spcAft>
                <a:spcPts val="2400"/>
              </a:spcAft>
            </a:pPr>
            <a:r>
              <a:rPr lang="en-US" sz="2000" dirty="0"/>
              <a:t>Pay attention to insider threats</a:t>
            </a:r>
          </a:p>
          <a:p>
            <a:pPr>
              <a:spcBef>
                <a:spcPts val="0"/>
              </a:spcBef>
              <a:spcAft>
                <a:spcPts val="2400"/>
              </a:spcAft>
            </a:pPr>
            <a:r>
              <a:rPr lang="en-US" sz="2000" dirty="0"/>
              <a:t>Establish strong passwords</a:t>
            </a:r>
          </a:p>
          <a:p>
            <a:pPr>
              <a:spcBef>
                <a:spcPts val="0"/>
              </a:spcBef>
              <a:spcAft>
                <a:spcPts val="2400"/>
              </a:spcAft>
            </a:pPr>
            <a:r>
              <a:rPr lang="en-US" sz="2000" dirty="0"/>
              <a:t>Create a company-wide security mindset</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32</a:t>
            </a:fld>
            <a:endParaRPr lang="en-US" dirty="0"/>
          </a:p>
        </p:txBody>
      </p:sp>
    </p:spTree>
    <p:extLst>
      <p:ext uri="{BB962C8B-B14F-4D97-AF65-F5344CB8AC3E}">
        <p14:creationId xmlns:p14="http://schemas.microsoft.com/office/powerpoint/2010/main" val="1530505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Responsive Web Design</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19" y="1371600"/>
            <a:ext cx="8183881" cy="4572000"/>
          </a:xfrm>
        </p:spPr>
        <p:txBody>
          <a:bodyPr anchor="ctr" anchorCtr="0"/>
          <a:lstStyle/>
          <a:p>
            <a:pPr marL="0" indent="0">
              <a:lnSpc>
                <a:spcPct val="120000"/>
              </a:lnSpc>
              <a:spcAft>
                <a:spcPts val="1200"/>
              </a:spcAft>
              <a:buNone/>
            </a:pPr>
            <a:r>
              <a:rPr lang="en-US" b="1" dirty="0">
                <a:solidFill>
                  <a:schemeClr val="accent2"/>
                </a:solidFill>
                <a:effectLst>
                  <a:outerShdw dist="63500" dir="2700000" algn="tl" rotWithShape="0">
                    <a:schemeClr val="accent6">
                      <a:lumMod val="50000"/>
                    </a:schemeClr>
                  </a:outerShdw>
                </a:effectLst>
              </a:rPr>
              <a:t>Responsive web design </a:t>
            </a:r>
            <a:r>
              <a:rPr lang="en-US" b="1" dirty="0">
                <a:solidFill>
                  <a:schemeClr val="accent1"/>
                </a:solidFill>
                <a:effectLst>
                  <a:outerShdw dist="63500" dir="2700000" algn="tl" rotWithShape="0">
                    <a:schemeClr val="accent6">
                      <a:lumMod val="50000"/>
                    </a:schemeClr>
                  </a:outerShdw>
                </a:effectLst>
              </a:rPr>
              <a:t>is a technique that delivers one fluid website which flexibly adapts size dimensions and functionality, increasing usability and access for all devices. </a:t>
            </a:r>
          </a:p>
          <a:p>
            <a:pPr marL="0" indent="0">
              <a:lnSpc>
                <a:spcPct val="120000"/>
              </a:lnSpc>
              <a:spcAft>
                <a:spcPts val="1200"/>
              </a:spcAft>
              <a:buNone/>
            </a:pPr>
            <a:r>
              <a:rPr lang="en-US" b="1" dirty="0">
                <a:solidFill>
                  <a:schemeClr val="accent1"/>
                </a:solidFill>
                <a:effectLst>
                  <a:outerShdw dist="63500" dir="2700000" algn="tl" rotWithShape="0">
                    <a:schemeClr val="accent6">
                      <a:lumMod val="50000"/>
                    </a:schemeClr>
                  </a:outerShdw>
                </a:effectLst>
              </a:rPr>
              <a:t>This minimizes resources used to deliver the site, then in turn the amount of energy and effort to maintain.</a:t>
            </a:r>
          </a:p>
          <a:p>
            <a:pPr marL="0" indent="0">
              <a:lnSpc>
                <a:spcPct val="120000"/>
              </a:lnSpc>
              <a:spcAft>
                <a:spcPts val="1200"/>
              </a:spcAft>
              <a:buNone/>
            </a:pPr>
            <a:r>
              <a:rPr lang="en-US" b="1" dirty="0">
                <a:solidFill>
                  <a:schemeClr val="accent1"/>
                </a:solidFill>
                <a:effectLst>
                  <a:outerShdw dist="63500" dir="2700000" algn="tl" rotWithShape="0">
                    <a:schemeClr val="accent6">
                      <a:lumMod val="50000"/>
                    </a:schemeClr>
                  </a:outerShdw>
                </a:effectLst>
              </a:rPr>
              <a:t>It is </a:t>
            </a:r>
            <a:r>
              <a:rPr lang="en-US" b="1" dirty="0">
                <a:solidFill>
                  <a:schemeClr val="accent1"/>
                </a:solidFill>
                <a:effectLst>
                  <a:outerShdw dist="63500" dir="2700000" algn="tl" rotWithShape="0">
                    <a:schemeClr val="accent6">
                      <a:lumMod val="50000"/>
                    </a:schemeClr>
                  </a:outerShdw>
                </a:effectLst>
                <a:latin typeface="Arial Black" panose="020B0604020202020204" pitchFamily="34" charset="0"/>
                <a:cs typeface="Arial Black" panose="020B0604020202020204" pitchFamily="34" charset="0"/>
              </a:rPr>
              <a:t>not</a:t>
            </a:r>
            <a:r>
              <a:rPr lang="en-US" b="1" dirty="0">
                <a:solidFill>
                  <a:schemeClr val="accent1"/>
                </a:solidFill>
                <a:effectLst>
                  <a:outerShdw dist="63500" dir="2700000" algn="tl" rotWithShape="0">
                    <a:schemeClr val="accent6">
                      <a:lumMod val="50000"/>
                    </a:schemeClr>
                  </a:outerShdw>
                </a:effectLst>
              </a:rPr>
              <a:t> just stacking things.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33</a:t>
            </a:fld>
            <a:endParaRPr lang="en-US" dirty="0"/>
          </a:p>
        </p:txBody>
      </p:sp>
    </p:spTree>
    <p:extLst>
      <p:ext uri="{BB962C8B-B14F-4D97-AF65-F5344CB8AC3E}">
        <p14:creationId xmlns:p14="http://schemas.microsoft.com/office/powerpoint/2010/main" val="923116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Sustainable Web Design</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07668"/>
            <a:ext cx="3688080" cy="4572000"/>
          </a:xfrm>
        </p:spPr>
        <p:txBody>
          <a:bodyPr/>
          <a:lstStyle/>
          <a:p>
            <a:pPr marL="0" indent="0">
              <a:lnSpc>
                <a:spcPct val="120000"/>
              </a:lnSpc>
              <a:spcBef>
                <a:spcPts val="0"/>
              </a:spcBef>
              <a:buNone/>
            </a:pPr>
            <a:r>
              <a:rPr lang="en-US" b="1" dirty="0">
                <a:solidFill>
                  <a:schemeClr val="accent2"/>
                </a:solidFill>
                <a:effectLst>
                  <a:outerShdw dist="63500" dir="2700000" algn="tl" rotWithShape="0">
                    <a:schemeClr val="accent6">
                      <a:lumMod val="50000"/>
                    </a:schemeClr>
                  </a:outerShdw>
                </a:effectLst>
              </a:rPr>
              <a:t>Sustainable web design </a:t>
            </a:r>
            <a:r>
              <a:rPr lang="en-US" b="1" dirty="0">
                <a:solidFill>
                  <a:schemeClr val="accent1"/>
                </a:solidFill>
                <a:effectLst>
                  <a:outerShdw dist="63500" dir="2700000" algn="tl" rotWithShape="0">
                    <a:schemeClr val="accent6">
                      <a:lumMod val="50000"/>
                    </a:schemeClr>
                  </a:outerShdw>
                </a:effectLst>
              </a:rPr>
              <a:t>and development thoughtfully considers the impact on our environment. It pairs well with accessibility and usability as each leverage many of the same best practices and standards.</a:t>
            </a:r>
          </a:p>
        </p:txBody>
      </p:sp>
      <p:sp>
        <p:nvSpPr>
          <p:cNvPr id="2" name="TextBox 1">
            <a:extLst>
              <a:ext uri="{FF2B5EF4-FFF2-40B4-BE49-F238E27FC236}">
                <a16:creationId xmlns:a16="http://schemas.microsoft.com/office/drawing/2014/main" id="{0EF381BB-8152-29C7-1E95-175483366967}"/>
              </a:ext>
            </a:extLst>
          </p:cNvPr>
          <p:cNvSpPr txBox="1"/>
          <p:nvPr/>
        </p:nvSpPr>
        <p:spPr>
          <a:xfrm>
            <a:off x="4556491" y="1676400"/>
            <a:ext cx="7041421" cy="4367862"/>
          </a:xfrm>
          <a:prstGeom prst="rect">
            <a:avLst/>
          </a:prstGeom>
          <a:solidFill>
            <a:srgbClr val="E04600">
              <a:alpha val="20000"/>
            </a:srgbClr>
          </a:solidFill>
        </p:spPr>
        <p:txBody>
          <a:bodyPr wrap="square" lIns="274320" tIns="182880" rIns="274320" bIns="182880" rtlCol="0">
            <a:spAutoFit/>
          </a:bodyPr>
          <a:lstStyle/>
          <a:p>
            <a:pPr marL="0" indent="0">
              <a:lnSpc>
                <a:spcPct val="110000"/>
              </a:lnSpc>
              <a:spcBef>
                <a:spcPts val="0"/>
              </a:spcBef>
              <a:buNone/>
            </a:pPr>
            <a:r>
              <a:rPr lang="en-US" sz="1600" b="1" dirty="0">
                <a:latin typeface="+mj-lt"/>
              </a:rPr>
              <a:t>To minimize environmental impact:</a:t>
            </a:r>
          </a:p>
          <a:p>
            <a:pPr marL="171450" indent="-171450">
              <a:lnSpc>
                <a:spcPct val="110000"/>
              </a:lnSpc>
              <a:spcBef>
                <a:spcPts val="0"/>
              </a:spcBef>
              <a:spcAft>
                <a:spcPts val="1200"/>
              </a:spcAft>
              <a:buFont typeface="Wingdings" pitchFamily="2" charset="2"/>
              <a:buChar char="§"/>
            </a:pPr>
            <a:r>
              <a:rPr lang="en-US" sz="1600" dirty="0"/>
              <a:t>Build websites / apps from scratch so only required code is included. Many “no-code” or frameworks-based websites include unused packaged code, emitting more carbon unnecessarily.</a:t>
            </a:r>
          </a:p>
          <a:p>
            <a:pPr marL="171450" indent="-171450">
              <a:lnSpc>
                <a:spcPct val="110000"/>
              </a:lnSpc>
              <a:spcBef>
                <a:spcPts val="0"/>
              </a:spcBef>
              <a:spcAft>
                <a:spcPts val="1200"/>
              </a:spcAft>
              <a:buFont typeface="Wingdings" pitchFamily="2" charset="2"/>
              <a:buChar char="§"/>
            </a:pPr>
            <a:r>
              <a:rPr lang="en-US" sz="1600" dirty="0"/>
              <a:t>Host website / app on services using renewable energy for power.</a:t>
            </a:r>
          </a:p>
          <a:p>
            <a:pPr marL="171450" indent="-171450">
              <a:lnSpc>
                <a:spcPct val="110000"/>
              </a:lnSpc>
              <a:spcBef>
                <a:spcPts val="0"/>
              </a:spcBef>
              <a:spcAft>
                <a:spcPts val="1200"/>
              </a:spcAft>
              <a:buFont typeface="Wingdings" pitchFamily="2" charset="2"/>
              <a:buChar char="§"/>
            </a:pPr>
            <a:r>
              <a:rPr lang="en-US" sz="1600" dirty="0"/>
              <a:t>Avoid video unless it’s the only method for message. </a:t>
            </a:r>
          </a:p>
          <a:p>
            <a:pPr marL="171450" indent="-171450">
              <a:lnSpc>
                <a:spcPct val="110000"/>
              </a:lnSpc>
              <a:spcBef>
                <a:spcPts val="0"/>
              </a:spcBef>
              <a:spcAft>
                <a:spcPts val="1200"/>
              </a:spcAft>
              <a:buFont typeface="Wingdings" pitchFamily="2" charset="2"/>
              <a:buChar char="§"/>
            </a:pPr>
            <a:r>
              <a:rPr lang="en-US" sz="1600" dirty="0"/>
              <a:t>Optimize images, preferably deliver in SVG/WebP to reduce file sizes.</a:t>
            </a:r>
          </a:p>
          <a:p>
            <a:pPr marL="171450" indent="-171450">
              <a:lnSpc>
                <a:spcPct val="110000"/>
              </a:lnSpc>
              <a:spcBef>
                <a:spcPts val="0"/>
              </a:spcBef>
              <a:spcAft>
                <a:spcPts val="1200"/>
              </a:spcAft>
              <a:buFont typeface="Wingdings" pitchFamily="2" charset="2"/>
              <a:buChar char="§"/>
            </a:pPr>
            <a:r>
              <a:rPr lang="en-US" sz="1600" dirty="0"/>
              <a:t>Minimize all code to not only increase efficiency but improve UX through faster page load, thereby also improving accessibility as assistive tech can connect without barriers.</a:t>
            </a:r>
          </a:p>
          <a:p>
            <a:pPr marL="171450" indent="-171450">
              <a:lnSpc>
                <a:spcPct val="110000"/>
              </a:lnSpc>
              <a:spcBef>
                <a:spcPts val="0"/>
              </a:spcBef>
              <a:spcAft>
                <a:spcPts val="1200"/>
              </a:spcAft>
              <a:buFont typeface="Wingdings" pitchFamily="2" charset="2"/>
              <a:buChar char="§"/>
            </a:pPr>
            <a:r>
              <a:rPr lang="en-US" sz="1600" dirty="0"/>
              <a:t>As part of the progressive enhancement technique all website assets leverage lazy loading to reduce unnecessary resources.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34</a:t>
            </a:fld>
            <a:endParaRPr lang="en-US" dirty="0"/>
          </a:p>
        </p:txBody>
      </p:sp>
    </p:spTree>
    <p:extLst>
      <p:ext uri="{BB962C8B-B14F-4D97-AF65-F5344CB8AC3E}">
        <p14:creationId xmlns:p14="http://schemas.microsoft.com/office/powerpoint/2010/main" val="2619611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dirty="0">
                <a:solidFill>
                  <a:schemeClr val="tx1"/>
                </a:solidFill>
              </a:rPr>
              <a:t>Key Takeaways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p:txBody>
          <a:bodyPr/>
          <a:lstStyle/>
          <a:p>
            <a:pPr marL="0" indent="0">
              <a:spcBef>
                <a:spcPts val="0"/>
              </a:spcBef>
              <a:spcAft>
                <a:spcPts val="1800"/>
              </a:spcAft>
              <a:buNone/>
            </a:pPr>
            <a:r>
              <a:rPr lang="en-US" sz="3200" b="1" dirty="0">
                <a:solidFill>
                  <a:schemeClr val="accent1"/>
                </a:solidFill>
                <a:latin typeface="Arial Black" panose="020B0604020202020204" pitchFamily="34" charset="0"/>
                <a:cs typeface="Arial Black" panose="020B0604020202020204" pitchFamily="34" charset="0"/>
              </a:rPr>
              <a:t>You</a:t>
            </a:r>
            <a:r>
              <a:rPr lang="en-US" dirty="0"/>
              <a:t> can have global impact through:</a:t>
            </a:r>
          </a:p>
          <a:p>
            <a:pPr marL="920750" indent="-450850">
              <a:spcBef>
                <a:spcPts val="0"/>
              </a:spcBef>
              <a:spcAft>
                <a:spcPts val="1800"/>
              </a:spcAft>
              <a:buFont typeface="+mj-lt"/>
              <a:buAutoNum type="arabicPeriod"/>
            </a:pPr>
            <a:r>
              <a:rPr lang="en-US" dirty="0"/>
              <a:t>Accessibility Beyond Compliance</a:t>
            </a:r>
          </a:p>
          <a:p>
            <a:pPr marL="920750" indent="-450850">
              <a:spcBef>
                <a:spcPts val="0"/>
              </a:spcBef>
              <a:spcAft>
                <a:spcPts val="1800"/>
              </a:spcAft>
              <a:buFont typeface="+mj-lt"/>
              <a:buAutoNum type="arabicPeriod"/>
            </a:pPr>
            <a:r>
              <a:rPr lang="en-US" dirty="0"/>
              <a:t>Progressive Enhancement</a:t>
            </a:r>
          </a:p>
          <a:p>
            <a:pPr marL="920750" indent="-450850">
              <a:spcBef>
                <a:spcPts val="0"/>
              </a:spcBef>
              <a:spcAft>
                <a:spcPts val="1800"/>
              </a:spcAft>
              <a:buFont typeface="+mj-lt"/>
              <a:buAutoNum type="arabicPeriod"/>
            </a:pPr>
            <a:r>
              <a:rPr lang="en-US" dirty="0"/>
              <a:t>Equitable Practices</a:t>
            </a:r>
          </a:p>
          <a:p>
            <a:pPr marL="920750" indent="-450850">
              <a:spcBef>
                <a:spcPts val="0"/>
              </a:spcBef>
              <a:spcAft>
                <a:spcPts val="1800"/>
              </a:spcAft>
              <a:buFont typeface="+mj-lt"/>
              <a:buAutoNum type="arabicPeriod"/>
            </a:pPr>
            <a:r>
              <a:rPr lang="en-US" dirty="0"/>
              <a:t>Baseline Security</a:t>
            </a:r>
          </a:p>
          <a:p>
            <a:pPr marL="920750" indent="-450850">
              <a:spcBef>
                <a:spcPts val="0"/>
              </a:spcBef>
              <a:spcAft>
                <a:spcPts val="1800"/>
              </a:spcAft>
              <a:buFont typeface="+mj-lt"/>
              <a:buAutoNum type="arabicPeriod"/>
            </a:pPr>
            <a:r>
              <a:rPr lang="en-US" dirty="0"/>
              <a:t>Responsive Web Design</a:t>
            </a:r>
          </a:p>
          <a:p>
            <a:pPr marL="920750" indent="-450850">
              <a:spcBef>
                <a:spcPts val="0"/>
              </a:spcBef>
              <a:spcAft>
                <a:spcPts val="1800"/>
              </a:spcAft>
              <a:buFont typeface="+mj-lt"/>
              <a:buAutoNum type="arabicPeriod"/>
            </a:pPr>
            <a:r>
              <a:rPr lang="en-US" dirty="0"/>
              <a:t>Sustainable Web Design</a:t>
            </a:r>
          </a:p>
        </p:txBody>
      </p:sp>
      <p:grpSp>
        <p:nvGrpSpPr>
          <p:cNvPr id="2" name="Group 1" descr="A female and a male superhero holding up the world">
            <a:extLst>
              <a:ext uri="{FF2B5EF4-FFF2-40B4-BE49-F238E27FC236}">
                <a16:creationId xmlns:a16="http://schemas.microsoft.com/office/drawing/2014/main" id="{C6F68137-3795-F4E3-5136-3447B22A16F8}"/>
              </a:ext>
            </a:extLst>
          </p:cNvPr>
          <p:cNvGrpSpPr/>
          <p:nvPr/>
        </p:nvGrpSpPr>
        <p:grpSpPr>
          <a:xfrm>
            <a:off x="6183670" y="1017838"/>
            <a:ext cx="5551130" cy="4813862"/>
            <a:chOff x="6183670" y="1017838"/>
            <a:chExt cx="5551130" cy="4813862"/>
          </a:xfrm>
          <a:solidFill>
            <a:schemeClr val="bg1">
              <a:lumMod val="90000"/>
              <a:lumOff val="10000"/>
            </a:schemeClr>
          </a:solidFill>
        </p:grpSpPr>
        <p:pic>
          <p:nvPicPr>
            <p:cNvPr id="3" name="Graphic 2" descr="Hero Male with solid fill">
              <a:extLst>
                <a:ext uri="{FF2B5EF4-FFF2-40B4-BE49-F238E27FC236}">
                  <a16:creationId xmlns:a16="http://schemas.microsoft.com/office/drawing/2014/main" id="{E896FDE9-DE7C-5D13-6C98-BF66BECCB8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296400" y="3393300"/>
              <a:ext cx="2438400" cy="2438400"/>
            </a:xfrm>
            <a:prstGeom prst="rect">
              <a:avLst/>
            </a:prstGeom>
          </p:spPr>
        </p:pic>
        <p:pic>
          <p:nvPicPr>
            <p:cNvPr id="6" name="Graphic 5" descr="Hero Female with solid fill">
              <a:extLst>
                <a:ext uri="{FF2B5EF4-FFF2-40B4-BE49-F238E27FC236}">
                  <a16:creationId xmlns:a16="http://schemas.microsoft.com/office/drawing/2014/main" id="{460116E5-C423-4F4A-3504-2A798FA538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3670" y="3393300"/>
              <a:ext cx="2438400" cy="2438400"/>
            </a:xfrm>
            <a:prstGeom prst="rect">
              <a:avLst/>
            </a:prstGeom>
          </p:spPr>
        </p:pic>
        <p:pic>
          <p:nvPicPr>
            <p:cNvPr id="7" name="Graphic 6" descr="World outline">
              <a:extLst>
                <a:ext uri="{FF2B5EF4-FFF2-40B4-BE49-F238E27FC236}">
                  <a16:creationId xmlns:a16="http://schemas.microsoft.com/office/drawing/2014/main" id="{2081D7BC-F88E-1FC6-961B-7FFA3FF199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15200" y="1017838"/>
              <a:ext cx="3189432" cy="3189432"/>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35</a:t>
            </a:fld>
            <a:endParaRPr lang="en-US" dirty="0"/>
          </a:p>
        </p:txBody>
      </p:sp>
    </p:spTree>
    <p:extLst>
      <p:ext uri="{BB962C8B-B14F-4D97-AF65-F5344CB8AC3E}">
        <p14:creationId xmlns:p14="http://schemas.microsoft.com/office/powerpoint/2010/main" val="2790273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B8A25-2A1C-873A-73CE-BECD5152913F}"/>
              </a:ext>
            </a:extLst>
          </p:cNvPr>
          <p:cNvSpPr>
            <a:spLocks noGrp="1"/>
          </p:cNvSpPr>
          <p:nvPr>
            <p:ph type="title"/>
          </p:nvPr>
        </p:nvSpPr>
        <p:spPr/>
        <p:txBody>
          <a:bodyPr/>
          <a:lstStyle/>
          <a:p>
            <a:r>
              <a:rPr lang="en-US" sz="4800" dirty="0">
                <a:solidFill>
                  <a:schemeClr val="accent2"/>
                </a:solidFill>
              </a:rPr>
              <a:t>Any Questions?</a:t>
            </a:r>
          </a:p>
        </p:txBody>
      </p:sp>
      <p:sp>
        <p:nvSpPr>
          <p:cNvPr id="4" name="Footer Placeholder 3">
            <a:extLst>
              <a:ext uri="{FF2B5EF4-FFF2-40B4-BE49-F238E27FC236}">
                <a16:creationId xmlns:a16="http://schemas.microsoft.com/office/drawing/2014/main" id="{7EAABB12-1A2F-0AF6-0C20-6FF97ECA5B90}"/>
              </a:ext>
            </a:extLst>
          </p:cNvPr>
          <p:cNvSpPr>
            <a:spLocks noGrp="1"/>
          </p:cNvSpPr>
          <p:nvPr>
            <p:ph type="ftr" sz="quarter" idx="3"/>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8DDB55F8-789C-EF62-9E6E-FB2F49BEC24F}"/>
              </a:ext>
            </a:extLst>
          </p:cNvPr>
          <p:cNvSpPr>
            <a:spLocks noGrp="1"/>
          </p:cNvSpPr>
          <p:nvPr>
            <p:ph type="sldNum" sz="quarter" idx="12"/>
          </p:nvPr>
        </p:nvSpPr>
        <p:spPr/>
        <p:txBody>
          <a:bodyPr/>
          <a:lstStyle/>
          <a:p>
            <a:fld id="{BECF63ED-5365-0347-943C-46237B9951C9}" type="slidenum">
              <a:rPr lang="en-US" smtClean="0"/>
              <a:t>36</a:t>
            </a:fld>
            <a:endParaRPr lang="en-US" dirty="0"/>
          </a:p>
        </p:txBody>
      </p:sp>
    </p:spTree>
    <p:extLst>
      <p:ext uri="{BB962C8B-B14F-4D97-AF65-F5344CB8AC3E}">
        <p14:creationId xmlns:p14="http://schemas.microsoft.com/office/powerpoint/2010/main" val="1182140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DE99-DDA8-4D72-B5A4-528DC2CAAF16}"/>
              </a:ext>
            </a:extLst>
          </p:cNvPr>
          <p:cNvSpPr>
            <a:spLocks noGrp="1"/>
          </p:cNvSpPr>
          <p:nvPr>
            <p:ph type="title" idx="4294967295"/>
          </p:nvPr>
        </p:nvSpPr>
        <p:spPr>
          <a:xfrm>
            <a:off x="990600" y="1661160"/>
            <a:ext cx="10576560" cy="548640"/>
          </a:xfrm>
        </p:spPr>
        <p:txBody>
          <a:bodyPr vert="horz" lIns="91440" tIns="45720" rIns="91440" bIns="45720" rtlCol="0" anchor="b">
            <a:noAutofit/>
          </a:bodyPr>
          <a:lstStyle/>
          <a:p>
            <a:r>
              <a:rPr lang="en-US" sz="8800" dirty="0">
                <a:solidFill>
                  <a:schemeClr val="accent2"/>
                </a:solidFill>
                <a:latin typeface="Georgia" panose="02040502050405020303" pitchFamily="18" charset="0"/>
                <a:ea typeface="Palatino" pitchFamily="2" charset="77"/>
              </a:rPr>
              <a:t>Thank you!</a:t>
            </a:r>
          </a:p>
        </p:txBody>
      </p:sp>
      <p:sp>
        <p:nvSpPr>
          <p:cNvPr id="11" name="Text Placeholder 10">
            <a:extLst>
              <a:ext uri="{FF2B5EF4-FFF2-40B4-BE49-F238E27FC236}">
                <a16:creationId xmlns:a16="http://schemas.microsoft.com/office/drawing/2014/main" id="{1FD74412-E3B9-4367-8218-2CD14AC23BDD}"/>
              </a:ext>
            </a:extLst>
          </p:cNvPr>
          <p:cNvSpPr>
            <a:spLocks noGrp="1"/>
          </p:cNvSpPr>
          <p:nvPr>
            <p:ph type="body" sz="quarter" idx="18"/>
          </p:nvPr>
        </p:nvSpPr>
        <p:spPr/>
        <p:txBody>
          <a:bodyPr/>
          <a:lstStyle/>
          <a:p>
            <a:r>
              <a:rPr lang="en-US" b="1" dirty="0">
                <a:solidFill>
                  <a:schemeClr val="tx1"/>
                </a:solidFill>
              </a:rPr>
              <a:t>Jennifer Strickland</a:t>
            </a:r>
          </a:p>
        </p:txBody>
      </p:sp>
      <p:sp>
        <p:nvSpPr>
          <p:cNvPr id="8" name="Text Placeholder 7">
            <a:extLst>
              <a:ext uri="{FF2B5EF4-FFF2-40B4-BE49-F238E27FC236}">
                <a16:creationId xmlns:a16="http://schemas.microsoft.com/office/drawing/2014/main" id="{EC806009-7018-40CB-90B1-CFC223ECD248}"/>
              </a:ext>
            </a:extLst>
          </p:cNvPr>
          <p:cNvSpPr>
            <a:spLocks noGrp="1"/>
          </p:cNvSpPr>
          <p:nvPr>
            <p:ph type="body" sz="quarter" idx="14"/>
          </p:nvPr>
        </p:nvSpPr>
        <p:spPr>
          <a:xfrm>
            <a:off x="1097280" y="2907792"/>
            <a:ext cx="9037320" cy="548640"/>
          </a:xfrm>
        </p:spPr>
        <p:txBody>
          <a:bodyPr/>
          <a:lstStyle/>
          <a:p>
            <a:r>
              <a:rPr lang="en-US" sz="2000" dirty="0" err="1"/>
              <a:t>jstrickland@mitre.org</a:t>
            </a:r>
            <a:endParaRPr lang="en-US" sz="2000" dirty="0"/>
          </a:p>
        </p:txBody>
      </p:sp>
      <p:grpSp>
        <p:nvGrpSpPr>
          <p:cNvPr id="5" name="Group 4" descr="A female and a male superhero holding up the world">
            <a:extLst>
              <a:ext uri="{FF2B5EF4-FFF2-40B4-BE49-F238E27FC236}">
                <a16:creationId xmlns:a16="http://schemas.microsoft.com/office/drawing/2014/main" id="{FA2D781E-AFB4-AE78-CF22-939D3DF63B19}"/>
              </a:ext>
            </a:extLst>
          </p:cNvPr>
          <p:cNvGrpSpPr/>
          <p:nvPr/>
        </p:nvGrpSpPr>
        <p:grpSpPr>
          <a:xfrm>
            <a:off x="8991600" y="3070318"/>
            <a:ext cx="2792135" cy="2421301"/>
            <a:chOff x="6183670" y="1017838"/>
            <a:chExt cx="5551130" cy="4813862"/>
          </a:xfrm>
          <a:solidFill>
            <a:schemeClr val="bg1">
              <a:lumMod val="90000"/>
              <a:lumOff val="10000"/>
            </a:schemeClr>
          </a:solidFill>
        </p:grpSpPr>
        <p:pic>
          <p:nvPicPr>
            <p:cNvPr id="6" name="Graphic 5" descr="Hero Male with solid fill">
              <a:extLst>
                <a:ext uri="{FF2B5EF4-FFF2-40B4-BE49-F238E27FC236}">
                  <a16:creationId xmlns:a16="http://schemas.microsoft.com/office/drawing/2014/main" id="{6B9F6B89-90FF-D819-67EF-9AF2AD30E0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296400" y="3393300"/>
              <a:ext cx="2438400" cy="2438400"/>
            </a:xfrm>
            <a:prstGeom prst="rect">
              <a:avLst/>
            </a:prstGeom>
          </p:spPr>
        </p:pic>
        <p:pic>
          <p:nvPicPr>
            <p:cNvPr id="7" name="Graphic 6" descr="Hero Female with solid fill">
              <a:extLst>
                <a:ext uri="{FF2B5EF4-FFF2-40B4-BE49-F238E27FC236}">
                  <a16:creationId xmlns:a16="http://schemas.microsoft.com/office/drawing/2014/main" id="{502441CB-9B38-A3BD-B0FA-D5A9B4B267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3670" y="3393300"/>
              <a:ext cx="2438400" cy="2438400"/>
            </a:xfrm>
            <a:prstGeom prst="rect">
              <a:avLst/>
            </a:prstGeom>
          </p:spPr>
        </p:pic>
        <p:pic>
          <p:nvPicPr>
            <p:cNvPr id="12" name="Graphic 11" descr="World outline">
              <a:extLst>
                <a:ext uri="{FF2B5EF4-FFF2-40B4-BE49-F238E27FC236}">
                  <a16:creationId xmlns:a16="http://schemas.microsoft.com/office/drawing/2014/main" id="{283E00C6-16C5-5834-46F6-F4E2179BF5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15200" y="1017838"/>
              <a:ext cx="3189432" cy="3189432"/>
            </a:xfrm>
            <a:prstGeom prst="rect">
              <a:avLst/>
            </a:prstGeom>
          </p:spPr>
        </p:pic>
      </p:grpSp>
      <p:sp>
        <p:nvSpPr>
          <p:cNvPr id="3" name="Footer Placeholder 2">
            <a:extLst>
              <a:ext uri="{FF2B5EF4-FFF2-40B4-BE49-F238E27FC236}">
                <a16:creationId xmlns:a16="http://schemas.microsoft.com/office/drawing/2014/main" id="{9055F3FB-85C6-4CE7-A80F-0027AF0E0EF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Tree>
    <p:extLst>
      <p:ext uri="{BB962C8B-B14F-4D97-AF65-F5344CB8AC3E}">
        <p14:creationId xmlns:p14="http://schemas.microsoft.com/office/powerpoint/2010/main" val="2275239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F3DE2D6-D077-5DC9-B516-54F1788483E3}"/>
              </a:ext>
            </a:extLst>
          </p:cNvPr>
          <p:cNvSpPr>
            <a:spLocks noGrp="1"/>
          </p:cNvSpPr>
          <p:nvPr>
            <p:ph type="title"/>
          </p:nvPr>
        </p:nvSpPr>
        <p:spPr>
          <a:xfrm>
            <a:off x="429768" y="60960"/>
            <a:ext cx="11338560" cy="548640"/>
          </a:xfrm>
        </p:spPr>
        <p:txBody>
          <a:bodyPr/>
          <a:lstStyle/>
          <a:p>
            <a:r>
              <a:rPr lang="en-US" dirty="0"/>
              <a:t>References</a:t>
            </a:r>
          </a:p>
        </p:txBody>
      </p:sp>
      <p:sp>
        <p:nvSpPr>
          <p:cNvPr id="9" name="Content Placeholder 8">
            <a:extLst>
              <a:ext uri="{FF2B5EF4-FFF2-40B4-BE49-F238E27FC236}">
                <a16:creationId xmlns:a16="http://schemas.microsoft.com/office/drawing/2014/main" id="{28FEE396-BAB7-06DE-6472-882120DD7282}"/>
              </a:ext>
            </a:extLst>
          </p:cNvPr>
          <p:cNvSpPr>
            <a:spLocks noGrp="1"/>
          </p:cNvSpPr>
          <p:nvPr>
            <p:ph sz="quarter" idx="13"/>
          </p:nvPr>
        </p:nvSpPr>
        <p:spPr>
          <a:xfrm>
            <a:off x="426720" y="533400"/>
            <a:ext cx="11338560" cy="5715000"/>
          </a:xfrm>
        </p:spPr>
        <p:txBody>
          <a:bodyPr numCol="3" spcCol="457200"/>
          <a:lstStyle/>
          <a:p>
            <a:pPr marL="225425" indent="-225425">
              <a:spcBef>
                <a:spcPts val="0"/>
              </a:spcBef>
              <a:spcAft>
                <a:spcPts val="600"/>
              </a:spcAft>
              <a:buFont typeface="+mj-lt"/>
              <a:buAutoNum type="alphaUcPeriod"/>
            </a:pPr>
            <a:r>
              <a:rPr lang="en-US" sz="800" dirty="0"/>
              <a:t>Slide 5</a:t>
            </a:r>
          </a:p>
          <a:p>
            <a:pPr marL="347663" lvl="1" indent="-122238">
              <a:spcBef>
                <a:spcPts val="0"/>
              </a:spcBef>
              <a:spcAft>
                <a:spcPts val="600"/>
              </a:spcAft>
            </a:pPr>
            <a:r>
              <a:rPr lang="en-US" sz="800" dirty="0"/>
              <a:t>What is Accessibility: An Introduction, https://</a:t>
            </a:r>
            <a:r>
              <a:rPr lang="en-US" sz="800" dirty="0" err="1"/>
              <a:t>www.seewritehear.com</a:t>
            </a:r>
            <a:r>
              <a:rPr lang="en-US" sz="800" dirty="0"/>
              <a:t>/learn/what-is-accessibility/ | </a:t>
            </a:r>
            <a:r>
              <a:rPr lang="en-US" sz="800" dirty="0" err="1"/>
              <a:t>SeeWriteHear</a:t>
            </a:r>
            <a:endParaRPr lang="en-US" sz="800" dirty="0"/>
          </a:p>
          <a:p>
            <a:pPr marL="347663" lvl="1" indent="-122238">
              <a:spcBef>
                <a:spcPts val="0"/>
              </a:spcBef>
              <a:spcAft>
                <a:spcPts val="600"/>
              </a:spcAft>
            </a:pPr>
            <a:r>
              <a:rPr lang="en-US" sz="800" dirty="0"/>
              <a:t>Image source: https://www.508ally.com</a:t>
            </a:r>
            <a:endParaRPr lang="en-US" sz="400" dirty="0"/>
          </a:p>
          <a:p>
            <a:pPr marL="225425" indent="-225425">
              <a:spcBef>
                <a:spcPts val="0"/>
              </a:spcBef>
              <a:spcAft>
                <a:spcPts val="600"/>
              </a:spcAft>
              <a:buFont typeface="+mj-lt"/>
              <a:buAutoNum type="alphaUcPeriod"/>
            </a:pPr>
            <a:r>
              <a:rPr lang="en-US" sz="800" dirty="0"/>
              <a:t>Slide 7</a:t>
            </a:r>
          </a:p>
          <a:p>
            <a:pPr marL="347663" lvl="1" indent="-122238">
              <a:spcBef>
                <a:spcPts val="0"/>
              </a:spcBef>
              <a:spcAft>
                <a:spcPts val="600"/>
              </a:spcAft>
            </a:pPr>
            <a:r>
              <a:rPr lang="en-US" sz="800" dirty="0" err="1"/>
              <a:t>WebAIM</a:t>
            </a:r>
            <a:r>
              <a:rPr lang="en-US" sz="800" dirty="0"/>
              <a:t>. (2023). The </a:t>
            </a:r>
            <a:r>
              <a:rPr lang="en-US" sz="800" dirty="0" err="1"/>
              <a:t>WebAIM</a:t>
            </a:r>
            <a:r>
              <a:rPr lang="en-US" sz="800" dirty="0"/>
              <a:t> Million.</a:t>
            </a:r>
          </a:p>
          <a:p>
            <a:pPr marL="347663" lvl="1" indent="-122238">
              <a:spcBef>
                <a:spcPts val="0"/>
              </a:spcBef>
              <a:spcAft>
                <a:spcPts val="600"/>
              </a:spcAft>
            </a:pPr>
            <a:r>
              <a:rPr lang="en-US" sz="800" dirty="0"/>
              <a:t>Moradi, David. (2022). What’s Next for Digital Accessibility, </a:t>
            </a:r>
            <a:r>
              <a:rPr lang="en-US" sz="800" dirty="0" err="1"/>
              <a:t>Forbes.com</a:t>
            </a:r>
            <a:r>
              <a:rPr lang="en-US" sz="800" dirty="0"/>
              <a:t>.</a:t>
            </a:r>
          </a:p>
          <a:p>
            <a:pPr marL="347663" lvl="1" indent="-122238">
              <a:spcBef>
                <a:spcPts val="0"/>
              </a:spcBef>
              <a:spcAft>
                <a:spcPts val="600"/>
              </a:spcAft>
            </a:pPr>
            <a:r>
              <a:rPr lang="en-US" sz="800" dirty="0"/>
              <a:t>U.S. Senate Special Committee on Aging. (2022). Unlocking the Virtual Front Door, full report.</a:t>
            </a:r>
          </a:p>
          <a:p>
            <a:pPr marL="347663" lvl="1" indent="-122238">
              <a:spcBef>
                <a:spcPts val="0"/>
              </a:spcBef>
              <a:spcAft>
                <a:spcPts val="600"/>
              </a:spcAft>
            </a:pPr>
            <a:r>
              <a:rPr lang="en-US" sz="800" dirty="0"/>
              <a:t>The United Nations. (2023). UN Factsheet on Persons with Disabilities.</a:t>
            </a:r>
          </a:p>
          <a:p>
            <a:pPr marL="225425" indent="-225425">
              <a:spcBef>
                <a:spcPts val="0"/>
              </a:spcBef>
              <a:spcAft>
                <a:spcPts val="600"/>
              </a:spcAft>
              <a:buFont typeface="+mj-lt"/>
              <a:buAutoNum type="alphaUcPeriod"/>
            </a:pPr>
            <a:r>
              <a:rPr lang="en-US" sz="800" dirty="0"/>
              <a:t>Slide 8: https://</a:t>
            </a:r>
            <a:r>
              <a:rPr lang="en-US" sz="800" dirty="0" err="1"/>
              <a:t>karlgroves.com</a:t>
            </a:r>
            <a:r>
              <a:rPr lang="en-US" sz="800" dirty="0"/>
              <a:t>/understanding-the-cost-of-not-being-accessible/</a:t>
            </a:r>
          </a:p>
          <a:p>
            <a:pPr marL="225425" indent="-225425">
              <a:spcBef>
                <a:spcPts val="0"/>
              </a:spcBef>
              <a:spcAft>
                <a:spcPts val="600"/>
              </a:spcAft>
              <a:buFont typeface="+mj-lt"/>
              <a:buAutoNum type="alphaUcPeriod"/>
            </a:pPr>
            <a:r>
              <a:rPr lang="en-US" sz="800" dirty="0"/>
              <a:t>Slide 10</a:t>
            </a:r>
          </a:p>
          <a:p>
            <a:pPr marL="347663" lvl="1" indent="-122238">
              <a:spcBef>
                <a:spcPts val="0"/>
              </a:spcBef>
              <a:spcAft>
                <a:spcPts val="600"/>
              </a:spcAft>
            </a:pPr>
            <a:r>
              <a:rPr lang="en-US" sz="800" dirty="0"/>
              <a:t>Olmstead, Kenneth, and Smith, Aaron. (2017). Americans and Cybersecurity. Pew Research Center. </a:t>
            </a:r>
          </a:p>
          <a:p>
            <a:pPr marL="347663" lvl="1" indent="-122238">
              <a:spcBef>
                <a:spcPts val="0"/>
              </a:spcBef>
              <a:spcAft>
                <a:spcPts val="600"/>
              </a:spcAft>
            </a:pPr>
            <a:r>
              <a:rPr lang="en-US" sz="800" dirty="0"/>
              <a:t>Silver, Laura. (2022). Americans see different global threats facing the country now than in March 2020. Pew Research Center. </a:t>
            </a:r>
          </a:p>
          <a:p>
            <a:pPr marL="225425" indent="-225425">
              <a:spcBef>
                <a:spcPts val="0"/>
              </a:spcBef>
              <a:spcAft>
                <a:spcPts val="600"/>
              </a:spcAft>
              <a:buFont typeface="+mj-lt"/>
              <a:buAutoNum type="alphaUcPeriod"/>
            </a:pPr>
            <a:r>
              <a:rPr lang="en-US" sz="800" dirty="0"/>
              <a:t>Slide 11: Short, Kelly. (2021). Accessibility and Digital Security, a guide to cybersecurity for people with vision loss, hearing loss, or a disability. </a:t>
            </a:r>
            <a:r>
              <a:rPr lang="en-US" sz="800" dirty="0" err="1"/>
              <a:t>Security.org</a:t>
            </a:r>
            <a:endParaRPr lang="en-US" sz="800" dirty="0"/>
          </a:p>
          <a:p>
            <a:pPr marL="225425" indent="-225425">
              <a:spcBef>
                <a:spcPts val="0"/>
              </a:spcBef>
              <a:spcAft>
                <a:spcPts val="600"/>
              </a:spcAft>
              <a:buFont typeface="+mj-lt"/>
              <a:buAutoNum type="alphaUcPeriod"/>
            </a:pPr>
            <a:r>
              <a:rPr lang="en-US" sz="800" dirty="0"/>
              <a:t>Slide 12: https://</a:t>
            </a:r>
            <a:r>
              <a:rPr lang="en-US" sz="800" dirty="0" err="1"/>
              <a:t>www.naceweb.org</a:t>
            </a:r>
            <a:r>
              <a:rPr lang="en-US" sz="800" dirty="0"/>
              <a:t>/about-us/equity-definition/</a:t>
            </a:r>
          </a:p>
          <a:p>
            <a:pPr marL="225425" indent="-225425">
              <a:spcBef>
                <a:spcPts val="0"/>
              </a:spcBef>
              <a:spcAft>
                <a:spcPts val="600"/>
              </a:spcAft>
              <a:buFont typeface="+mj-lt"/>
              <a:buAutoNum type="alphaUcPeriod"/>
            </a:pPr>
            <a:r>
              <a:rPr lang="en-US" sz="800" dirty="0"/>
              <a:t>Slide 13, 14, 15, 20, 23: https://www.digitalequityact.org/stats-and-guidance/</a:t>
            </a:r>
          </a:p>
          <a:p>
            <a:pPr marL="225425" indent="-225425">
              <a:spcBef>
                <a:spcPts val="0"/>
              </a:spcBef>
              <a:spcAft>
                <a:spcPts val="600"/>
              </a:spcAft>
              <a:buFont typeface="+mj-lt"/>
              <a:buAutoNum type="alphaUcPeriod"/>
            </a:pPr>
            <a:r>
              <a:rPr lang="en-US" sz="800" dirty="0"/>
              <a:t>Slide 16: </a:t>
            </a:r>
            <a:r>
              <a:rPr lang="en-US" sz="800" dirty="0" err="1"/>
              <a:t>DigitalEquityNow</a:t>
            </a:r>
            <a:r>
              <a:rPr lang="en-US" sz="800" dirty="0"/>
              <a:t>. (2022). Stats and Guidance.</a:t>
            </a:r>
          </a:p>
          <a:p>
            <a:pPr marL="225425" indent="-225425">
              <a:spcBef>
                <a:spcPts val="0"/>
              </a:spcBef>
              <a:spcAft>
                <a:spcPts val="600"/>
              </a:spcAft>
              <a:buFont typeface="+mj-lt"/>
              <a:buAutoNum type="alphaUcPeriod"/>
            </a:pPr>
            <a:r>
              <a:rPr lang="en-US" sz="800" dirty="0"/>
              <a:t>Slide 17: U.S. Census Bureau. (2021). American Community Survey 1-Year Estimates (Table S1810) https://</a:t>
            </a:r>
            <a:r>
              <a:rPr lang="en-US" sz="800" dirty="0" err="1"/>
              <a:t>data.census.gov</a:t>
            </a:r>
            <a:r>
              <a:rPr lang="en-US" sz="800" dirty="0"/>
              <a:t>/</a:t>
            </a:r>
            <a:r>
              <a:rPr lang="en-US" sz="800" dirty="0" err="1"/>
              <a:t>cedsci</a:t>
            </a:r>
            <a:r>
              <a:rPr lang="en-US" sz="800" dirty="0"/>
              <a:t>/</a:t>
            </a:r>
            <a:r>
              <a:rPr lang="en-US" sz="800" dirty="0" err="1"/>
              <a:t>table?q</a:t>
            </a:r>
            <a:r>
              <a:rPr lang="en-US" sz="800" dirty="0"/>
              <a:t>=Table%20S1810&amp;tid=ACSST1Y2021.S1810.</a:t>
            </a:r>
          </a:p>
          <a:p>
            <a:pPr marL="225425" indent="-225425">
              <a:spcBef>
                <a:spcPts val="0"/>
              </a:spcBef>
              <a:spcAft>
                <a:spcPts val="600"/>
              </a:spcAft>
              <a:buFont typeface="+mj-lt"/>
              <a:buAutoNum type="alphaUcPeriod"/>
            </a:pPr>
            <a:r>
              <a:rPr lang="en-US" sz="800" dirty="0"/>
              <a:t>Slide 18: National Disability Institute Analysis of U.S. Census Bureau. (2019). Survey of Income and Program Participation Microdata, 2014 Panel, Wave 4 - https://www.nationaldisabilityinstitute.org/wp-content/uploads/2020/08/race-ethnicity-and-disability-financial-impact.pdf</a:t>
            </a:r>
          </a:p>
          <a:p>
            <a:pPr marL="225425" indent="-225425">
              <a:spcBef>
                <a:spcPts val="0"/>
              </a:spcBef>
              <a:spcAft>
                <a:spcPts val="600"/>
              </a:spcAft>
              <a:buFont typeface="+mj-lt"/>
              <a:buAutoNum type="alphaUcPeriod"/>
            </a:pPr>
            <a:r>
              <a:rPr lang="en-US" sz="800" dirty="0"/>
              <a:t>Slide 19: Time Is Money: The Business Value of Web Performance, by Tammy Everts, June 28, 2016, O'Reilly Media</a:t>
            </a:r>
          </a:p>
          <a:p>
            <a:pPr marL="225425" indent="-225425">
              <a:spcBef>
                <a:spcPts val="0"/>
              </a:spcBef>
              <a:spcAft>
                <a:spcPts val="600"/>
              </a:spcAft>
              <a:buFont typeface="+mj-lt"/>
              <a:buAutoNum type="alphaUcPeriod"/>
            </a:pPr>
            <a:r>
              <a:rPr lang="en-US" sz="800" dirty="0"/>
              <a:t>Slide 20: The Growth of Web Page Size, November 18, 2022, https://</a:t>
            </a:r>
            <a:r>
              <a:rPr lang="en-US" sz="800" dirty="0" err="1"/>
              <a:t>www.keycdn.com</a:t>
            </a:r>
            <a:r>
              <a:rPr lang="en-US" sz="800" dirty="0"/>
              <a:t>/support/the-growth-of-web-page-size</a:t>
            </a:r>
          </a:p>
          <a:p>
            <a:pPr marL="225425" indent="-225425">
              <a:spcBef>
                <a:spcPts val="0"/>
              </a:spcBef>
              <a:spcAft>
                <a:spcPts val="600"/>
              </a:spcAft>
              <a:buFont typeface="+mj-lt"/>
              <a:buAutoNum type="alphaUcPeriod"/>
            </a:pPr>
            <a:r>
              <a:rPr lang="en-US" sz="800" dirty="0"/>
              <a:t>Slide 21: Pew Research Center. (2021). Mobile Fact Sheet. https://www.pewresearch.org/internet/fact-sheet/mobile/</a:t>
            </a:r>
          </a:p>
          <a:p>
            <a:pPr marL="225425" indent="-225425">
              <a:spcBef>
                <a:spcPts val="0"/>
              </a:spcBef>
              <a:spcAft>
                <a:spcPts val="600"/>
              </a:spcAft>
              <a:buFont typeface="+mj-lt"/>
              <a:buAutoNum type="alphaUcPeriod"/>
            </a:pPr>
            <a:r>
              <a:rPr lang="en-US" sz="800" dirty="0"/>
              <a:t>Slide 22: Pew Research Center. (2021). Internet/Broadband Fact Sheet. https://</a:t>
            </a:r>
            <a:r>
              <a:rPr lang="en-US" sz="800" dirty="0" err="1"/>
              <a:t>www.pewresearch.org</a:t>
            </a:r>
            <a:r>
              <a:rPr lang="en-US" sz="800" dirty="0"/>
              <a:t>/internet/fact-sheet/internet-broadband/</a:t>
            </a:r>
          </a:p>
          <a:p>
            <a:pPr marL="225425" indent="-225425">
              <a:spcBef>
                <a:spcPts val="0"/>
              </a:spcBef>
              <a:spcAft>
                <a:spcPts val="600"/>
              </a:spcAft>
              <a:buFont typeface="+mj-lt"/>
              <a:buAutoNum type="alphaUcPeriod"/>
            </a:pPr>
            <a:r>
              <a:rPr lang="en-US" sz="800" dirty="0"/>
              <a:t>Slide 23: </a:t>
            </a:r>
          </a:p>
          <a:p>
            <a:pPr marL="347663" lvl="1" indent="-122238">
              <a:spcBef>
                <a:spcPts val="0"/>
              </a:spcBef>
              <a:spcAft>
                <a:spcPts val="600"/>
              </a:spcAft>
            </a:pPr>
            <a:r>
              <a:rPr lang="en-US" sz="800" dirty="0"/>
              <a:t>Pew Research Center. (2021). Internet/Broadband Fact Sheet. https://</a:t>
            </a:r>
            <a:r>
              <a:rPr lang="en-US" sz="800" dirty="0" err="1"/>
              <a:t>www.pewresearch.org</a:t>
            </a:r>
            <a:r>
              <a:rPr lang="en-US" sz="800" dirty="0"/>
              <a:t>/internet/fact-sheet/internet-broadband/ </a:t>
            </a:r>
          </a:p>
          <a:p>
            <a:pPr marL="347663" lvl="1" indent="-122238">
              <a:spcBef>
                <a:spcPts val="0"/>
              </a:spcBef>
              <a:spcAft>
                <a:spcPts val="600"/>
              </a:spcAft>
            </a:pPr>
            <a:r>
              <a:rPr lang="en-US" sz="800" dirty="0" err="1"/>
              <a:t>DigitalEquityNow</a:t>
            </a:r>
            <a:r>
              <a:rPr lang="en-US" sz="800" dirty="0"/>
              <a:t>. (2022). Stats and Guidance. https://</a:t>
            </a:r>
            <a:r>
              <a:rPr lang="en-US" sz="800" dirty="0" err="1"/>
              <a:t>www.digitalequityact.org</a:t>
            </a:r>
            <a:r>
              <a:rPr lang="en-US" sz="800" dirty="0"/>
              <a:t>/stats-and-guidance/</a:t>
            </a:r>
          </a:p>
          <a:p>
            <a:pPr marL="225425" indent="-225425">
              <a:spcBef>
                <a:spcPts val="0"/>
              </a:spcBef>
              <a:spcAft>
                <a:spcPts val="600"/>
              </a:spcAft>
              <a:buFont typeface="+mj-lt"/>
              <a:buAutoNum type="alphaUcPeriod"/>
            </a:pPr>
            <a:r>
              <a:rPr lang="en-US" sz="800" dirty="0"/>
              <a:t>Slide 24: </a:t>
            </a:r>
            <a:r>
              <a:rPr lang="en-US" sz="800" dirty="0" err="1"/>
              <a:t>DigitalEquityNow</a:t>
            </a:r>
            <a:r>
              <a:rPr lang="en-US" sz="800" dirty="0"/>
              <a:t>. (2022). Stats and Guidance. https://</a:t>
            </a:r>
            <a:r>
              <a:rPr lang="en-US" sz="800" dirty="0" err="1"/>
              <a:t>www.digitalequityact.org</a:t>
            </a:r>
            <a:r>
              <a:rPr lang="en-US" sz="800" dirty="0"/>
              <a:t>/stats-and-guidance/</a:t>
            </a:r>
          </a:p>
          <a:p>
            <a:pPr marL="225425" indent="-225425">
              <a:spcBef>
                <a:spcPts val="0"/>
              </a:spcBef>
              <a:spcAft>
                <a:spcPts val="600"/>
              </a:spcAft>
              <a:buFont typeface="+mj-lt"/>
              <a:buAutoNum type="alphaUcPeriod"/>
            </a:pPr>
            <a:r>
              <a:rPr lang="en-US" sz="800" dirty="0"/>
              <a:t>Slide 25: Sustainable Web Manifesto. https://</a:t>
            </a:r>
            <a:r>
              <a:rPr lang="en-US" sz="800" dirty="0" err="1"/>
              <a:t>www.sustainablewebmanifesto.com</a:t>
            </a:r>
            <a:r>
              <a:rPr lang="en-US" sz="800" dirty="0"/>
              <a:t>/ </a:t>
            </a:r>
          </a:p>
          <a:p>
            <a:pPr marL="225425" indent="-225425">
              <a:spcBef>
                <a:spcPts val="0"/>
              </a:spcBef>
              <a:spcAft>
                <a:spcPts val="600"/>
              </a:spcAft>
              <a:buFont typeface="+mj-lt"/>
              <a:buAutoNum type="alphaUcPeriod"/>
            </a:pPr>
            <a:r>
              <a:rPr lang="en-US" sz="800" dirty="0"/>
              <a:t>Slide 26: “Climate Crisis: The Unsustainable Use of Online Video”: Our New Report on the Environmental Impact of ICT (Information and Communications Technology) https://</a:t>
            </a:r>
            <a:r>
              <a:rPr lang="en-US" sz="800" dirty="0" err="1"/>
              <a:t>theshiftproject.org</a:t>
            </a:r>
            <a:r>
              <a:rPr lang="en-US" sz="800" dirty="0"/>
              <a:t>/</a:t>
            </a:r>
            <a:r>
              <a:rPr lang="en-US" sz="800" dirty="0" err="1"/>
              <a:t>en</a:t>
            </a:r>
            <a:r>
              <a:rPr lang="en-US" sz="800" dirty="0"/>
              <a:t>/article/unsustainable-use-online-video/</a:t>
            </a:r>
          </a:p>
          <a:p>
            <a:pPr marL="225425" indent="-225425">
              <a:spcBef>
                <a:spcPts val="0"/>
              </a:spcBef>
              <a:spcAft>
                <a:spcPts val="600"/>
              </a:spcAft>
              <a:buFont typeface="+mj-lt"/>
              <a:buAutoNum type="alphaUcPeriod"/>
            </a:pPr>
            <a:r>
              <a:rPr lang="en-US" sz="800" dirty="0"/>
              <a:t>Slide 27: Sustainability from the Drupal team https://</a:t>
            </a:r>
            <a:r>
              <a:rPr lang="en-US" sz="800" dirty="0" err="1"/>
              <a:t>www.drupal.org</a:t>
            </a:r>
            <a:r>
              <a:rPr lang="en-US" sz="800" dirty="0"/>
              <a:t>/about/sustainability</a:t>
            </a:r>
          </a:p>
          <a:p>
            <a:pPr marL="225425" indent="-225425">
              <a:spcBef>
                <a:spcPts val="0"/>
              </a:spcBef>
              <a:spcAft>
                <a:spcPts val="600"/>
              </a:spcAft>
              <a:buFont typeface="+mj-lt"/>
              <a:buAutoNum type="alphaUcPeriod"/>
            </a:pPr>
            <a:r>
              <a:rPr lang="en-US" sz="800" dirty="0"/>
              <a:t>Slide 28</a:t>
            </a:r>
          </a:p>
          <a:p>
            <a:pPr marL="347663" lvl="1" indent="-122238">
              <a:spcBef>
                <a:spcPts val="0"/>
              </a:spcBef>
              <a:spcAft>
                <a:spcPts val="600"/>
              </a:spcAft>
            </a:pPr>
            <a:r>
              <a:rPr lang="en-US" sz="800" dirty="0"/>
              <a:t>Griffiths, Sarah. (2020). Why your internet habits are not as clean as you think. </a:t>
            </a:r>
            <a:r>
              <a:rPr lang="en-US" sz="800" dirty="0" err="1"/>
              <a:t>BBC.com</a:t>
            </a:r>
            <a:r>
              <a:rPr lang="en-US" sz="800" dirty="0"/>
              <a:t>. https://</a:t>
            </a:r>
            <a:r>
              <a:rPr lang="en-US" sz="800" dirty="0" err="1"/>
              <a:t>www.bbc.com</a:t>
            </a:r>
            <a:r>
              <a:rPr lang="en-US" sz="800" dirty="0"/>
              <a:t>/future/article/20200305-why-your-internet-habits-are-not-as-clean-as-you-think</a:t>
            </a:r>
          </a:p>
          <a:p>
            <a:pPr marL="347663" lvl="1" indent="-122238">
              <a:spcBef>
                <a:spcPts val="0"/>
              </a:spcBef>
              <a:spcAft>
                <a:spcPts val="600"/>
              </a:spcAft>
            </a:pPr>
            <a:r>
              <a:rPr lang="en-US" sz="800" dirty="0"/>
              <a:t>ESCP Business School. (2021). Reduce your digital carbon footprint to shape a greener future. https://</a:t>
            </a:r>
            <a:r>
              <a:rPr lang="en-US" sz="800" dirty="0" err="1"/>
              <a:t>escp.eu</a:t>
            </a:r>
            <a:r>
              <a:rPr lang="en-US" sz="800" dirty="0"/>
              <a:t>/news/reduce-your-digital-carbon-footprint-shape-greener-future</a:t>
            </a:r>
          </a:p>
          <a:p>
            <a:pPr marL="347663" lvl="1" indent="-122238">
              <a:spcBef>
                <a:spcPts val="0"/>
              </a:spcBef>
              <a:spcAft>
                <a:spcPts val="600"/>
              </a:spcAft>
            </a:pPr>
            <a:r>
              <a:rPr lang="en-US" sz="800" dirty="0"/>
              <a:t>Climate Impact Partners. (2021). The Carbon Footprint of the Internet. Climate Impact Partners. https://</a:t>
            </a:r>
            <a:r>
              <a:rPr lang="en-US" sz="800" dirty="0" err="1"/>
              <a:t>www.climateimpact.com</a:t>
            </a:r>
            <a:r>
              <a:rPr lang="en-US" sz="800" dirty="0"/>
              <a:t>/news-insights/insights/infographic-carbon-footprint-internet/</a:t>
            </a:r>
          </a:p>
          <a:p>
            <a:pPr marL="225425" indent="-225425">
              <a:spcBef>
                <a:spcPts val="150000"/>
              </a:spcBef>
              <a:spcAft>
                <a:spcPts val="600"/>
              </a:spcAft>
              <a:buFont typeface="+mj-lt"/>
              <a:buAutoNum type="alphaUcPeriod"/>
            </a:pPr>
            <a:r>
              <a:rPr lang="en-US" sz="800" dirty="0"/>
              <a:t>Slide 31: Freeman, Tammy, and Patterson, </a:t>
            </a:r>
            <a:r>
              <a:rPr lang="en-US" sz="800" dirty="0" err="1"/>
              <a:t>Jenine</a:t>
            </a:r>
            <a:r>
              <a:rPr lang="en-US" sz="800" dirty="0"/>
              <a:t>. (2021). A Framework for Assessing Equity in Federal Programs and Policies, Advancing Racial Equity and Support for Underserved Communities Through the Federal Government (EO 13985), The MITRE Corporation, Version 1.0 May 2021. https://</a:t>
            </a:r>
            <a:r>
              <a:rPr lang="en-US" sz="800" dirty="0" err="1"/>
              <a:t>www.mitre.org</a:t>
            </a:r>
            <a:r>
              <a:rPr lang="en-US" sz="800" dirty="0"/>
              <a:t>/news-insights/publication/framework-assessing-equity-federal-programs-and-policy</a:t>
            </a:r>
          </a:p>
          <a:p>
            <a:pPr marL="225425" indent="-225425">
              <a:spcBef>
                <a:spcPts val="0"/>
              </a:spcBef>
              <a:spcAft>
                <a:spcPts val="600"/>
              </a:spcAft>
              <a:buFont typeface="+mj-lt"/>
              <a:buAutoNum type="alphaUcPeriod"/>
            </a:pPr>
            <a:r>
              <a:rPr lang="en-US" sz="800" dirty="0"/>
              <a:t>Slide 32</a:t>
            </a:r>
          </a:p>
          <a:p>
            <a:pPr marL="347663" lvl="1" indent="-122238">
              <a:spcBef>
                <a:spcPts val="0"/>
              </a:spcBef>
              <a:spcAft>
                <a:spcPts val="600"/>
              </a:spcAft>
            </a:pPr>
            <a:r>
              <a:rPr lang="en-US" sz="800" dirty="0"/>
              <a:t>Murphy, Danny. (2023). 10 Ways to Improve Data Security. </a:t>
            </a:r>
            <a:r>
              <a:rPr lang="en-US" sz="800" dirty="0" err="1"/>
              <a:t>Lepide.com</a:t>
            </a:r>
            <a:r>
              <a:rPr lang="en-US" sz="800" dirty="0"/>
              <a:t>. https://</a:t>
            </a:r>
            <a:r>
              <a:rPr lang="en-US" sz="800" dirty="0" err="1"/>
              <a:t>www.lepide.com</a:t>
            </a:r>
            <a:r>
              <a:rPr lang="en-US" sz="800" dirty="0"/>
              <a:t>/blog/ten-ways-to-improve-data-security/ and https://</a:t>
            </a:r>
            <a:r>
              <a:rPr lang="en-US" sz="800" dirty="0" err="1"/>
              <a:t>www.security.org</a:t>
            </a:r>
            <a:r>
              <a:rPr lang="en-US" sz="800" dirty="0"/>
              <a:t>/digital-safety/accessibility-guide/</a:t>
            </a:r>
          </a:p>
          <a:p>
            <a:pPr marL="347663" lvl="1" indent="-122238">
              <a:spcBef>
                <a:spcPts val="0"/>
              </a:spcBef>
              <a:spcAft>
                <a:spcPts val="600"/>
              </a:spcAft>
            </a:pPr>
            <a:r>
              <a:rPr lang="en-US" sz="800" dirty="0"/>
              <a:t>Romeo, Chris. (2023). How developers can take the lead on security. </a:t>
            </a:r>
            <a:r>
              <a:rPr lang="en-US" sz="800" dirty="0" err="1"/>
              <a:t>TechBeacon.com</a:t>
            </a:r>
            <a:r>
              <a:rPr lang="en-US" sz="800" dirty="0"/>
              <a:t>. https://</a:t>
            </a:r>
            <a:r>
              <a:rPr lang="en-US" sz="800" dirty="0" err="1"/>
              <a:t>techbeacon.com</a:t>
            </a:r>
            <a:r>
              <a:rPr lang="en-US" sz="800" dirty="0"/>
              <a:t>/security/how-developers-can-take-lead-security</a:t>
            </a:r>
          </a:p>
          <a:p>
            <a:pPr marL="347663" lvl="1" indent="-122238">
              <a:spcBef>
                <a:spcPts val="0"/>
              </a:spcBef>
              <a:spcAft>
                <a:spcPts val="600"/>
              </a:spcAft>
            </a:pPr>
            <a:r>
              <a:rPr lang="en-US" sz="800" dirty="0"/>
              <a:t>Short, Kelly. (2021). Accessibility and Digital Security. </a:t>
            </a:r>
            <a:r>
              <a:rPr lang="en-US" sz="800" dirty="0" err="1"/>
              <a:t>Security.org</a:t>
            </a:r>
            <a:r>
              <a:rPr lang="en-US" sz="800" dirty="0"/>
              <a:t>. https://</a:t>
            </a:r>
            <a:r>
              <a:rPr lang="en-US" sz="800" dirty="0" err="1"/>
              <a:t>www.security.org</a:t>
            </a:r>
            <a:r>
              <a:rPr lang="en-US" sz="800" dirty="0"/>
              <a:t>/digital-safety/accessibility-guide/</a:t>
            </a:r>
          </a:p>
          <a:p>
            <a:pPr marL="225425" indent="-225425">
              <a:spcBef>
                <a:spcPts val="0"/>
              </a:spcBef>
              <a:spcAft>
                <a:spcPts val="600"/>
              </a:spcAft>
              <a:buFont typeface="+mj-lt"/>
              <a:buAutoNum type="alphaUcPeriod"/>
            </a:pPr>
            <a:r>
              <a:rPr lang="en-US" sz="800" dirty="0"/>
              <a:t>Slide 34</a:t>
            </a:r>
          </a:p>
          <a:p>
            <a:pPr marL="347663" lvl="1" indent="-122238">
              <a:spcBef>
                <a:spcPts val="0"/>
              </a:spcBef>
              <a:spcAft>
                <a:spcPts val="600"/>
              </a:spcAft>
            </a:pPr>
            <a:r>
              <a:rPr lang="en-US" sz="800" dirty="0"/>
              <a:t>Sabrina </a:t>
            </a:r>
            <a:r>
              <a:rPr lang="en-US" sz="800" dirty="0" err="1"/>
              <a:t>Chevannes</a:t>
            </a:r>
            <a:r>
              <a:rPr lang="en-US" sz="800" dirty="0"/>
              <a:t>, “Why Web Designers Need to Think about Sustainable Web Design,” Forbes Business Council, Sep 1, 2022 https://</a:t>
            </a:r>
            <a:r>
              <a:rPr lang="en-US" sz="800" dirty="0" err="1"/>
              <a:t>www.forbes.com</a:t>
            </a:r>
            <a:r>
              <a:rPr lang="en-US" sz="800" dirty="0"/>
              <a:t>/sites/</a:t>
            </a:r>
            <a:r>
              <a:rPr lang="en-US" sz="800" dirty="0" err="1"/>
              <a:t>forbesbusinesscouncil</a:t>
            </a:r>
            <a:r>
              <a:rPr lang="en-US" sz="800" dirty="0"/>
              <a:t>/2022/09/01/why-web-designers-need-to-think-about-sustainable-web-design/?</a:t>
            </a:r>
            <a:r>
              <a:rPr lang="en-US" sz="800" dirty="0" err="1"/>
              <a:t>sh</a:t>
            </a:r>
            <a:r>
              <a:rPr lang="en-US" sz="800" dirty="0"/>
              <a:t>=32ec16f91c86 </a:t>
            </a:r>
          </a:p>
          <a:p>
            <a:pPr marL="347663" lvl="1" indent="-122238">
              <a:spcBef>
                <a:spcPts val="0"/>
              </a:spcBef>
              <a:spcAft>
                <a:spcPts val="600"/>
              </a:spcAft>
            </a:pPr>
            <a:r>
              <a:rPr lang="en-US" sz="800" dirty="0"/>
              <a:t> David Fork, Ross </a:t>
            </a:r>
            <a:r>
              <a:rPr lang="en-US" sz="800" dirty="0" err="1"/>
              <a:t>Koningstein</a:t>
            </a:r>
            <a:r>
              <a:rPr lang="en-US" sz="800" dirty="0"/>
              <a:t>, “Engineers: You can disrupt climate change,” IEEE Spectrum, June 28, 2021. https://</a:t>
            </a:r>
            <a:r>
              <a:rPr lang="en-US" sz="800" dirty="0" err="1"/>
              <a:t>spectrum.ieee.org</a:t>
            </a:r>
            <a:r>
              <a:rPr lang="en-US" sz="800" dirty="0"/>
              <a:t>/engineers-you-can-disrupt-climate-change</a:t>
            </a:r>
          </a:p>
          <a:p>
            <a:pPr marL="347663" lvl="1" indent="-122238">
              <a:spcBef>
                <a:spcPts val="0"/>
              </a:spcBef>
              <a:spcAft>
                <a:spcPts val="600"/>
              </a:spcAft>
            </a:pPr>
            <a:r>
              <a:rPr lang="en-US" sz="800" dirty="0" err="1"/>
              <a:t>IIsmael</a:t>
            </a:r>
            <a:r>
              <a:rPr lang="en-US" sz="800" dirty="0"/>
              <a:t> Velasco, “How many emissions in a gigabyte of data?”, Ismael </a:t>
            </a:r>
            <a:r>
              <a:rPr lang="en-US" sz="800" dirty="0" err="1"/>
              <a:t>Velasco.dev</a:t>
            </a:r>
            <a:r>
              <a:rPr lang="en-US" sz="800" dirty="0"/>
              <a:t>, Aug 21, 2022. https://</a:t>
            </a:r>
            <a:r>
              <a:rPr lang="en-US" sz="800" dirty="0" err="1"/>
              <a:t>ismaelvelasco.dev</a:t>
            </a:r>
            <a:r>
              <a:rPr lang="en-US" sz="800" dirty="0"/>
              <a:t>/emissions-in-1gb?t=1661099790397 </a:t>
            </a:r>
          </a:p>
          <a:p>
            <a:pPr marL="347663" lvl="1" indent="-122238">
              <a:spcBef>
                <a:spcPts val="0"/>
              </a:spcBef>
              <a:spcAft>
                <a:spcPts val="600"/>
              </a:spcAft>
            </a:pPr>
            <a:r>
              <a:rPr lang="en-US" sz="800" dirty="0"/>
              <a:t>Kathy </a:t>
            </a:r>
            <a:r>
              <a:rPr lang="en-US" sz="800" dirty="0" err="1"/>
              <a:t>Pretz</a:t>
            </a:r>
            <a:r>
              <a:rPr lang="en-US" sz="800" dirty="0"/>
              <a:t>, “IEEE's Plan to Help Combat Climate Change,” IEEE Spectrum, May 5, 2022. https://</a:t>
            </a:r>
            <a:r>
              <a:rPr lang="en-US" sz="800" dirty="0" err="1"/>
              <a:t>spectrum.ieee.org</a:t>
            </a:r>
            <a:r>
              <a:rPr lang="en-US" sz="800" dirty="0"/>
              <a:t>/</a:t>
            </a:r>
            <a:r>
              <a:rPr lang="en-US" sz="800" dirty="0" err="1"/>
              <a:t>ieee</a:t>
            </a:r>
            <a:r>
              <a:rPr lang="en-US" sz="800" dirty="0"/>
              <a:t>-plan-combat-climate-change </a:t>
            </a:r>
          </a:p>
          <a:p>
            <a:pPr marL="347663" lvl="1" indent="-122238">
              <a:spcBef>
                <a:spcPts val="0"/>
              </a:spcBef>
              <a:spcAft>
                <a:spcPts val="600"/>
              </a:spcAft>
            </a:pPr>
            <a:r>
              <a:rPr lang="en-US" sz="800" dirty="0"/>
              <a:t>Handbook of Sustainable Design of Digital Services. https://gr491.isit-europe.org/</a:t>
            </a:r>
            <a:r>
              <a:rPr lang="en-US" sz="800" dirty="0" err="1"/>
              <a:t>en</a:t>
            </a:r>
            <a:r>
              <a:rPr lang="en-US" sz="800" dirty="0"/>
              <a:t>/</a:t>
            </a:r>
          </a:p>
          <a:p>
            <a:pPr marL="347663" lvl="1" indent="-122238">
              <a:spcBef>
                <a:spcPts val="0"/>
              </a:spcBef>
              <a:spcAft>
                <a:spcPts val="600"/>
              </a:spcAft>
            </a:pPr>
            <a:r>
              <a:rPr lang="en-US" sz="800" dirty="0"/>
              <a:t>“Digital Nations Shared Approach to Sustainable Digital Government,” DIGITAL NATIONS: Leading Digital Governments, November 18, 2021. https://</a:t>
            </a:r>
            <a:r>
              <a:rPr lang="en-US" sz="800" dirty="0" err="1"/>
              <a:t>www.leadingdigitalgovs.org</a:t>
            </a:r>
            <a:r>
              <a:rPr lang="en-US" sz="800" dirty="0"/>
              <a:t>/sustainable-government-it</a:t>
            </a:r>
          </a:p>
          <a:p>
            <a:pPr marL="347663" lvl="1" indent="-122238">
              <a:spcBef>
                <a:spcPts val="0"/>
              </a:spcBef>
              <a:spcAft>
                <a:spcPts val="600"/>
              </a:spcAft>
            </a:pPr>
            <a:r>
              <a:rPr lang="en-US" sz="800" dirty="0"/>
              <a:t>“An image format for the Web,” Google Developers. https://</a:t>
            </a:r>
            <a:r>
              <a:rPr lang="en-US" sz="800" dirty="0" err="1"/>
              <a:t>developers.google.com</a:t>
            </a:r>
            <a:r>
              <a:rPr lang="en-US" sz="800" dirty="0"/>
              <a:t>/speed/</a:t>
            </a:r>
            <a:r>
              <a:rPr lang="en-US" sz="800" dirty="0" err="1"/>
              <a:t>webp</a:t>
            </a:r>
            <a:r>
              <a:rPr lang="en-US" sz="800" dirty="0"/>
              <a:t> </a:t>
            </a:r>
          </a:p>
        </p:txBody>
      </p:sp>
      <p:sp>
        <p:nvSpPr>
          <p:cNvPr id="6" name="Footer Placeholder 5">
            <a:extLst>
              <a:ext uri="{FF2B5EF4-FFF2-40B4-BE49-F238E27FC236}">
                <a16:creationId xmlns:a16="http://schemas.microsoft.com/office/drawing/2014/main" id="{1BFAED28-6EF0-3D9B-7A12-68BFF4C7FBFB}"/>
              </a:ext>
            </a:extLst>
          </p:cNvPr>
          <p:cNvSpPr>
            <a:spLocks noGrp="1"/>
          </p:cNvSpPr>
          <p:nvPr>
            <p:ph type="ftr" sz="quarter" idx="3"/>
          </p:nvPr>
        </p:nvSpPr>
        <p:spPr/>
        <p:txBody>
          <a:bodyPr/>
          <a:lstStyle/>
          <a:p>
            <a:r>
              <a:rPr lang="en-US"/>
              <a:t>© 2023 The MITRE Corporation. All rights reserved. </a:t>
            </a:r>
            <a:endParaRPr lang="en-US" dirty="0"/>
          </a:p>
        </p:txBody>
      </p:sp>
    </p:spTree>
    <p:extLst>
      <p:ext uri="{BB962C8B-B14F-4D97-AF65-F5344CB8AC3E}">
        <p14:creationId xmlns:p14="http://schemas.microsoft.com/office/powerpoint/2010/main" val="159126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1"/>
                </a:solidFill>
              </a:rPr>
              <a:t>Introduction: What’s the Problem</a:t>
            </a:r>
            <a:br>
              <a:rPr lang="en-US" dirty="0"/>
            </a:br>
            <a:r>
              <a:rPr lang="en-US" dirty="0"/>
              <a:t>Digital Service Teams Rush, Cut Corners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5250181" cy="4572000"/>
          </a:xfrm>
        </p:spPr>
        <p:txBody>
          <a:bodyPr/>
          <a:lstStyle/>
          <a:p>
            <a:pPr marL="0" indent="0">
              <a:lnSpc>
                <a:spcPct val="120000"/>
              </a:lnSpc>
              <a:spcAft>
                <a:spcPts val="1200"/>
              </a:spcAft>
              <a:buNone/>
            </a:pPr>
            <a:r>
              <a:rPr lang="en-US" dirty="0"/>
              <a:t>In a rush to experiment or deliver, teams often cut corners:</a:t>
            </a:r>
          </a:p>
          <a:p>
            <a:pPr>
              <a:spcAft>
                <a:spcPts val="1200"/>
              </a:spcAft>
            </a:pPr>
            <a:r>
              <a:rPr lang="en-US" dirty="0"/>
              <a:t>Accessibility</a:t>
            </a:r>
          </a:p>
          <a:p>
            <a:pPr>
              <a:spcAft>
                <a:spcPts val="1200"/>
              </a:spcAft>
            </a:pPr>
            <a:r>
              <a:rPr lang="en-US" dirty="0"/>
              <a:t>Equity</a:t>
            </a:r>
          </a:p>
          <a:p>
            <a:pPr>
              <a:spcAft>
                <a:spcPts val="1200"/>
              </a:spcAft>
            </a:pPr>
            <a:r>
              <a:rPr lang="en-US" dirty="0"/>
              <a:t>Security</a:t>
            </a:r>
          </a:p>
          <a:p>
            <a:pPr>
              <a:spcAft>
                <a:spcPts val="1200"/>
              </a:spcAft>
            </a:pPr>
            <a:r>
              <a:rPr lang="en-US" dirty="0"/>
              <a:t>Web Performance and </a:t>
            </a:r>
            <a:br>
              <a:rPr lang="en-US" dirty="0"/>
            </a:br>
            <a:r>
              <a:rPr lang="en-US" dirty="0"/>
              <a:t>User Experience (UX)</a:t>
            </a:r>
          </a:p>
        </p:txBody>
      </p:sp>
      <p:grpSp>
        <p:nvGrpSpPr>
          <p:cNvPr id="19" name="Group 18" descr="Typical service delivery cuts corners of accessibility, equity, security, and web performance / user experience">
            <a:extLst>
              <a:ext uri="{FF2B5EF4-FFF2-40B4-BE49-F238E27FC236}">
                <a16:creationId xmlns:a16="http://schemas.microsoft.com/office/drawing/2014/main" id="{234BE520-D251-7B9F-B94C-4CA548755F45}"/>
              </a:ext>
            </a:extLst>
          </p:cNvPr>
          <p:cNvGrpSpPr/>
          <p:nvPr/>
        </p:nvGrpSpPr>
        <p:grpSpPr>
          <a:xfrm>
            <a:off x="5943601" y="1063457"/>
            <a:ext cx="5622934" cy="5489744"/>
            <a:chOff x="5943601" y="1063457"/>
            <a:chExt cx="5622934" cy="5489744"/>
          </a:xfrm>
        </p:grpSpPr>
        <p:sp>
          <p:nvSpPr>
            <p:cNvPr id="3" name="Oval 2">
              <a:extLst>
                <a:ext uri="{FF2B5EF4-FFF2-40B4-BE49-F238E27FC236}">
                  <a16:creationId xmlns:a16="http://schemas.microsoft.com/office/drawing/2014/main" id="{52E423E3-A0F1-B946-FC25-4F6B41020475}"/>
                </a:ext>
              </a:extLst>
            </p:cNvPr>
            <p:cNvSpPr/>
            <p:nvPr/>
          </p:nvSpPr>
          <p:spPr>
            <a:xfrm>
              <a:off x="6515100" y="1676400"/>
              <a:ext cx="4526281" cy="4572000"/>
            </a:xfrm>
            <a:prstGeom prst="ellipse">
              <a:avLst/>
            </a:prstGeom>
            <a:solidFill>
              <a:schemeClr val="bg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effectLst>
                    <a:outerShdw dist="63500" dir="2700000" algn="tl" rotWithShape="0">
                      <a:schemeClr val="accent6">
                        <a:lumMod val="50000"/>
                      </a:schemeClr>
                    </a:outerShdw>
                  </a:effectLst>
                </a:rPr>
                <a:t>Digital Service Delivery</a:t>
              </a:r>
            </a:p>
          </p:txBody>
        </p:sp>
        <p:sp>
          <p:nvSpPr>
            <p:cNvPr id="2" name="Rectangle 1">
              <a:extLst>
                <a:ext uri="{FF2B5EF4-FFF2-40B4-BE49-F238E27FC236}">
                  <a16:creationId xmlns:a16="http://schemas.microsoft.com/office/drawing/2014/main" id="{38D36C35-4FA4-2A41-C856-A2224B17D171}"/>
                </a:ext>
              </a:extLst>
            </p:cNvPr>
            <p:cNvSpPr/>
            <p:nvPr/>
          </p:nvSpPr>
          <p:spPr>
            <a:xfrm>
              <a:off x="6515100" y="1676400"/>
              <a:ext cx="4526281" cy="4572000"/>
            </a:xfrm>
            <a:prstGeom prst="rect">
              <a:avLst/>
            </a:prstGeom>
            <a:noFill/>
            <a:ln w="28575">
              <a:solidFill>
                <a:srgbClr val="7030A0">
                  <a:alpha val="50196"/>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Ui Ux with solid fill">
              <a:extLst>
                <a:ext uri="{FF2B5EF4-FFF2-40B4-BE49-F238E27FC236}">
                  <a16:creationId xmlns:a16="http://schemas.microsoft.com/office/drawing/2014/main" id="{6F3CCCF0-DA61-0467-5B09-A1CBAF0BDF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33136" y="5072203"/>
              <a:ext cx="1480998" cy="1480998"/>
            </a:xfrm>
            <a:prstGeom prst="rect">
              <a:avLst/>
            </a:prstGeom>
          </p:spPr>
        </p:pic>
        <p:pic>
          <p:nvPicPr>
            <p:cNvPr id="14" name="Graphic 13" descr="Lock with solid fill">
              <a:extLst>
                <a:ext uri="{FF2B5EF4-FFF2-40B4-BE49-F238E27FC236}">
                  <a16:creationId xmlns:a16="http://schemas.microsoft.com/office/drawing/2014/main" id="{4D4F70E6-AD52-8B1D-20C9-34F7A64B97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3137" y="1063457"/>
              <a:ext cx="1633398" cy="1633398"/>
            </a:xfrm>
            <a:prstGeom prst="rect">
              <a:avLst/>
            </a:prstGeom>
          </p:spPr>
        </p:pic>
        <p:pic>
          <p:nvPicPr>
            <p:cNvPr id="16" name="Graphic 15" descr="Scales of justice with solid fill">
              <a:extLst>
                <a:ext uri="{FF2B5EF4-FFF2-40B4-BE49-F238E27FC236}">
                  <a16:creationId xmlns:a16="http://schemas.microsoft.com/office/drawing/2014/main" id="{F5027B16-9899-6E06-2653-E3AE50229E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43602" y="4876800"/>
              <a:ext cx="1600200" cy="1600200"/>
            </a:xfrm>
            <a:prstGeom prst="rect">
              <a:avLst/>
            </a:prstGeom>
          </p:spPr>
        </p:pic>
        <p:pic>
          <p:nvPicPr>
            <p:cNvPr id="18" name="Graphic 17" descr="Wheelchair with solid fill">
              <a:extLst>
                <a:ext uri="{FF2B5EF4-FFF2-40B4-BE49-F238E27FC236}">
                  <a16:creationId xmlns:a16="http://schemas.microsoft.com/office/drawing/2014/main" id="{B05271EA-2EB2-B37B-B7FF-0E2B3AA14C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43601" y="1219201"/>
              <a:ext cx="1524000" cy="1524000"/>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4</a:t>
            </a:fld>
            <a:endParaRPr lang="en-US" dirty="0"/>
          </a:p>
        </p:txBody>
      </p:sp>
    </p:spTree>
    <p:extLst>
      <p:ext uri="{BB962C8B-B14F-4D97-AF65-F5344CB8AC3E}">
        <p14:creationId xmlns:p14="http://schemas.microsoft.com/office/powerpoint/2010/main" val="352439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F9D110-FE3B-7937-5B77-3E6DA28C5F1A}"/>
              </a:ext>
            </a:extLst>
          </p:cNvPr>
          <p:cNvSpPr>
            <a:spLocks noGrp="1"/>
          </p:cNvSpPr>
          <p:nvPr>
            <p:ph type="title"/>
          </p:nvPr>
        </p:nvSpPr>
        <p:spPr/>
        <p:txBody>
          <a:bodyPr anchor="t" anchorCtr="0"/>
          <a:lstStyle/>
          <a:p>
            <a:r>
              <a:rPr lang="en-US" sz="2000" dirty="0">
                <a:solidFill>
                  <a:schemeClr val="accent1"/>
                </a:solidFill>
              </a:rPr>
              <a:t>Introduction: What’s the Problem</a:t>
            </a:r>
            <a:br>
              <a:rPr lang="en-US" sz="3200" dirty="0">
                <a:solidFill>
                  <a:schemeClr val="accent1"/>
                </a:solidFill>
              </a:rPr>
            </a:br>
            <a:r>
              <a:rPr lang="en-US" dirty="0"/>
              <a:t>Accessibility &amp; Progressive Enhancement</a:t>
            </a:r>
          </a:p>
        </p:txBody>
      </p:sp>
      <p:sp>
        <p:nvSpPr>
          <p:cNvPr id="4" name="Content Placeholder 3">
            <a:extLst>
              <a:ext uri="{FF2B5EF4-FFF2-40B4-BE49-F238E27FC236}">
                <a16:creationId xmlns:a16="http://schemas.microsoft.com/office/drawing/2014/main" id="{6DAF1B53-6C38-CFA8-1AB6-3D7AAD2E8BFB}"/>
              </a:ext>
            </a:extLst>
          </p:cNvPr>
          <p:cNvSpPr>
            <a:spLocks noGrp="1"/>
          </p:cNvSpPr>
          <p:nvPr>
            <p:ph sz="quarter" idx="13"/>
          </p:nvPr>
        </p:nvSpPr>
        <p:spPr>
          <a:xfrm>
            <a:off x="426720" y="1600200"/>
            <a:ext cx="9403080" cy="4343400"/>
          </a:xfrm>
        </p:spPr>
        <p:txBody>
          <a:bodyPr numCol="1" spcCol="457200"/>
          <a:lstStyle/>
          <a:p>
            <a:pPr marL="0" indent="0">
              <a:lnSpc>
                <a:spcPct val="120000"/>
              </a:lnSpc>
              <a:buNone/>
            </a:pPr>
            <a:r>
              <a:rPr lang="en-US" sz="2000" b="1" dirty="0">
                <a:solidFill>
                  <a:schemeClr val="accent1"/>
                </a:solidFill>
              </a:rPr>
              <a:t>Accessibility</a:t>
            </a:r>
            <a:r>
              <a:rPr lang="en-US" sz="2000" dirty="0"/>
              <a:t> is the practice of making information, activities, and/or environments sensible, meaningful, and usable for as many people as possible.</a:t>
            </a:r>
          </a:p>
        </p:txBody>
      </p:sp>
      <p:pic>
        <p:nvPicPr>
          <p:cNvPr id="6" name="Picture 5" descr="Equality drawing of three people and a whiteboard but one person is in a wheelchair and can't reach to participate">
            <a:extLst>
              <a:ext uri="{FF2B5EF4-FFF2-40B4-BE49-F238E27FC236}">
                <a16:creationId xmlns:a16="http://schemas.microsoft.com/office/drawing/2014/main" id="{1D6ED457-06A2-9A43-B23F-D621CD29B8B7}"/>
              </a:ext>
            </a:extLst>
          </p:cNvPr>
          <p:cNvPicPr>
            <a:picLocks noChangeAspect="1"/>
          </p:cNvPicPr>
          <p:nvPr/>
        </p:nvPicPr>
        <p:blipFill rotWithShape="1">
          <a:blip r:embed="rId3"/>
          <a:srcRect t="-2671" r="67647" b="-1672"/>
          <a:stretch/>
        </p:blipFill>
        <p:spPr>
          <a:xfrm>
            <a:off x="554048" y="2819400"/>
            <a:ext cx="2465367" cy="2580649"/>
          </a:xfrm>
          <a:prstGeom prst="rect">
            <a:avLst/>
          </a:prstGeom>
          <a:solidFill>
            <a:schemeClr val="tx2"/>
          </a:solidFill>
        </p:spPr>
      </p:pic>
      <p:pic>
        <p:nvPicPr>
          <p:cNvPr id="7" name="Picture 6" descr="Accommodation drawing of three people drawing on the whiteboard one with a box to stand on and the wheelchair user on top of a ramp so they can reach">
            <a:extLst>
              <a:ext uri="{FF2B5EF4-FFF2-40B4-BE49-F238E27FC236}">
                <a16:creationId xmlns:a16="http://schemas.microsoft.com/office/drawing/2014/main" id="{DCA14922-91C9-4DED-644A-0974E5918A2E}"/>
              </a:ext>
            </a:extLst>
          </p:cNvPr>
          <p:cNvPicPr>
            <a:picLocks noChangeAspect="1"/>
          </p:cNvPicPr>
          <p:nvPr/>
        </p:nvPicPr>
        <p:blipFill rotWithShape="1">
          <a:blip r:embed="rId3"/>
          <a:srcRect l="33333" t="-1366" r="29412" b="-1366"/>
          <a:stretch/>
        </p:blipFill>
        <p:spPr>
          <a:xfrm>
            <a:off x="2840048" y="2819400"/>
            <a:ext cx="2883413" cy="2580649"/>
          </a:xfrm>
          <a:prstGeom prst="rect">
            <a:avLst/>
          </a:prstGeom>
          <a:solidFill>
            <a:schemeClr val="tx2"/>
          </a:solidFill>
        </p:spPr>
      </p:pic>
      <p:pic>
        <p:nvPicPr>
          <p:cNvPr id="8" name="Picture 7" descr="Accessibility drawing of a whiteboard at a level all people can use it">
            <a:extLst>
              <a:ext uri="{FF2B5EF4-FFF2-40B4-BE49-F238E27FC236}">
                <a16:creationId xmlns:a16="http://schemas.microsoft.com/office/drawing/2014/main" id="{0B3AA690-0AAD-25F5-A789-FDB7B276D5ED}"/>
              </a:ext>
            </a:extLst>
          </p:cNvPr>
          <p:cNvPicPr>
            <a:picLocks noChangeAspect="1"/>
          </p:cNvPicPr>
          <p:nvPr/>
        </p:nvPicPr>
        <p:blipFill rotWithShape="1">
          <a:blip r:embed="rId3"/>
          <a:srcRect l="69192" t="-2126" b="-2218"/>
          <a:stretch/>
        </p:blipFill>
        <p:spPr>
          <a:xfrm>
            <a:off x="5659448" y="2819400"/>
            <a:ext cx="2347646" cy="2580649"/>
          </a:xfrm>
          <a:prstGeom prst="rect">
            <a:avLst/>
          </a:prstGeom>
          <a:solidFill>
            <a:schemeClr val="tx2"/>
          </a:solidFill>
        </p:spPr>
      </p:pic>
      <p:sp>
        <p:nvSpPr>
          <p:cNvPr id="9" name="TextBox 8">
            <a:extLst>
              <a:ext uri="{FF2B5EF4-FFF2-40B4-BE49-F238E27FC236}">
                <a16:creationId xmlns:a16="http://schemas.microsoft.com/office/drawing/2014/main" id="{05BA8C7A-6B8C-BAC9-41DB-30D7692E325B}"/>
              </a:ext>
            </a:extLst>
          </p:cNvPr>
          <p:cNvSpPr txBox="1"/>
          <p:nvPr/>
        </p:nvSpPr>
        <p:spPr>
          <a:xfrm>
            <a:off x="8458200" y="2819400"/>
            <a:ext cx="3179752" cy="2388539"/>
          </a:xfrm>
          <a:prstGeom prst="rect">
            <a:avLst/>
          </a:prstGeom>
          <a:noFill/>
        </p:spPr>
        <p:txBody>
          <a:bodyPr wrap="square" rtlCol="0">
            <a:spAutoFit/>
          </a:bodyPr>
          <a:lstStyle/>
          <a:p>
            <a:pPr>
              <a:lnSpc>
                <a:spcPct val="120000"/>
              </a:lnSpc>
            </a:pPr>
            <a:r>
              <a:rPr lang="en-US" sz="1800" b="1" dirty="0">
                <a:solidFill>
                  <a:schemeClr val="accent1"/>
                </a:solidFill>
              </a:rPr>
              <a:t>Progressive enhancement </a:t>
            </a:r>
            <a:r>
              <a:rPr lang="en-US" sz="1800" dirty="0"/>
              <a:t>is a technique that focuses on content then progressively layers on style and behavior. This ensures access for everyone, regardless of bandwidth or device.</a:t>
            </a:r>
          </a:p>
        </p:txBody>
      </p:sp>
      <p:sp>
        <p:nvSpPr>
          <p:cNvPr id="5" name="Footer Placeholder 4">
            <a:extLst>
              <a:ext uri="{FF2B5EF4-FFF2-40B4-BE49-F238E27FC236}">
                <a16:creationId xmlns:a16="http://schemas.microsoft.com/office/drawing/2014/main" id="{B0826F9E-FFFB-7D72-3BAA-3F3C090525A5}"/>
              </a:ext>
            </a:extLst>
          </p:cNvPr>
          <p:cNvSpPr>
            <a:spLocks noGrp="1"/>
          </p:cNvSpPr>
          <p:nvPr>
            <p:ph type="ftr" sz="quarter" idx="3"/>
          </p:nvPr>
        </p:nvSpPr>
        <p:spPr/>
        <p:txBody>
          <a:bodyPr/>
          <a:lstStyle/>
          <a:p>
            <a:r>
              <a:rPr lang="en-US"/>
              <a:t>© 2023 The MITRE Corporation. All rights reserved. </a:t>
            </a:r>
            <a:endParaRPr lang="en-US" dirty="0"/>
          </a:p>
        </p:txBody>
      </p:sp>
      <p:sp>
        <p:nvSpPr>
          <p:cNvPr id="2" name="Slide Number Placeholder 1">
            <a:extLst>
              <a:ext uri="{FF2B5EF4-FFF2-40B4-BE49-F238E27FC236}">
                <a16:creationId xmlns:a16="http://schemas.microsoft.com/office/drawing/2014/main" id="{65371B80-E88C-B072-1D79-3C452ACAF414}"/>
              </a:ext>
            </a:extLst>
          </p:cNvPr>
          <p:cNvSpPr>
            <a:spLocks noGrp="1"/>
          </p:cNvSpPr>
          <p:nvPr>
            <p:ph type="sldNum" sz="quarter" idx="12"/>
          </p:nvPr>
        </p:nvSpPr>
        <p:spPr/>
        <p:txBody>
          <a:bodyPr/>
          <a:lstStyle/>
          <a:p>
            <a:fld id="{BECF63ED-5365-0347-943C-46237B9951C9}" type="slidenum">
              <a:rPr lang="en-US" smtClean="0"/>
              <a:t>5</a:t>
            </a:fld>
            <a:endParaRPr lang="en-US" dirty="0"/>
          </a:p>
        </p:txBody>
      </p:sp>
    </p:spTree>
    <p:extLst>
      <p:ext uri="{BB962C8B-B14F-4D97-AF65-F5344CB8AC3E}">
        <p14:creationId xmlns:p14="http://schemas.microsoft.com/office/powerpoint/2010/main" val="261281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1"/>
                </a:solidFill>
              </a:rPr>
              <a:t>Introduction: What’s the Problem</a:t>
            </a:r>
            <a:br>
              <a:rPr lang="en-US" dirty="0"/>
            </a:br>
            <a:r>
              <a:rPr lang="en-US" dirty="0"/>
              <a:t>How are those corners cut?</a:t>
            </a:r>
          </a:p>
        </p:txBody>
      </p:sp>
      <p:sp>
        <p:nvSpPr>
          <p:cNvPr id="6" name="Content Placeholder 5">
            <a:extLst>
              <a:ext uri="{FF2B5EF4-FFF2-40B4-BE49-F238E27FC236}">
                <a16:creationId xmlns:a16="http://schemas.microsoft.com/office/drawing/2014/main" id="{A5FDD6FD-597E-5FEA-EE59-7EF09FD976AE}"/>
              </a:ext>
            </a:extLst>
          </p:cNvPr>
          <p:cNvSpPr>
            <a:spLocks noGrp="1"/>
          </p:cNvSpPr>
          <p:nvPr>
            <p:ph sz="quarter" idx="13"/>
          </p:nvPr>
        </p:nvSpPr>
        <p:spPr>
          <a:xfrm>
            <a:off x="2563560" y="2422946"/>
            <a:ext cx="11338560" cy="2712720"/>
          </a:xfrm>
        </p:spPr>
        <p:txBody>
          <a:bodyPr numCol="2"/>
          <a:lstStyle/>
          <a:p>
            <a:pPr marL="0" indent="0">
              <a:spcAft>
                <a:spcPts val="1200"/>
              </a:spcAft>
              <a:buNone/>
            </a:pPr>
            <a:r>
              <a:rPr lang="en-US" sz="2400" b="1" dirty="0">
                <a:solidFill>
                  <a:schemeClr val="accent2"/>
                </a:solidFill>
                <a:effectLst>
                  <a:outerShdw dist="63500" dir="2700000" algn="tl" rotWithShape="0">
                    <a:schemeClr val="accent6">
                      <a:lumMod val="50000"/>
                    </a:schemeClr>
                  </a:outerShdw>
                </a:effectLst>
              </a:rPr>
              <a:t>Design &amp; Strategy</a:t>
            </a:r>
          </a:p>
          <a:p>
            <a:pPr>
              <a:spcBef>
                <a:spcPts val="0"/>
              </a:spcBef>
              <a:spcAft>
                <a:spcPts val="1200"/>
              </a:spcAft>
            </a:pPr>
            <a:r>
              <a:rPr lang="en-US" sz="2000" dirty="0">
                <a:solidFill>
                  <a:schemeClr val="tx2"/>
                </a:solidFill>
              </a:rPr>
              <a:t>Business Strategy</a:t>
            </a:r>
            <a:endParaRPr lang="en-US" sz="2000" dirty="0"/>
          </a:p>
          <a:p>
            <a:pPr>
              <a:spcBef>
                <a:spcPts val="0"/>
              </a:spcBef>
              <a:spcAft>
                <a:spcPts val="1200"/>
              </a:spcAft>
            </a:pPr>
            <a:r>
              <a:rPr lang="en-US" sz="2000" dirty="0">
                <a:solidFill>
                  <a:schemeClr val="tx2"/>
                </a:solidFill>
              </a:rPr>
              <a:t>Discovery Research</a:t>
            </a:r>
          </a:p>
          <a:p>
            <a:pPr>
              <a:spcBef>
                <a:spcPts val="0"/>
              </a:spcBef>
              <a:spcAft>
                <a:spcPts val="1200"/>
              </a:spcAft>
            </a:pPr>
            <a:r>
              <a:rPr lang="en-US" sz="2000" dirty="0">
                <a:solidFill>
                  <a:schemeClr val="tx2"/>
                </a:solidFill>
              </a:rPr>
              <a:t>Design</a:t>
            </a:r>
          </a:p>
          <a:p>
            <a:pPr marL="0" indent="0">
              <a:spcBef>
                <a:spcPts val="150000"/>
              </a:spcBef>
              <a:spcAft>
                <a:spcPts val="1200"/>
              </a:spcAft>
              <a:buNone/>
            </a:pPr>
            <a:r>
              <a:rPr lang="en-US" b="1" dirty="0">
                <a:solidFill>
                  <a:schemeClr val="accent2"/>
                </a:solidFill>
                <a:effectLst>
                  <a:outerShdw dist="63500" dir="2700000" algn="tl" rotWithShape="0">
                    <a:schemeClr val="accent6">
                      <a:lumMod val="50000"/>
                    </a:schemeClr>
                  </a:outerShdw>
                </a:effectLst>
              </a:rPr>
              <a:t>Development &amp; QA</a:t>
            </a:r>
          </a:p>
          <a:p>
            <a:pPr>
              <a:spcBef>
                <a:spcPts val="0"/>
              </a:spcBef>
              <a:spcAft>
                <a:spcPts val="1200"/>
              </a:spcAft>
            </a:pPr>
            <a:r>
              <a:rPr lang="en-US" sz="2000" dirty="0"/>
              <a:t>Frameworks</a:t>
            </a:r>
          </a:p>
          <a:p>
            <a:pPr>
              <a:spcBef>
                <a:spcPts val="0"/>
              </a:spcBef>
              <a:spcAft>
                <a:spcPts val="1200"/>
              </a:spcAft>
            </a:pPr>
            <a:r>
              <a:rPr lang="en-US" sz="2000" dirty="0"/>
              <a:t>Images &amp; Video</a:t>
            </a:r>
          </a:p>
          <a:p>
            <a:pPr>
              <a:spcBef>
                <a:spcPts val="0"/>
              </a:spcBef>
              <a:spcAft>
                <a:spcPts val="1200"/>
              </a:spcAft>
            </a:pPr>
            <a:r>
              <a:rPr lang="en-US" sz="2000" dirty="0"/>
              <a:t>Semantics</a:t>
            </a:r>
          </a:p>
          <a:p>
            <a:pPr>
              <a:spcBef>
                <a:spcPts val="0"/>
              </a:spcBef>
              <a:spcAft>
                <a:spcPts val="1200"/>
              </a:spcAft>
            </a:pPr>
            <a:r>
              <a:rPr lang="en-US" sz="2000" dirty="0"/>
              <a:t>Technology</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6</a:t>
            </a:fld>
            <a:endParaRPr lang="en-US" dirty="0"/>
          </a:p>
        </p:txBody>
      </p:sp>
      <p:grpSp>
        <p:nvGrpSpPr>
          <p:cNvPr id="3" name="Group 2">
            <a:extLst>
              <a:ext uri="{FF2B5EF4-FFF2-40B4-BE49-F238E27FC236}">
                <a16:creationId xmlns:a16="http://schemas.microsoft.com/office/drawing/2014/main" id="{D3414D8B-F228-239A-5347-C311962B3B00}"/>
              </a:ext>
              <a:ext uri="{C183D7F6-B498-43B3-948B-1728B52AA6E4}">
                <adec:decorative xmlns:adec="http://schemas.microsoft.com/office/drawing/2017/decorative" val="1"/>
              </a:ext>
            </a:extLst>
          </p:cNvPr>
          <p:cNvGrpSpPr/>
          <p:nvPr/>
        </p:nvGrpSpPr>
        <p:grpSpPr>
          <a:xfrm>
            <a:off x="445190" y="1956816"/>
            <a:ext cx="7708210" cy="3090286"/>
            <a:chOff x="304800" y="1965960"/>
            <a:chExt cx="7708210" cy="3090286"/>
          </a:xfrm>
          <a:solidFill>
            <a:schemeClr val="accent1"/>
          </a:solidFill>
          <a:effectLst>
            <a:outerShdw dist="63500" dir="2700000" algn="tl" rotWithShape="0">
              <a:schemeClr val="accent6">
                <a:lumMod val="50000"/>
              </a:schemeClr>
            </a:outerShdw>
          </a:effectLst>
        </p:grpSpPr>
        <p:pic>
          <p:nvPicPr>
            <p:cNvPr id="7" name="Graphic 6" descr="Blueprint outline">
              <a:extLst>
                <a:ext uri="{FF2B5EF4-FFF2-40B4-BE49-F238E27FC236}">
                  <a16:creationId xmlns:a16="http://schemas.microsoft.com/office/drawing/2014/main" id="{220BA93D-1EBB-107C-4DD0-8020A74CD2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7704" y="3676919"/>
              <a:ext cx="1379327" cy="1379327"/>
            </a:xfrm>
            <a:prstGeom prst="rect">
              <a:avLst/>
            </a:prstGeom>
          </p:spPr>
        </p:pic>
        <p:pic>
          <p:nvPicPr>
            <p:cNvPr id="8" name="Graphic 7" descr="Playbook outline">
              <a:extLst>
                <a:ext uri="{FF2B5EF4-FFF2-40B4-BE49-F238E27FC236}">
                  <a16:creationId xmlns:a16="http://schemas.microsoft.com/office/drawing/2014/main" id="{AC2E0DB0-51B8-C766-AD6C-7133FDB8C6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4800" y="2102906"/>
              <a:ext cx="1676400" cy="1676400"/>
            </a:xfrm>
            <a:prstGeom prst="rect">
              <a:avLst/>
            </a:prstGeom>
          </p:spPr>
        </p:pic>
        <p:grpSp>
          <p:nvGrpSpPr>
            <p:cNvPr id="9" name="Group 8">
              <a:extLst>
                <a:ext uri="{FF2B5EF4-FFF2-40B4-BE49-F238E27FC236}">
                  <a16:creationId xmlns:a16="http://schemas.microsoft.com/office/drawing/2014/main" id="{BC83D994-575F-E757-45C5-AB773BAA708C}"/>
                </a:ext>
                <a:ext uri="{C183D7F6-B498-43B3-948B-1728B52AA6E4}">
                  <adec:decorative xmlns:adec="http://schemas.microsoft.com/office/drawing/2017/decorative" val="1"/>
                </a:ext>
              </a:extLst>
            </p:cNvPr>
            <p:cNvGrpSpPr/>
            <p:nvPr/>
          </p:nvGrpSpPr>
          <p:grpSpPr>
            <a:xfrm>
              <a:off x="5964934" y="1965960"/>
              <a:ext cx="2048076" cy="2926079"/>
              <a:chOff x="8464012" y="1935477"/>
              <a:chExt cx="2720103" cy="3886202"/>
            </a:xfrm>
            <a:grpFill/>
          </p:grpSpPr>
          <p:pic>
            <p:nvPicPr>
              <p:cNvPr id="10" name="Graphic 9" descr="Ui Ux outline">
                <a:extLst>
                  <a:ext uri="{FF2B5EF4-FFF2-40B4-BE49-F238E27FC236}">
                    <a16:creationId xmlns:a16="http://schemas.microsoft.com/office/drawing/2014/main" id="{5496193B-EBD2-69E4-4918-E2D177AFDF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64012" y="1935477"/>
                <a:ext cx="2197443" cy="2197443"/>
              </a:xfrm>
              <a:prstGeom prst="rect">
                <a:avLst/>
              </a:prstGeom>
            </p:spPr>
          </p:pic>
          <p:pic>
            <p:nvPicPr>
              <p:cNvPr id="11" name="Graphic 10" descr="Programmer male outline">
                <a:extLst>
                  <a:ext uri="{FF2B5EF4-FFF2-40B4-BE49-F238E27FC236}">
                    <a16:creationId xmlns:a16="http://schemas.microsoft.com/office/drawing/2014/main" id="{331E8B31-4CB4-D575-5D18-A95A9A14BA3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72436" y="3810000"/>
                <a:ext cx="2011679" cy="2011679"/>
              </a:xfrm>
              <a:prstGeom prst="rect">
                <a:avLst/>
              </a:prstGeom>
            </p:spPr>
          </p:pic>
        </p:grpSp>
      </p:grpSp>
    </p:spTree>
    <p:extLst>
      <p:ext uri="{BB962C8B-B14F-4D97-AF65-F5344CB8AC3E}">
        <p14:creationId xmlns:p14="http://schemas.microsoft.com/office/powerpoint/2010/main" val="411646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a:extLst>
              <a:ext uri="{FF2B5EF4-FFF2-40B4-BE49-F238E27FC236}">
                <a16:creationId xmlns:a16="http://schemas.microsoft.com/office/drawing/2014/main" id="{7025AE43-A84F-B4AC-6610-0DEFE364ED2C}"/>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Statistics</a:t>
            </a:r>
          </a:p>
        </p:txBody>
      </p:sp>
      <p:sp>
        <p:nvSpPr>
          <p:cNvPr id="10" name="Text Placeholder 9">
            <a:extLst>
              <a:ext uri="{FF2B5EF4-FFF2-40B4-BE49-F238E27FC236}">
                <a16:creationId xmlns:a16="http://schemas.microsoft.com/office/drawing/2014/main" id="{1886F9CB-E605-A276-1B41-B7300AEE3919}"/>
              </a:ext>
            </a:extLst>
          </p:cNvPr>
          <p:cNvSpPr>
            <a:spLocks noGrp="1"/>
          </p:cNvSpPr>
          <p:nvPr>
            <p:ph type="body" sz="quarter" idx="16"/>
          </p:nvPr>
        </p:nvSpPr>
        <p:spPr>
          <a:xfrm>
            <a:off x="429768" y="1626770"/>
            <a:ext cx="2560320" cy="2716630"/>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97.4% </a:t>
            </a:r>
          </a:p>
          <a:p>
            <a:pPr algn="l">
              <a:lnSpc>
                <a:spcPct val="120000"/>
              </a:lnSpc>
              <a:spcBef>
                <a:spcPts val="0"/>
              </a:spcBef>
            </a:pPr>
            <a:r>
              <a:rPr lang="en-US" sz="1800" dirty="0"/>
              <a:t>of the world’s top one million websites don’t offer full accessibility</a:t>
            </a:r>
          </a:p>
        </p:txBody>
      </p:sp>
      <p:sp>
        <p:nvSpPr>
          <p:cNvPr id="15" name="Text Placeholder 14">
            <a:extLst>
              <a:ext uri="{FF2B5EF4-FFF2-40B4-BE49-F238E27FC236}">
                <a16:creationId xmlns:a16="http://schemas.microsoft.com/office/drawing/2014/main" id="{FFEA8002-1B22-A915-BE24-FB78243C0052}"/>
              </a:ext>
            </a:extLst>
          </p:cNvPr>
          <p:cNvSpPr>
            <a:spLocks noGrp="1"/>
          </p:cNvSpPr>
          <p:nvPr>
            <p:ph type="body" sz="quarter" idx="25"/>
          </p:nvPr>
        </p:nvSpPr>
        <p:spPr>
          <a:xfrm>
            <a:off x="3375855" y="1626770"/>
            <a:ext cx="2560320" cy="2411830"/>
          </a:xfrm>
        </p:spPr>
        <p:txBody>
          <a:bodyPr/>
          <a:lstStyle/>
          <a:p>
            <a:pPr algn="l"/>
            <a:r>
              <a:rPr lang="en-US" sz="4800" b="1" dirty="0">
                <a:solidFill>
                  <a:schemeClr val="accent2"/>
                </a:solidFill>
                <a:effectLst>
                  <a:outerShdw dist="50800" dir="2700000" algn="tl" rotWithShape="0">
                    <a:schemeClr val="accent6">
                      <a:lumMod val="50000"/>
                    </a:schemeClr>
                  </a:outerShdw>
                </a:effectLst>
                <a:latin typeface="+mj-lt"/>
              </a:rPr>
              <a:t>1 billion</a:t>
            </a:r>
          </a:p>
          <a:p>
            <a:pPr algn="l">
              <a:lnSpc>
                <a:spcPct val="120000"/>
              </a:lnSpc>
              <a:spcBef>
                <a:spcPts val="1400"/>
              </a:spcBef>
            </a:pPr>
            <a:r>
              <a:rPr lang="en-US" sz="1800" dirty="0"/>
              <a:t>people in the world live with a disability</a:t>
            </a:r>
          </a:p>
        </p:txBody>
      </p:sp>
      <p:sp>
        <p:nvSpPr>
          <p:cNvPr id="13" name="Text Placeholder 12">
            <a:extLst>
              <a:ext uri="{FF2B5EF4-FFF2-40B4-BE49-F238E27FC236}">
                <a16:creationId xmlns:a16="http://schemas.microsoft.com/office/drawing/2014/main" id="{6DF1CD8B-FAC1-9231-B1B1-26AE95E462B6}"/>
              </a:ext>
            </a:extLst>
          </p:cNvPr>
          <p:cNvSpPr>
            <a:spLocks noGrp="1"/>
          </p:cNvSpPr>
          <p:nvPr>
            <p:ph type="body" sz="quarter" idx="23"/>
          </p:nvPr>
        </p:nvSpPr>
        <p:spPr>
          <a:xfrm>
            <a:off x="6297731" y="1626770"/>
            <a:ext cx="2560320" cy="2335630"/>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26%</a:t>
            </a:r>
          </a:p>
          <a:p>
            <a:pPr algn="l">
              <a:lnSpc>
                <a:spcPct val="120000"/>
              </a:lnSpc>
              <a:spcBef>
                <a:spcPts val="0"/>
              </a:spcBef>
            </a:pPr>
            <a:r>
              <a:rPr lang="en-US" sz="1800" dirty="0"/>
              <a:t>of American adults live with a disability</a:t>
            </a:r>
          </a:p>
        </p:txBody>
      </p:sp>
      <p:sp>
        <p:nvSpPr>
          <p:cNvPr id="17" name="Text Placeholder 16">
            <a:extLst>
              <a:ext uri="{FF2B5EF4-FFF2-40B4-BE49-F238E27FC236}">
                <a16:creationId xmlns:a16="http://schemas.microsoft.com/office/drawing/2014/main" id="{EA60E2D2-CD45-2E79-F6DF-0AE3F72DF407}"/>
              </a:ext>
            </a:extLst>
          </p:cNvPr>
          <p:cNvSpPr>
            <a:spLocks noGrp="1"/>
          </p:cNvSpPr>
          <p:nvPr>
            <p:ph type="body" sz="quarter" idx="27"/>
          </p:nvPr>
        </p:nvSpPr>
        <p:spPr>
          <a:xfrm>
            <a:off x="9212847" y="1626770"/>
            <a:ext cx="2560320" cy="3810862"/>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3%</a:t>
            </a:r>
          </a:p>
          <a:p>
            <a:pPr algn="l">
              <a:lnSpc>
                <a:spcPct val="120000"/>
              </a:lnSpc>
              <a:spcBef>
                <a:spcPts val="0"/>
              </a:spcBef>
            </a:pPr>
            <a:r>
              <a:rPr lang="en-US" sz="1800" dirty="0"/>
              <a:t>of the internet is accessible; most businesses don’t know how to make their websites accessible; many don’t even know they have to</a:t>
            </a:r>
          </a:p>
        </p:txBody>
      </p:sp>
      <p:sp>
        <p:nvSpPr>
          <p:cNvPr id="5" name="Footer Placeholder 4">
            <a:extLst>
              <a:ext uri="{FF2B5EF4-FFF2-40B4-BE49-F238E27FC236}">
                <a16:creationId xmlns:a16="http://schemas.microsoft.com/office/drawing/2014/main" id="{9C717D5E-1238-70DD-20A1-06E89E11DEE4}"/>
              </a:ext>
            </a:extLst>
          </p:cNvPr>
          <p:cNvSpPr>
            <a:spLocks noGrp="1"/>
          </p:cNvSpPr>
          <p:nvPr>
            <p:ph type="ftr" sz="quarter" idx="29"/>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B3AD33A3-E7FE-7482-0D83-21E2736D242F}"/>
              </a:ext>
            </a:extLst>
          </p:cNvPr>
          <p:cNvSpPr>
            <a:spLocks noGrp="1"/>
          </p:cNvSpPr>
          <p:nvPr>
            <p:ph type="sldNum" sz="quarter" idx="12"/>
          </p:nvPr>
        </p:nvSpPr>
        <p:spPr/>
        <p:txBody>
          <a:bodyPr/>
          <a:lstStyle/>
          <a:p>
            <a:fld id="{BECF63ED-5365-0347-943C-46237B9951C9}" type="slidenum">
              <a:rPr lang="en-US" smtClean="0"/>
              <a:t>7</a:t>
            </a:fld>
            <a:endParaRPr lang="en-US" dirty="0"/>
          </a:p>
        </p:txBody>
      </p:sp>
    </p:spTree>
    <p:extLst>
      <p:ext uri="{BB962C8B-B14F-4D97-AF65-F5344CB8AC3E}">
        <p14:creationId xmlns:p14="http://schemas.microsoft.com/office/powerpoint/2010/main" val="32299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a:extLst>
              <a:ext uri="{FF2B5EF4-FFF2-40B4-BE49-F238E27FC236}">
                <a16:creationId xmlns:a16="http://schemas.microsoft.com/office/drawing/2014/main" id="{7025AE43-A84F-B4AC-6610-0DEFE364ED2C}"/>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Costs</a:t>
            </a:r>
          </a:p>
        </p:txBody>
      </p:sp>
      <p:pic>
        <p:nvPicPr>
          <p:cNvPr id="1028" name="Picture 4" descr="Karl Groves as the Web Accessibility Viking">
            <a:extLst>
              <a:ext uri="{FF2B5EF4-FFF2-40B4-BE49-F238E27FC236}">
                <a16:creationId xmlns:a16="http://schemas.microsoft.com/office/drawing/2014/main" id="{6F5B3029-62F8-90DB-6462-3E4605DB00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23" r="56000" b="42501"/>
          <a:stretch/>
        </p:blipFill>
        <p:spPr bwMode="auto">
          <a:xfrm>
            <a:off x="0" y="2863698"/>
            <a:ext cx="3048000" cy="29771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1886F9CB-E605-A276-1B41-B7300AEE3919}"/>
              </a:ext>
            </a:extLst>
          </p:cNvPr>
          <p:cNvSpPr>
            <a:spLocks noGrp="1"/>
          </p:cNvSpPr>
          <p:nvPr>
            <p:ph type="body" sz="quarter" idx="16"/>
          </p:nvPr>
        </p:nvSpPr>
        <p:spPr>
          <a:xfrm>
            <a:off x="3276600" y="1626770"/>
            <a:ext cx="7902864" cy="4469230"/>
          </a:xfrm>
        </p:spPr>
        <p:txBody>
          <a:bodyPr/>
          <a:lstStyle/>
          <a:p>
            <a:pPr marL="82296" indent="-82296" algn="l">
              <a:lnSpc>
                <a:spcPct val="110000"/>
              </a:lnSpc>
              <a:spcBef>
                <a:spcPts val="0"/>
              </a:spcBef>
              <a:spcAft>
                <a:spcPts val="600"/>
              </a:spcAft>
            </a:pPr>
            <a:r>
              <a:rPr lang="en-US" sz="2400" b="1" dirty="0">
                <a:solidFill>
                  <a:schemeClr val="accent2"/>
                </a:solidFill>
                <a:effectLst>
                  <a:outerShdw dist="63500" dir="2700000" algn="tl" rotWithShape="0">
                    <a:schemeClr val="accent6">
                      <a:lumMod val="50000"/>
                    </a:schemeClr>
                  </a:outerShdw>
                </a:effectLst>
              </a:rPr>
              <a:t>“Issue prevention is the best way to save money. Once lawyers become involved, all roads lead to one destination – and it is an expensive one.”</a:t>
            </a:r>
          </a:p>
          <a:p>
            <a:pPr marL="82296" indent="-82296" algn="l">
              <a:lnSpc>
                <a:spcPct val="110000"/>
              </a:lnSpc>
              <a:spcBef>
                <a:spcPts val="1200"/>
              </a:spcBef>
              <a:spcAft>
                <a:spcPts val="600"/>
              </a:spcAft>
            </a:pPr>
            <a:r>
              <a:rPr lang="en-US" sz="2400" b="1" dirty="0">
                <a:solidFill>
                  <a:schemeClr val="accent2"/>
                </a:solidFill>
                <a:effectLst>
                  <a:outerShdw dist="63500" dir="2700000" algn="tl" rotWithShape="0">
                    <a:schemeClr val="accent6">
                      <a:lumMod val="50000"/>
                    </a:schemeClr>
                  </a:outerShdw>
                </a:effectLst>
              </a:rPr>
              <a:t>“The single worst accessibility-related business strategy you can take is to stay in that audit-fix-audit-fix cycle. Beyond the fact that you never reduce any legal risk it is also the most expensive way to handle accessibility.”</a:t>
            </a:r>
          </a:p>
          <a:p>
            <a:pPr marL="288925" indent="-277813" algn="l">
              <a:lnSpc>
                <a:spcPct val="110000"/>
              </a:lnSpc>
              <a:spcBef>
                <a:spcPts val="1200"/>
              </a:spcBef>
            </a:pPr>
            <a:r>
              <a:rPr lang="en-US" dirty="0">
                <a:solidFill>
                  <a:schemeClr val="accent3"/>
                </a:solidFill>
              </a:rPr>
              <a:t>— Karl Groves</a:t>
            </a:r>
            <a:br>
              <a:rPr lang="en-US" dirty="0">
                <a:solidFill>
                  <a:schemeClr val="accent3"/>
                </a:solidFill>
              </a:rPr>
            </a:br>
            <a:r>
              <a:rPr lang="en-US" sz="1600" dirty="0">
                <a:solidFill>
                  <a:schemeClr val="accent3"/>
                </a:solidFill>
              </a:rPr>
              <a:t>Web Accessibility Viking and V.P. of Sales at Level Access</a:t>
            </a:r>
          </a:p>
          <a:p>
            <a:pPr marL="288925" algn="l">
              <a:lnSpc>
                <a:spcPct val="110000"/>
              </a:lnSpc>
              <a:spcBef>
                <a:spcPts val="0"/>
              </a:spcBef>
            </a:pPr>
            <a:r>
              <a:rPr lang="en-US" sz="1600" dirty="0">
                <a:solidFill>
                  <a:schemeClr val="accent3"/>
                </a:solidFill>
                <a:hlinkClick r:id="rId4">
                  <a:extLst>
                    <a:ext uri="{A12FA001-AC4F-418D-AE19-62706E023703}">
                      <ahyp:hlinkClr xmlns:ahyp="http://schemas.microsoft.com/office/drawing/2018/hyperlinkcolor" val="tx"/>
                    </a:ext>
                  </a:extLst>
                </a:hlinkClick>
              </a:rPr>
              <a:t>Understanding the Cost of Not Being Accessible</a:t>
            </a:r>
            <a:endParaRPr lang="en-US" sz="1600" dirty="0">
              <a:solidFill>
                <a:schemeClr val="accent3"/>
              </a:solidFill>
            </a:endParaRPr>
          </a:p>
        </p:txBody>
      </p:sp>
      <p:sp>
        <p:nvSpPr>
          <p:cNvPr id="5" name="Footer Placeholder 4">
            <a:extLst>
              <a:ext uri="{FF2B5EF4-FFF2-40B4-BE49-F238E27FC236}">
                <a16:creationId xmlns:a16="http://schemas.microsoft.com/office/drawing/2014/main" id="{9C717D5E-1238-70DD-20A1-06E89E11DEE4}"/>
              </a:ext>
            </a:extLst>
          </p:cNvPr>
          <p:cNvSpPr>
            <a:spLocks noGrp="1"/>
          </p:cNvSpPr>
          <p:nvPr>
            <p:ph type="ftr" sz="quarter" idx="29"/>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B3AD33A3-E7FE-7482-0D83-21E2736D242F}"/>
              </a:ext>
            </a:extLst>
          </p:cNvPr>
          <p:cNvSpPr>
            <a:spLocks noGrp="1"/>
          </p:cNvSpPr>
          <p:nvPr>
            <p:ph type="sldNum" sz="quarter" idx="12"/>
          </p:nvPr>
        </p:nvSpPr>
        <p:spPr/>
        <p:txBody>
          <a:bodyPr/>
          <a:lstStyle/>
          <a:p>
            <a:fld id="{BECF63ED-5365-0347-943C-46237B9951C9}" type="slidenum">
              <a:rPr lang="en-US" smtClean="0"/>
              <a:t>8</a:t>
            </a:fld>
            <a:endParaRPr lang="en-US" dirty="0"/>
          </a:p>
        </p:txBody>
      </p:sp>
    </p:spTree>
    <p:extLst>
      <p:ext uri="{BB962C8B-B14F-4D97-AF65-F5344CB8AC3E}">
        <p14:creationId xmlns:p14="http://schemas.microsoft.com/office/powerpoint/2010/main" val="367360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Risks</a:t>
            </a:r>
          </a:p>
        </p:txBody>
      </p:sp>
      <p:grpSp>
        <p:nvGrpSpPr>
          <p:cNvPr id="15" name="Group 14">
            <a:extLst>
              <a:ext uri="{FF2B5EF4-FFF2-40B4-BE49-F238E27FC236}">
                <a16:creationId xmlns:a16="http://schemas.microsoft.com/office/drawing/2014/main" id="{D35B8FDE-3360-B536-C2B8-A5E1BA1B9FAC}"/>
              </a:ext>
              <a:ext uri="{C183D7F6-B498-43B3-948B-1728B52AA6E4}">
                <adec:decorative xmlns:adec="http://schemas.microsoft.com/office/drawing/2017/decorative" val="1"/>
              </a:ext>
            </a:extLst>
          </p:cNvPr>
          <p:cNvGrpSpPr/>
          <p:nvPr/>
        </p:nvGrpSpPr>
        <p:grpSpPr>
          <a:xfrm>
            <a:off x="274320" y="1490472"/>
            <a:ext cx="10362576" cy="1629949"/>
            <a:chOff x="297910" y="1521497"/>
            <a:chExt cx="10362576" cy="1629949"/>
          </a:xfrm>
          <a:solidFill>
            <a:schemeClr val="accent2"/>
          </a:solidFill>
          <a:effectLst>
            <a:outerShdw dist="63500" dir="2700000" algn="tl" rotWithShape="0">
              <a:schemeClr val="accent6">
                <a:lumMod val="50000"/>
              </a:schemeClr>
            </a:outerShdw>
          </a:effectLst>
        </p:grpSpPr>
        <p:pic>
          <p:nvPicPr>
            <p:cNvPr id="16" name="Graphic 15" descr="Contract outline">
              <a:extLst>
                <a:ext uri="{FF2B5EF4-FFF2-40B4-BE49-F238E27FC236}">
                  <a16:creationId xmlns:a16="http://schemas.microsoft.com/office/drawing/2014/main" id="{721E72BF-18F1-7404-9A3D-77BFEF3830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0537" y="1521497"/>
              <a:ext cx="1629949" cy="1629949"/>
            </a:xfrm>
            <a:prstGeom prst="rect">
              <a:avLst/>
            </a:prstGeom>
          </p:spPr>
        </p:pic>
        <p:pic>
          <p:nvPicPr>
            <p:cNvPr id="17" name="Graphic 16" descr="Judge female outline">
              <a:extLst>
                <a:ext uri="{FF2B5EF4-FFF2-40B4-BE49-F238E27FC236}">
                  <a16:creationId xmlns:a16="http://schemas.microsoft.com/office/drawing/2014/main" id="{082DEF04-87B5-2279-FDAD-80EF3C9BBC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10820" y="1521497"/>
              <a:ext cx="1629949" cy="1629949"/>
            </a:xfrm>
            <a:prstGeom prst="rect">
              <a:avLst/>
            </a:prstGeom>
          </p:spPr>
        </p:pic>
        <p:pic>
          <p:nvPicPr>
            <p:cNvPr id="18" name="Graphic 17" descr="Worried face outline outline">
              <a:extLst>
                <a:ext uri="{FF2B5EF4-FFF2-40B4-BE49-F238E27FC236}">
                  <a16:creationId xmlns:a16="http://schemas.microsoft.com/office/drawing/2014/main" id="{18616B27-274C-ACCB-6132-A9656D72B2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25831" y="1521497"/>
              <a:ext cx="1629949" cy="1629949"/>
            </a:xfrm>
            <a:prstGeom prst="rect">
              <a:avLst/>
            </a:prstGeom>
          </p:spPr>
        </p:pic>
        <p:pic>
          <p:nvPicPr>
            <p:cNvPr id="19" name="Graphic 18" descr="Downward trend graph outline">
              <a:extLst>
                <a:ext uri="{FF2B5EF4-FFF2-40B4-BE49-F238E27FC236}">
                  <a16:creationId xmlns:a16="http://schemas.microsoft.com/office/drawing/2014/main" id="{4E6927E6-FC1C-364F-C80F-87897C3468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910" y="1521497"/>
              <a:ext cx="1629949" cy="1629949"/>
            </a:xfrm>
            <a:prstGeom prst="rect">
              <a:avLst/>
            </a:prstGeom>
          </p:spPr>
        </p:pic>
      </p:gr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3126406"/>
            <a:ext cx="11338560" cy="2969594"/>
          </a:xfrm>
          <a:solidFill>
            <a:schemeClr val="bg1"/>
          </a:solidFill>
        </p:spPr>
        <p:txBody>
          <a:bodyPr numCol="4" spcCol="457200"/>
          <a:lstStyle/>
          <a:p>
            <a:pPr marL="0" indent="0">
              <a:lnSpc>
                <a:spcPct val="120000"/>
              </a:lnSpc>
              <a:spcBef>
                <a:spcPts val="0"/>
              </a:spcBef>
              <a:spcAft>
                <a:spcPts val="1200"/>
              </a:spcAft>
              <a:buNone/>
            </a:pPr>
            <a:r>
              <a:rPr lang="en-US" sz="1800" dirty="0"/>
              <a:t>Businesses aren’t accessible to their full audience and lose potential profits.</a:t>
            </a:r>
          </a:p>
          <a:p>
            <a:pPr marL="0" indent="0">
              <a:lnSpc>
                <a:spcPct val="120000"/>
              </a:lnSpc>
              <a:spcBef>
                <a:spcPts val="100000"/>
              </a:spcBef>
              <a:spcAft>
                <a:spcPts val="1200"/>
              </a:spcAft>
              <a:buNone/>
            </a:pPr>
            <a:r>
              <a:rPr lang="en-US" sz="1800" dirty="0"/>
              <a:t>Government fails to support everyone they are responsible for, leaving populations vulnerable.</a:t>
            </a:r>
          </a:p>
          <a:p>
            <a:pPr marL="0" indent="0">
              <a:lnSpc>
                <a:spcPct val="120000"/>
              </a:lnSpc>
              <a:spcBef>
                <a:spcPts val="100000"/>
              </a:spcBef>
              <a:spcAft>
                <a:spcPts val="1200"/>
              </a:spcAft>
              <a:buNone/>
            </a:pPr>
            <a:r>
              <a:rPr lang="en-US" sz="1800" dirty="0"/>
              <a:t>Organizations can be sued for not meeting accessibility standards.</a:t>
            </a:r>
          </a:p>
          <a:p>
            <a:pPr marL="0" indent="0">
              <a:lnSpc>
                <a:spcPct val="120000"/>
              </a:lnSpc>
              <a:spcBef>
                <a:spcPts val="100000"/>
              </a:spcBef>
              <a:spcAft>
                <a:spcPts val="1200"/>
              </a:spcAft>
              <a:buNone/>
            </a:pPr>
            <a:r>
              <a:rPr lang="en-US" sz="1800" dirty="0"/>
              <a:t>Government may be found in breach of contract for not delivering accessibility compliance.</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9</a:t>
            </a:fld>
            <a:endParaRPr lang="en-US" dirty="0"/>
          </a:p>
        </p:txBody>
      </p:sp>
    </p:spTree>
    <p:extLst>
      <p:ext uri="{BB962C8B-B14F-4D97-AF65-F5344CB8AC3E}">
        <p14:creationId xmlns:p14="http://schemas.microsoft.com/office/powerpoint/2010/main" val="1445485165"/>
      </p:ext>
    </p:extLst>
  </p:cSld>
  <p:clrMapOvr>
    <a:masterClrMapping/>
  </p:clrMapOvr>
</p:sld>
</file>

<file path=ppt/theme/theme1.xml><?xml version="1.0" encoding="utf-8"?>
<a:theme xmlns:a="http://schemas.openxmlformats.org/drawingml/2006/main" name="Blue MITRE">
  <a:themeElements>
    <a:clrScheme name="DB_theme">
      <a:dk1>
        <a:srgbClr val="E6E6E6"/>
      </a:dk1>
      <a:lt1>
        <a:srgbClr val="0D2541"/>
      </a:lt1>
      <a:dk2>
        <a:srgbClr val="FFFFFF"/>
      </a:dk2>
      <a:lt2>
        <a:srgbClr val="000000"/>
      </a:lt2>
      <a:accent1>
        <a:srgbClr val="8FD8F8"/>
      </a:accent1>
      <a:accent2>
        <a:srgbClr val="FEFB00"/>
      </a:accent2>
      <a:accent3>
        <a:srgbClr val="488DC9"/>
      </a:accent3>
      <a:accent4>
        <a:srgbClr val="4FB96E"/>
      </a:accent4>
      <a:accent5>
        <a:srgbClr val="FF6D2B"/>
      </a:accent5>
      <a:accent6>
        <a:srgbClr val="8E7FB9"/>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TRE-PPT-template-16x9-blue-2023-v1.potx" id="{140460EB-8154-48CD-85C8-4C4E284883A2}" vid="{6F02E2FC-9E69-4123-84EE-6C64931662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MITRE</Template>
  <TotalTime>2834</TotalTime>
  <Words>7260</Words>
  <Application>Microsoft Macintosh PowerPoint</Application>
  <PresentationFormat>Widescreen</PresentationFormat>
  <Paragraphs>557</Paragraphs>
  <Slides>38</Slides>
  <Notes>32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Arial Black</vt:lpstr>
      <vt:lpstr>Calibri</vt:lpstr>
      <vt:lpstr>Calibri Light</vt:lpstr>
      <vt:lpstr>Consolas</vt:lpstr>
      <vt:lpstr>Courier New</vt:lpstr>
      <vt:lpstr>Georgia</vt:lpstr>
      <vt:lpstr>Slack-Lato</vt:lpstr>
      <vt:lpstr>Times New Roman</vt:lpstr>
      <vt:lpstr>Wingdings</vt:lpstr>
      <vt:lpstr>Blue MITRE</vt:lpstr>
      <vt:lpstr>Global Impact with Accessibility  &amp; Progressive Enhancement</vt:lpstr>
      <vt:lpstr>What to Expect</vt:lpstr>
      <vt:lpstr>Who am I?</vt:lpstr>
      <vt:lpstr>Introduction: What’s the Problem Digital Service Teams Rush, Cut Corners</vt:lpstr>
      <vt:lpstr>Introduction: What’s the Problem Accessibility &amp; Progressive Enhancement</vt:lpstr>
      <vt:lpstr>Introduction: What’s the Problem How are those corners cut?</vt:lpstr>
      <vt:lpstr>Impact: Where are the Costs Accessibility Statistics</vt:lpstr>
      <vt:lpstr>Impact: Where are the Costs Accessibility Costs</vt:lpstr>
      <vt:lpstr>Impact: Where are the Costs Accessibility Risks</vt:lpstr>
      <vt:lpstr>Impact: Where are the Costs Security Statistics</vt:lpstr>
      <vt:lpstr>Impact: Where are the Costs Accessibility &amp; Security Risks</vt:lpstr>
      <vt:lpstr>Impact: Where are the Costs Equity</vt:lpstr>
      <vt:lpstr>Impact: Where are the Costs Digital Equity</vt:lpstr>
      <vt:lpstr>Impact: Where are the Costs Equity Statistics</vt:lpstr>
      <vt:lpstr>Impact: Where are the Costs Equity Statistics  Broadband at Home, U.S.</vt:lpstr>
      <vt:lpstr>Impact: Where are the Costs Equity Statistics Broadband &amp; Computer at Home, U.S. by Race</vt:lpstr>
      <vt:lpstr>Impact: Where are the Costs Equity Statistics  Race / Ethnicity and Disability, U.S.</vt:lpstr>
      <vt:lpstr>Impact: Where are the Costs Equity Statistics  Household Net Worth by Race / Ethnicity and Disability Status of Working-age Householder, 2016</vt:lpstr>
      <vt:lpstr>Impact: Where are the Costs Web Performance &amp; UX, why together?</vt:lpstr>
      <vt:lpstr>Impact: Where are the Costs Web Performance &amp; UX, Modern websites are slower — why?</vt:lpstr>
      <vt:lpstr>Impact: Where are the Costs Web Performance &amp; UX, U.S. mobile device adoption</vt:lpstr>
      <vt:lpstr>Impact: Where are the Costs Web Performance &amp; UX, U.S. broadband access</vt:lpstr>
      <vt:lpstr>Impact: Where are the Costs Reminder: Equity Statistics  Broadband at Home, U.S.</vt:lpstr>
      <vt:lpstr>Impact: Where are the Costs Reminder: Equity Statistics Broadband &amp; Computer at Home, U.S. by Race</vt:lpstr>
      <vt:lpstr>Impact: Where are the Costs Sustainability But there’s more, the impact on the planet…</vt:lpstr>
      <vt:lpstr>Impact: Where are the Costs Sustainability But there’s more, the impact on the environment and climate…</vt:lpstr>
      <vt:lpstr>Impact: Where are the Costs Sustainability and there’s more…</vt:lpstr>
      <vt:lpstr>Impact: Where are the Costs Sustainability yet more…</vt:lpstr>
      <vt:lpstr>Global Impact, Solution: How to Stop Cutting Corners, Accessibility Beyond Compliance</vt:lpstr>
      <vt:lpstr>Global Impact, Solution: How to Stop Cutting Corners, Progressive Enhancement</vt:lpstr>
      <vt:lpstr>Global Impact, Solution: How to Stop Cutting Corners, Equitable Practices</vt:lpstr>
      <vt:lpstr>Global Impact, Solution: How to Stop Cutting Corners, Baseline Security</vt:lpstr>
      <vt:lpstr>Global Impact, Solution: How to Stop Cutting Corners, Responsive Web Design</vt:lpstr>
      <vt:lpstr>Global Impact, Solution: How to Stop Cutting Corners, Sustainable Web Design</vt:lpstr>
      <vt:lpstr>Key Takeaways</vt:lpstr>
      <vt:lpstr>Any Questions?</vt:lpstr>
      <vt:lpstr>Thank you!</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Impact with Accessibility  &amp; Progressive Enhancement</dc:title>
  <dc:subject/>
  <dc:creator>Jennifer Strickland, The MITRE Corporation</dc:creator>
  <cp:keywords/>
  <dc:description/>
  <cp:lastModifiedBy>Jennifer Strickland</cp:lastModifiedBy>
  <cp:revision>47</cp:revision>
  <cp:lastPrinted>2020-12-17T13:42:49Z</cp:lastPrinted>
  <dcterms:created xsi:type="dcterms:W3CDTF">2023-01-30T17:41:54Z</dcterms:created>
  <dcterms:modified xsi:type="dcterms:W3CDTF">2023-09-19T23:15:31Z</dcterms:modified>
  <cp:category/>
</cp:coreProperties>
</file>