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415" r:id="rId4"/>
    <p:sldId id="565" r:id="rId5"/>
    <p:sldId id="427" r:id="rId6"/>
    <p:sldId id="618" r:id="rId7"/>
    <p:sldId id="434" r:id="rId8"/>
    <p:sldId id="617" r:id="rId9"/>
    <p:sldId id="619" r:id="rId10"/>
    <p:sldId id="437" r:id="rId11"/>
    <p:sldId id="448" r:id="rId12"/>
    <p:sldId id="587" r:id="rId13"/>
    <p:sldId id="620" r:id="rId14"/>
    <p:sldId id="589" r:id="rId15"/>
    <p:sldId id="621" r:id="rId16"/>
    <p:sldId id="592" r:id="rId17"/>
    <p:sldId id="622" r:id="rId18"/>
    <p:sldId id="597" r:id="rId19"/>
    <p:sldId id="623" r:id="rId20"/>
    <p:sldId id="625" r:id="rId21"/>
    <p:sldId id="626" r:id="rId22"/>
    <p:sldId id="605" r:id="rId23"/>
    <p:sldId id="624" r:id="rId24"/>
    <p:sldId id="269" r:id="rId25"/>
    <p:sldId id="270" r:id="rId26"/>
    <p:sldId id="627" r:id="rId27"/>
    <p:sldId id="628" r:id="rId28"/>
    <p:sldId id="576" r:id="rId29"/>
    <p:sldId id="575" r:id="rId30"/>
    <p:sldId id="577" r:id="rId31"/>
    <p:sldId id="277" r:id="rId32"/>
    <p:sldId id="498" r:id="rId33"/>
    <p:sldId id="500" r:id="rId34"/>
    <p:sldId id="501" r:id="rId35"/>
    <p:sldId id="285" r:id="rId36"/>
    <p:sldId id="507" r:id="rId37"/>
    <p:sldId id="509" r:id="rId38"/>
    <p:sldId id="514" r:id="rId39"/>
    <p:sldId id="517" r:id="rId40"/>
    <p:sldId id="520" r:id="rId41"/>
    <p:sldId id="297" r:id="rId42"/>
    <p:sldId id="299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43" r:id="rId58"/>
    <p:sldId id="644" r:id="rId59"/>
    <p:sldId id="645" r:id="rId60"/>
    <p:sldId id="646" r:id="rId61"/>
    <p:sldId id="647" r:id="rId62"/>
    <p:sldId id="649" r:id="rId63"/>
    <p:sldId id="650" r:id="rId64"/>
    <p:sldId id="648" r:id="rId65"/>
    <p:sldId id="651" r:id="rId66"/>
    <p:sldId id="541" r:id="rId67"/>
    <p:sldId id="652" r:id="rId68"/>
    <p:sldId id="653" r:id="rId69"/>
    <p:sldId id="654" r:id="rId70"/>
    <p:sldId id="655" r:id="rId71"/>
    <p:sldId id="656" r:id="rId72"/>
    <p:sldId id="657" r:id="rId73"/>
    <p:sldId id="658" r:id="rId74"/>
    <p:sldId id="659" r:id="rId75"/>
    <p:sldId id="660" r:id="rId76"/>
    <p:sldId id="661" r:id="rId77"/>
    <p:sldId id="662" r:id="rId78"/>
    <p:sldId id="663" r:id="rId79"/>
    <p:sldId id="664" r:id="rId80"/>
    <p:sldId id="665" r:id="rId81"/>
    <p:sldId id="666" r:id="rId82"/>
    <p:sldId id="667" r:id="rId83"/>
    <p:sldId id="668" r:id="rId84"/>
    <p:sldId id="669" r:id="rId85"/>
    <p:sldId id="670" r:id="rId86"/>
    <p:sldId id="671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6D9EC-B01B-3D7E-4A6D-A5E52E1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109CD-BCC9-4D7A-4683-5ABC702E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FE44-1881-80E4-4062-1000B840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291D0-AC50-6B9B-2427-FCBFF24D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F3B97-D0F8-CA84-D480-B209B062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3B928-43C3-B774-1D81-6225A66E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47E5CF-6B0C-EA1A-8861-77B5509C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86313-34AB-01A9-F04D-89EE263D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E73D2-A5E4-D6C9-58CE-E68BB82E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028A1-9CFD-BC76-C70D-CC1A36B2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65D322-92C5-1CBE-606A-9651C1C3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AB5E5-985C-599E-5045-BAC0BC18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002DF-D832-4757-DA32-64EFF966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319AD-117D-C23C-C42D-3A26E0C8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0D987-8269-C9B3-9BC1-1A8DD80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0D0F6-6653-C9F7-286A-D6319757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92271-F751-BB86-E14E-850E143A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404BE-5E4B-759C-9018-7A0652FA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9DB72-8420-2F4B-9423-4E56964B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13DD2-2B36-1127-7709-4862D5FD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9D80E-C713-C040-D792-93A12509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68DBB-4400-10E4-1AE3-49F3DD38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C64AF-7B3C-788C-6BCA-3B6729B6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958C-97F1-8090-F75F-46B041F8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BAEEA-5577-699B-8999-6650B29B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4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F0F3-9C6C-786F-7782-C6691B6A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37630-B222-7F34-C429-745D7C34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05DFE-2796-5505-589A-35774A464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02D57-A17A-1D80-AC68-14B5846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B7926-BDAC-BF77-18E3-906E9BBD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A0F12-AEEA-B1B8-246B-A4ACF3A5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3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21F83-5714-1AEA-432F-CD7C2337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6BAF4-4B60-AE45-9D7A-663BF13F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AF0BC4-5BDA-A202-7545-10B4950F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53D6BB-9620-7BC7-F971-EBE521979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9CC551-74FA-CAEC-98D0-69687F90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CFEEC4-014D-67B0-E240-8AAE74C7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7BD9D3-F6C9-5401-9B64-7123A476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968FA4-5C2C-78D1-B62B-34DD4CC3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55602-488D-969F-785F-24B9FA38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4D32E-497F-F8A1-0D4D-4537C09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C255A5-9B73-E114-84EE-E308425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57F96-EECB-0D9B-0966-A76D3DFB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8E0553-87C5-83B9-0C65-001167C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2169A-F567-991C-0E2A-5B6CC332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95525D-5C72-D1C7-72EE-BEBC0C86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DC60B-C1C2-043B-87A5-D9A0720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3D90B-C3AD-2401-A635-FA9DDF04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76872-80A6-249F-8EDA-1B71C78B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DC471-A8DB-97B7-FCDE-6E83CF80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1A4DDC-9602-1AEC-3C73-AFFE0DF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F04470-8E0F-703A-DA6B-D6964529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7E07-EF66-6B7E-7205-1C0D6DE6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2DAD8F-18B7-4AB9-1C08-3BD23E4C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A2513-C419-88F0-A778-89ECDBF8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D9316-58AF-7E11-7DDE-490B421E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678DE8-978B-F9F9-E08F-83472710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06E35-1C75-372F-D152-03DBF562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6816E3-702A-30DD-484E-87026667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637FF-8366-EEEA-09CC-374733FA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65E2B-11B1-4E7C-0525-B540EDB2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23D5-F8D6-49BA-A563-EF6FD62D244B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61BA5-EECA-15C2-6741-E86E8A0C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21E55-95D6-D651-E242-0A87DE71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20A0-5C7A-4638-A0E2-2CD9D0BB2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41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B01A7-EDDD-382E-8107-CA36B93E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Introductory</a:t>
            </a:r>
            <a:r>
              <a:rPr lang="de-DE" dirty="0"/>
              <a:t> Workshop in </a:t>
            </a:r>
            <a:r>
              <a:rPr lang="de-DE" dirty="0" err="1"/>
              <a:t>Bioinformatics</a:t>
            </a:r>
            <a:r>
              <a:rPr lang="de-DE" dirty="0"/>
              <a:t> – Part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78615-53DE-AD79-C2EC-C8DE4935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WPM18</a:t>
            </a:r>
            <a:r>
              <a:rPr lang="en-US" sz="2000" dirty="0"/>
              <a:t>: Protein Misfolding and Aggregation in Neurodegenerative Diseases</a:t>
            </a:r>
          </a:p>
          <a:p>
            <a:endParaRPr lang="en-US" sz="2000" dirty="0"/>
          </a:p>
          <a:p>
            <a:r>
              <a:rPr lang="en-US" b="1" dirty="0"/>
              <a:t>Dr. Jenny Russ</a:t>
            </a:r>
          </a:p>
          <a:p>
            <a:r>
              <a:rPr lang="en-US" sz="2000" dirty="0"/>
              <a:t>5.9.2022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2146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957221-BEDA-86BB-1EE2-260048D5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48" y="2593932"/>
            <a:ext cx="10789234" cy="2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0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filter verb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CB3995-3CC2-3763-717F-B2DA21C05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70" y="2346960"/>
            <a:ext cx="10441323" cy="3383280"/>
          </a:xfrm>
        </p:spPr>
      </p:pic>
    </p:spTree>
    <p:extLst>
      <p:ext uri="{BB962C8B-B14F-4D97-AF65-F5344CB8AC3E}">
        <p14:creationId xmlns:p14="http://schemas.microsoft.com/office/powerpoint/2010/main" val="41346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</p:txBody>
      </p:sp>
    </p:spTree>
    <p:extLst>
      <p:ext uri="{BB962C8B-B14F-4D97-AF65-F5344CB8AC3E}">
        <p14:creationId xmlns:p14="http://schemas.microsoft.com/office/powerpoint/2010/main" val="41849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44C0-28F3-AC16-FBB8-4D3C5215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verb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82C3B7-8B15-9C0C-F2BD-348485301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320" y="1575544"/>
            <a:ext cx="7396479" cy="4974495"/>
          </a:xfrm>
        </p:spPr>
      </p:pic>
    </p:spTree>
    <p:extLst>
      <p:ext uri="{BB962C8B-B14F-4D97-AF65-F5344CB8AC3E}">
        <p14:creationId xmlns:p14="http://schemas.microsoft.com/office/powerpoint/2010/main" val="960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</p:txBody>
      </p:sp>
    </p:spTree>
    <p:extLst>
      <p:ext uri="{BB962C8B-B14F-4D97-AF65-F5344CB8AC3E}">
        <p14:creationId xmlns:p14="http://schemas.microsoft.com/office/powerpoint/2010/main" val="337345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2D2B04-1759-416C-F2A9-04163388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0" y="2206562"/>
            <a:ext cx="4989907" cy="40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0782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BC7291-6F3B-C907-3C11-3F5F5C29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1" y="2267842"/>
            <a:ext cx="10735012" cy="3096638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38346F8-5D5A-9F70-8B77-562E3623E3D0}"/>
              </a:ext>
            </a:extLst>
          </p:cNvPr>
          <p:cNvSpPr/>
          <p:nvPr/>
        </p:nvSpPr>
        <p:spPr>
          <a:xfrm>
            <a:off x="528321" y="4043680"/>
            <a:ext cx="4175759" cy="150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D8337FB-F1F4-7E5F-A8B6-A5242393A988}"/>
              </a:ext>
            </a:extLst>
          </p:cNvPr>
          <p:cNvSpPr txBox="1"/>
          <p:nvPr/>
        </p:nvSpPr>
        <p:spPr>
          <a:xfrm>
            <a:off x="5334000" y="44094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Percent values?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4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45F2-F0B9-B488-4E39-CCCFB851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summarize() is tally()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5CE5AD-A197-8103-4EAE-213E83E2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61" y="1873014"/>
            <a:ext cx="6756400" cy="4212220"/>
          </a:xfrm>
        </p:spPr>
      </p:pic>
    </p:spTree>
    <p:extLst>
      <p:ext uri="{BB962C8B-B14F-4D97-AF65-F5344CB8AC3E}">
        <p14:creationId xmlns:p14="http://schemas.microsoft.com/office/powerpoint/2010/main" val="378457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9038-4F51-B24B-B170-78A64DDC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calculate the percentage?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1ABD2-2D9E-3D22-DE02-F667E087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655"/>
          </a:xfrm>
        </p:spPr>
        <p:txBody>
          <a:bodyPr/>
          <a:lstStyle/>
          <a:p>
            <a:r>
              <a:rPr lang="en-US" dirty="0"/>
              <a:t>By using the function sum()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24E30-4BCC-E9E5-CE71-C6BD3274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0" y="3000352"/>
            <a:ext cx="10225890" cy="26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73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D2C50-E1AF-27B1-5A09-CD445012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mutate verb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26BB3E-F9BC-BFBD-E86F-479185DCF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83" y="1947502"/>
            <a:ext cx="11403225" cy="3813218"/>
          </a:xfrm>
        </p:spPr>
      </p:pic>
    </p:spTree>
    <p:extLst>
      <p:ext uri="{BB962C8B-B14F-4D97-AF65-F5344CB8AC3E}">
        <p14:creationId xmlns:p14="http://schemas.microsoft.com/office/powerpoint/2010/main" val="85281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Keep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surviving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027B8-1BEF-058F-C05B-2099B087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920"/>
            <a:ext cx="11538593" cy="32569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10D9FD-40ED-909B-9F8A-D38740AB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99" y="1690688"/>
            <a:ext cx="10617087" cy="34401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8AAA5-391F-B0FA-33A8-1957AB3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 </a:t>
            </a:r>
            <a:r>
              <a:rPr lang="de-DE" dirty="0" err="1"/>
              <a:t>exercise</a:t>
            </a:r>
            <a:r>
              <a:rPr lang="de-DE" dirty="0"/>
              <a:t> 1 - </a:t>
            </a:r>
            <a:r>
              <a:rPr lang="de-DE" dirty="0" err="1"/>
              <a:t>mtcars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380C8F-9DFB-0D73-1E50-19403289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3004082"/>
            <a:ext cx="8206883" cy="24920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EEB30F7-99C2-269C-1CED-F92D5EF19CFD}"/>
              </a:ext>
            </a:extLst>
          </p:cNvPr>
          <p:cNvSpPr txBox="1"/>
          <p:nvPr/>
        </p:nvSpPr>
        <p:spPr>
          <a:xfrm>
            <a:off x="690880" y="1595120"/>
            <a:ext cx="852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View(</a:t>
            </a:r>
            <a:r>
              <a:rPr lang="de-DE" dirty="0" err="1"/>
              <a:t>mtcars</a:t>
            </a:r>
            <a:r>
              <a:rPr lang="de-DE" dirty="0"/>
              <a:t>) # </a:t>
            </a:r>
            <a:r>
              <a:rPr lang="de-DE" dirty="0" err="1"/>
              <a:t>opens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in an additional </a:t>
            </a:r>
            <a:r>
              <a:rPr lang="de-DE" dirty="0" err="1"/>
              <a:t>window</a:t>
            </a:r>
            <a:r>
              <a:rPr lang="de-DE" dirty="0"/>
              <a:t> in </a:t>
            </a:r>
            <a:r>
              <a:rPr lang="de-DE" dirty="0" err="1"/>
              <a:t>RStudio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25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8AAA5-391F-B0FA-33A8-1957AB3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 </a:t>
            </a:r>
            <a:r>
              <a:rPr lang="de-DE" dirty="0" err="1"/>
              <a:t>exercise</a:t>
            </a:r>
            <a:r>
              <a:rPr lang="de-DE" dirty="0"/>
              <a:t> 1 - </a:t>
            </a:r>
            <a:r>
              <a:rPr lang="de-DE" dirty="0" err="1"/>
              <a:t>mtcars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817A634-6DAC-65CC-AA89-1565A699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535590"/>
            <a:ext cx="7101839" cy="4882514"/>
          </a:xfrm>
        </p:spPr>
      </p:pic>
    </p:spTree>
    <p:extLst>
      <p:ext uri="{BB962C8B-B14F-4D97-AF65-F5344CB8AC3E}">
        <p14:creationId xmlns:p14="http://schemas.microsoft.com/office/powerpoint/2010/main" val="1901512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CB091A-C757-EB5E-6677-1F0D76C2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30" y="301464"/>
            <a:ext cx="5816899" cy="6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aesthetic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439545"/>
            <a:ext cx="12192000" cy="409575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346C14-8421-9D89-497F-D5EAA746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1911743"/>
            <a:ext cx="4301004" cy="46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216688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884555"/>
          </a:xfrm>
        </p:spPr>
        <p:txBody>
          <a:bodyPr/>
          <a:lstStyle/>
          <a:p>
            <a:r>
              <a:rPr lang="en-US" dirty="0"/>
              <a:t>Setting the geometry layer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7950D-A1D0-0C7B-D544-75971D13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04" y="1186286"/>
            <a:ext cx="4945296" cy="5346120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DC661E-C849-87D7-79A1-55096456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52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data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pct_surv</a:t>
            </a:r>
            <a:r>
              <a:rPr lang="de-DE" sz="2000" dirty="0">
                <a:latin typeface="Courier"/>
              </a:rPr>
              <a:t>, 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mapping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de-DE" sz="2000" dirty="0">
                <a:latin typeface="Courier"/>
              </a:rPr>
              <a:t> Sex, 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num_sex_survive</a:t>
            </a:r>
            <a:r>
              <a:rPr lang="de-DE" sz="2000" dirty="0">
                <a:latin typeface="Courier"/>
              </a:rPr>
              <a:t>)) </a:t>
            </a:r>
            <a:r>
              <a:rPr lang="de-DE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de-DE" sz="2000" dirty="0"/>
            </a:br>
            <a:r>
              <a:rPr lang="de-DE" sz="20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stat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identity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sz="2000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3191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60" y="161925"/>
            <a:ext cx="10515600" cy="1325563"/>
          </a:xfrm>
        </p:spPr>
        <p:txBody>
          <a:bodyPr/>
          <a:lstStyle/>
          <a:p>
            <a:r>
              <a:rPr lang="en-US" dirty="0"/>
              <a:t>Switching the aesthetics with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447401F6-09C8-3C05-CA88-48B0E7CB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52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data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pct_surv</a:t>
            </a:r>
            <a:r>
              <a:rPr lang="de-DE" sz="2000" dirty="0">
                <a:latin typeface="Courier"/>
              </a:rPr>
              <a:t>, 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mapping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de-DE" sz="2000" dirty="0">
                <a:latin typeface="Courier"/>
              </a:rPr>
              <a:t> Sex, 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num_sex_survive</a:t>
            </a:r>
            <a:r>
              <a:rPr lang="de-DE" sz="2000" dirty="0">
                <a:latin typeface="Courier"/>
              </a:rPr>
              <a:t>)) </a:t>
            </a:r>
            <a:r>
              <a:rPr lang="de-DE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de-DE" sz="2000" dirty="0"/>
            </a:br>
            <a:r>
              <a:rPr lang="de-DE" sz="20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de-DE"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solidFill>
                  <a:srgbClr val="902000"/>
                </a:solidFill>
                <a:latin typeface="Courier"/>
              </a:rPr>
              <a:t>stat</a:t>
            </a:r>
            <a:r>
              <a:rPr lang="de-DE"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identity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sz="2000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F8EC51-5B49-2C9D-897C-F2EFF506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49" y="1320801"/>
            <a:ext cx="4988734" cy="53957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y-axis label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26872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1F9CCF-BC18-DAC9-F15C-450321A5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12" y="1117600"/>
            <a:ext cx="5173515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34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Adding a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1976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FAB293-8724-E45E-7F31-2DE8B1C7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82" y="955040"/>
            <a:ext cx="5004394" cy="54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1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Theme</a:t>
            </a:r>
            <a:r>
              <a:rPr lang="en-US" dirty="0"/>
              <a:t>: changing the overall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1976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2BF837-FCC9-9FF0-33F1-BFAF366D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82" y="1127759"/>
            <a:ext cx="5137958" cy="55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44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fill</a:t>
            </a:r>
            <a:r>
              <a:rPr lang="en-US" dirty="0"/>
              <a:t> aesthetic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562" y="1825625"/>
            <a:ext cx="7132956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83239C-48F9-9812-C6BA-FD515D85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9"/>
          <a:stretch/>
        </p:blipFill>
        <p:spPr>
          <a:xfrm>
            <a:off x="6744614" y="1071207"/>
            <a:ext cx="4858807" cy="525839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Theme</a:t>
            </a:r>
            <a:r>
              <a:rPr lang="en-US" dirty="0"/>
              <a:t>: Remove the x-axis label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117" y="1825625"/>
            <a:ext cx="6616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 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lang="en-US" sz="1800" dirty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901997-5CB0-9626-4A98-ED3AC14B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20" y="1103586"/>
            <a:ext cx="4797162" cy="52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2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removing a legend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28" y="1825625"/>
            <a:ext cx="642047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9F2897-07F9-C517-D901-5A82BF9E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58" y="1177160"/>
            <a:ext cx="4958501" cy="53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2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6127724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7090F8-DB2D-CE8A-9872-AF2341B7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00" y="1174971"/>
            <a:ext cx="5176331" cy="5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4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r>
              <a:rPr lang="en-US" b="1" dirty="0"/>
              <a:t>Coordinates</a:t>
            </a:r>
            <a:r>
              <a:rPr lang="en-US" dirty="0"/>
              <a:t>: adjust the x-axis text labels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2121" y="1825625"/>
            <a:ext cx="6066784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0717C-0758-C25C-C324-3AC00786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38" y="1303282"/>
            <a:ext cx="4691244" cy="50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363888-B990-4915-8691-8006F37F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0"/>
            <a:ext cx="594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F74DB-9FC4-413D-A48C-EAE4283D3CFC}"/>
              </a:ext>
            </a:extLst>
          </p:cNvPr>
          <p:cNvSpPr txBox="1"/>
          <p:nvPr/>
        </p:nvSpPr>
        <p:spPr>
          <a:xfrm>
            <a:off x="0" y="648866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https://www.tidyverse.org/images/hex-tidyverse.png</a:t>
            </a:r>
          </a:p>
        </p:txBody>
      </p:sp>
    </p:spTree>
    <p:extLst>
      <p:ext uri="{BB962C8B-B14F-4D97-AF65-F5344CB8AC3E}">
        <p14:creationId xmlns:p14="http://schemas.microsoft.com/office/powerpoint/2010/main" val="4209663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Setting the font size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7" y="1825625"/>
            <a:ext cx="6088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AAFE44-6793-B3C3-3A5D-EEBAE91A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38" y="1166648"/>
            <a:ext cx="5103081" cy="55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6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err="1"/>
              <a:t>ggplots</a:t>
            </a:r>
            <a:r>
              <a:rPr lang="en-US" dirty="0"/>
              <a:t> to a variable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65273" y="1825625"/>
            <a:ext cx="1309961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600" dirty="0" err="1">
                <a:latin typeface="Courier"/>
              </a:rPr>
              <a:t>my_figure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pct_surv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Sex,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pct_sex_survive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Sex))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600" dirty="0">
                <a:latin typeface="Courier"/>
              </a:rPr>
              <a:t>))</a:t>
            </a:r>
            <a:br>
              <a:rPr sz="2400" dirty="0"/>
            </a:br>
            <a:r>
              <a:rPr sz="1600" dirty="0" err="1">
                <a:latin typeface="Courier"/>
              </a:rPr>
              <a:t>my_figure</a:t>
            </a:r>
            <a:endParaRPr sz="1600" dirty="0">
              <a:latin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plot with </a:t>
            </a:r>
            <a:r>
              <a:rPr lang="en-US" dirty="0" err="1"/>
              <a:t>ggsave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123" y="1945266"/>
            <a:ext cx="1247329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plot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my_figure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8AAA5-391F-B0FA-33A8-1957AB3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 </a:t>
            </a:r>
            <a:r>
              <a:rPr lang="de-DE" dirty="0" err="1"/>
              <a:t>exercise</a:t>
            </a:r>
            <a:r>
              <a:rPr lang="de-DE" dirty="0"/>
              <a:t> 2 - Iris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EB30F7-99C2-269C-1CED-F92D5EF19CFD}"/>
              </a:ext>
            </a:extLst>
          </p:cNvPr>
          <p:cNvSpPr txBox="1"/>
          <p:nvPr/>
        </p:nvSpPr>
        <p:spPr>
          <a:xfrm>
            <a:off x="690880" y="1595120"/>
            <a:ext cx="852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View(</a:t>
            </a:r>
            <a:r>
              <a:rPr lang="de-DE" dirty="0" err="1"/>
              <a:t>iris</a:t>
            </a:r>
            <a:r>
              <a:rPr lang="de-DE" dirty="0"/>
              <a:t>) # </a:t>
            </a:r>
            <a:r>
              <a:rPr lang="de-DE" dirty="0" err="1"/>
              <a:t>opens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in an additional </a:t>
            </a:r>
            <a:r>
              <a:rPr lang="de-DE" dirty="0" err="1"/>
              <a:t>window</a:t>
            </a:r>
            <a:r>
              <a:rPr lang="de-DE" dirty="0"/>
              <a:t> in </a:t>
            </a:r>
            <a:r>
              <a:rPr lang="de-DE" dirty="0" err="1"/>
              <a:t>RStudio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357004-9334-B48F-637E-00C633AF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94" y="2165915"/>
            <a:ext cx="6591113" cy="42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49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934A-76C5-88E2-00C4-C307F5B1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de-DE" dirty="0"/>
              <a:t>Hands on </a:t>
            </a:r>
            <a:r>
              <a:rPr lang="de-DE" dirty="0" err="1"/>
              <a:t>exercise</a:t>
            </a:r>
            <a:r>
              <a:rPr lang="de-DE" dirty="0"/>
              <a:t> 2 - Iris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003161-D7BF-C3C4-39F9-CF15D0D1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20" y="1076960"/>
            <a:ext cx="6837679" cy="5661598"/>
          </a:xfrm>
        </p:spPr>
      </p:pic>
    </p:spTree>
    <p:extLst>
      <p:ext uri="{BB962C8B-B14F-4D97-AF65-F5344CB8AC3E}">
        <p14:creationId xmlns:p14="http://schemas.microsoft.com/office/powerpoint/2010/main" val="174221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E7C5-A7D6-CCBC-861C-65996350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</a:t>
            </a:r>
            <a:r>
              <a:rPr lang="de-DE" dirty="0" err="1"/>
              <a:t>iris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species</a:t>
            </a:r>
            <a:r>
              <a:rPr lang="de-DE" dirty="0"/>
              <a:t>“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088574-DB4B-FDA0-A981-4B9B3E18E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60" y="2275841"/>
            <a:ext cx="7591056" cy="4116780"/>
          </a:xfrm>
        </p:spPr>
      </p:pic>
    </p:spTree>
    <p:extLst>
      <p:ext uri="{BB962C8B-B14F-4D97-AF65-F5344CB8AC3E}">
        <p14:creationId xmlns:p14="http://schemas.microsoft.com/office/powerpoint/2010/main" val="3952294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7BDF0-ABA2-217A-2E81-28A5F8FD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“</a:t>
            </a:r>
            <a:r>
              <a:rPr lang="en-US" dirty="0" err="1"/>
              <a:t>sepal.length</a:t>
            </a:r>
            <a:r>
              <a:rPr lang="en-US" dirty="0"/>
              <a:t>” to “</a:t>
            </a:r>
            <a:r>
              <a:rPr lang="en-US" dirty="0" err="1"/>
              <a:t>petal.length</a:t>
            </a:r>
            <a:r>
              <a:rPr lang="en-US" dirty="0"/>
              <a:t>” ratio per species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6E2AE0-6A98-2ACD-EE30-AFAD03181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02" y="2794000"/>
            <a:ext cx="9872735" cy="2255520"/>
          </a:xfrm>
        </p:spPr>
      </p:pic>
    </p:spTree>
    <p:extLst>
      <p:ext uri="{BB962C8B-B14F-4D97-AF65-F5344CB8AC3E}">
        <p14:creationId xmlns:p14="http://schemas.microsoft.com/office/powerpoint/2010/main" val="914349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598E2-DA82-64E2-5FA9-421D5588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to ggplot2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70A2E5-7701-2A70-ED85-7A5A7378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6" y="1690688"/>
            <a:ext cx="8136282" cy="931718"/>
          </a:xfrm>
        </p:spPr>
      </p:pic>
    </p:spTree>
    <p:extLst>
      <p:ext uri="{BB962C8B-B14F-4D97-AF65-F5344CB8AC3E}">
        <p14:creationId xmlns:p14="http://schemas.microsoft.com/office/powerpoint/2010/main" val="4235882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E45FA-268B-30F8-4CFE-3D4F9A6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7152"/>
            <a:ext cx="10515600" cy="1325563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barplots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B7AEF0E-E171-9931-AD15-D1A1031FB3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9444" y="230188"/>
            <a:ext cx="7973732" cy="1080452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C8BFE0F-6E35-6D1C-3CC7-355EF3606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40417" y="1555750"/>
            <a:ext cx="4619583" cy="5016857"/>
          </a:xfrm>
        </p:spPr>
      </p:pic>
    </p:spTree>
    <p:extLst>
      <p:ext uri="{BB962C8B-B14F-4D97-AF65-F5344CB8AC3E}">
        <p14:creationId xmlns:p14="http://schemas.microsoft.com/office/powerpoint/2010/main" val="571289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BD3C9D-A2DF-BFDE-B413-D5CDD89A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y-axis title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855F406-B8F4-3FA1-B8A7-5C56350A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086"/>
            <a:ext cx="10804960" cy="1684793"/>
          </a:xfrm>
        </p:spPr>
      </p:pic>
    </p:spTree>
    <p:extLst>
      <p:ext uri="{BB962C8B-B14F-4D97-AF65-F5344CB8AC3E}">
        <p14:creationId xmlns:p14="http://schemas.microsoft.com/office/powerpoint/2010/main" val="1713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912611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2F8D4-E795-5F78-4AF5-D3B36C99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plot by “species” and add figure title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15A51D-BF64-2603-6F0F-780E4872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5" y="1443472"/>
            <a:ext cx="6421412" cy="211252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D5F1E0-094A-3E94-9743-EB72C078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1" y="1015999"/>
            <a:ext cx="5263548" cy="56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7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DAE5F-3652-A612-7BC2-94BE7172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Fare predict Survival?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CEC17B-7F31-F692-AF38-7E18011D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72" y="1563681"/>
            <a:ext cx="6363773" cy="47847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328717-B3AD-7158-4CC8-9FB08F73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56" y="1176575"/>
            <a:ext cx="4142444" cy="45048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BC32437-CBA4-24DD-D2A2-D0FF8699BCA0}"/>
              </a:ext>
            </a:extLst>
          </p:cNvPr>
          <p:cNvSpPr/>
          <p:nvPr/>
        </p:nvSpPr>
        <p:spPr>
          <a:xfrm>
            <a:off x="6776720" y="5019040"/>
            <a:ext cx="4947920" cy="1158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8EB3A-4768-AF0A-B422-2A65492E49F8}"/>
              </a:ext>
            </a:extLst>
          </p:cNvPr>
          <p:cNvSpPr txBox="1"/>
          <p:nvPr/>
        </p:nvSpPr>
        <p:spPr>
          <a:xfrm>
            <a:off x="2577805" y="5283021"/>
            <a:ext cx="48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“Survived” is being treated as a continuous variable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1305F-D3C5-1CDF-85D4-E2EA06E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it to a discrete variable with factor()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3701C1-B0C2-0A2C-EF14-14BD2874C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122"/>
            <a:ext cx="9382760" cy="61037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04C960-2D82-6E84-C98B-27F8533D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7354"/>
            <a:ext cx="10602669" cy="4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1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67792-6D45-296D-CDC5-99F0B91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Show distribution of values as boxplot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71E5D6-35CB-AADC-7C10-EF2A275B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226"/>
            <a:ext cx="10516918" cy="79311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1F23BA-40A6-FFDE-0EBA-B1E1D76D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49" y="2092960"/>
            <a:ext cx="4129274" cy="44381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AF35EC-20EB-E9BE-D11F-47455EEA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32" y="2001520"/>
            <a:ext cx="4201615" cy="45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8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7EBD-8061-96AB-BFCA-53880DE9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Log scale of y-axis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EAE5864-136E-D005-38D0-552C4B5AE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3" y="1244742"/>
            <a:ext cx="10199823" cy="105141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A8FDE2-085A-0F31-8861-4C784405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76" y="2031999"/>
            <a:ext cx="4153096" cy="45118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4E2171-7CEE-E891-5079-7304BD5CD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76" y="2029529"/>
            <a:ext cx="4162622" cy="45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21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AD64B6-1D91-CF38-5C33-E1C3ECB4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18" y="335280"/>
            <a:ext cx="9507765" cy="1991360"/>
          </a:xfrm>
        </p:spPr>
      </p:pic>
    </p:spTree>
    <p:extLst>
      <p:ext uri="{BB962C8B-B14F-4D97-AF65-F5344CB8AC3E}">
        <p14:creationId xmlns:p14="http://schemas.microsoft.com/office/powerpoint/2010/main" val="3883737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7EF5134-29F6-0731-6BE9-09FFDB1D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" y="186017"/>
            <a:ext cx="8945327" cy="2221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0C3DDC-0E5C-C6CD-C920-C61ACD6E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74" y="1991359"/>
            <a:ext cx="4218349" cy="4552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5571CD-43AB-1106-B915-89A2A2D0A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339" y="1991359"/>
            <a:ext cx="4234760" cy="4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6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C203CB-8997-0C60-6A8A-178CC6D0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1" y="193040"/>
            <a:ext cx="8897859" cy="32359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887205-3BB6-9E2F-E093-92F7E55B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38" y="2733040"/>
            <a:ext cx="3690262" cy="39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84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E9D6076-4DD7-C10A-4F14-F7BD63B7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8" y="286980"/>
            <a:ext cx="8608876" cy="22733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B842DF-5027-0FE9-2282-54FE5B3A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1935626"/>
            <a:ext cx="4368800" cy="47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9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4C62951-3880-E1F1-AF04-D9ABC65E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8" y="148550"/>
            <a:ext cx="9155829" cy="22796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5934878-144A-A530-A088-AB47D350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79" y="2343708"/>
            <a:ext cx="4005267" cy="43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9C8-82C6-48E0-888B-8225F9F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109-34EF-494D-82EC-6CE15651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Wrangling the titanic dataset</a:t>
            </a:r>
          </a:p>
          <a:p>
            <a:pPr lvl="1"/>
            <a:r>
              <a:rPr lang="de-CH" dirty="0"/>
              <a:t>Hands-on activity with mtcars dataset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Plotting the titanic dataset with </a:t>
            </a:r>
            <a:r>
              <a:rPr lang="de-CH" dirty="0">
                <a:latin typeface="Courier"/>
              </a:rPr>
              <a:t>ggplot2</a:t>
            </a:r>
          </a:p>
          <a:p>
            <a:pPr lvl="1"/>
            <a:r>
              <a:rPr lang="de-CH" dirty="0"/>
              <a:t>Hands-on activity with iris dataset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Incorporating statistics into graphs with </a:t>
            </a:r>
            <a:r>
              <a:rPr lang="de-CH" dirty="0">
                <a:latin typeface="Courier"/>
              </a:rPr>
              <a:t>ggpubr</a:t>
            </a:r>
          </a:p>
        </p:txBody>
      </p:sp>
    </p:spTree>
    <p:extLst>
      <p:ext uri="{BB962C8B-B14F-4D97-AF65-F5344CB8AC3E}">
        <p14:creationId xmlns:p14="http://schemas.microsoft.com/office/powerpoint/2010/main" val="2228863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D6622C-2CFA-34AD-AF73-D13C2CB4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0" y="1076960"/>
            <a:ext cx="1078141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457A81-3199-DDAA-95C3-BCD61771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27" y="323690"/>
            <a:ext cx="5734345" cy="62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2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biomedical data with </a:t>
            </a:r>
            <a:r>
              <a:rPr lang="en-US" dirty="0" err="1">
                <a:latin typeface="Courier"/>
              </a:rPr>
              <a:t>tidyverse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ggpubr</a:t>
            </a:r>
            <a:endParaRPr lang="en-US" dirty="0">
              <a:latin typeface="Courie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luminescence data from a plate reader</a:t>
            </a:r>
          </a:p>
        </p:txBody>
      </p:sp>
    </p:spTree>
    <p:extLst>
      <p:ext uri="{BB962C8B-B14F-4D97-AF65-F5344CB8AC3E}">
        <p14:creationId xmlns:p14="http://schemas.microsoft.com/office/powerpoint/2010/main" val="1236684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F638-6A74-45D0-9FA0-28DB5D74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Measuring tau aggregation via luminescence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0CAF-7255-4EF9-8977-14099227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562" cy="4351338"/>
          </a:xfrm>
        </p:spPr>
        <p:txBody>
          <a:bodyPr/>
          <a:lstStyle/>
          <a:p>
            <a:r>
              <a:rPr lang="de-CH" dirty="0"/>
              <a:t>Tau is fused to luciferase fragments</a:t>
            </a:r>
          </a:p>
          <a:p>
            <a:r>
              <a:rPr lang="de-CH" dirty="0"/>
              <a:t>Aggregating tau reconstitutes luciferase activity</a:t>
            </a:r>
          </a:p>
          <a:p>
            <a:r>
              <a:rPr lang="de-CH" dirty="0"/>
              <a:t>Feeding flies substrate produces light detected by plate reader</a:t>
            </a:r>
          </a:p>
          <a:p>
            <a:r>
              <a:rPr lang="de-CH" dirty="0"/>
              <a:t>EGFP should not aggregate </a:t>
            </a:r>
            <a:r>
              <a:rPr lang="de-CH" dirty="0">
                <a:sym typeface="Wingdings" panose="05000000000000000000" pitchFamily="2" charset="2"/>
              </a:rPr>
              <a:t> Control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DE03C-AC1B-42EA-BDA9-AD317C69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2749"/>
            <a:ext cx="6835969" cy="172539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1EA3415-3625-479A-A15D-30743BA11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62" y="1825625"/>
            <a:ext cx="5028037" cy="3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5AD237E-9080-871E-E379-756A0436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5" y="1391920"/>
            <a:ext cx="1108601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8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936-D4F7-4726-9AE4-E3E4774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Specify the plate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37F9-A911-482B-966A-16C277BD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plate_layout &lt;-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data.frame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"A", "B", "C"</a:t>
            </a:r>
            <a:r>
              <a:rPr lang="de-CH" sz="1750" dirty="0">
                <a:latin typeface="Courier"/>
              </a:rPr>
              <a:t>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Genotpye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"tau_AGG", "EGPF_AGG_1", "EGFP_AGG_2"</a:t>
            </a:r>
            <a:r>
              <a:rPr lang="de-CH" sz="1750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Row   	Genotype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1   A    	tau_AGG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2   B 	EGFP_AGG_1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3   C 	EGFP_AGG_2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93B3-7B62-464A-9AA2-99878119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36" y="2999264"/>
            <a:ext cx="794004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32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Parse well position into row and column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</a:t>
            </a:r>
            <a:endParaRPr lang="en-US" sz="1750" dirty="0">
              <a:latin typeface="Courier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422C71-606A-71A2-3BA2-16867725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5" y="2785679"/>
            <a:ext cx="8616959" cy="354400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Select relevant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</a:t>
            </a:r>
            <a:endParaRPr lang="en-US" sz="1750" dirty="0">
              <a:latin typeface="Courier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1EB9F4-DB21-64DC-9A7A-6243B214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44" y="1546794"/>
            <a:ext cx="3695756" cy="43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Merge plate layout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BDAAB1-0CE7-82BB-A525-7A894E51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45" y="1544888"/>
            <a:ext cx="5084475" cy="48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2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Group by genotype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00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02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mean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6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600" dirty="0">
                <a:latin typeface="Courier"/>
              </a:rPr>
              <a:t>(plate_layout,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60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260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2600" dirty="0">
                <a:latin typeface="Courier"/>
              </a:rPr>
              <a:t>(Luminescence))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Groups:   Genotype [3]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 </a:t>
            </a:r>
            <a:r>
              <a:rPr lang="en-US" sz="1750" dirty="0" err="1">
                <a:latin typeface="Courier"/>
              </a:rPr>
              <a:t>Luminescence_Mean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              801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C5EAC-4D85-467C-9BCA-BF5EACD073AE}"/>
              </a:ext>
            </a:extLst>
          </p:cNvPr>
          <p:cNvSpPr/>
          <p:nvPr/>
        </p:nvSpPr>
        <p:spPr>
          <a:xfrm>
            <a:off x="3732244" y="3610946"/>
            <a:ext cx="1726164" cy="2789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SD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621792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</a:t>
            </a:r>
            <a:endParaRPr lang="en-US" sz="1750" dirty="0">
              <a:latin typeface="Courier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9A1023-40FA-8B20-2694-6E3CBEF3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599115"/>
            <a:ext cx="5697089" cy="30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8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SEM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900" dirty="0">
                <a:latin typeface="Courier"/>
              </a:rPr>
              <a:t>(WellPosition,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900" dirty="0">
                <a:latin typeface="Courier"/>
              </a:rPr>
              <a:t>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900" dirty="0">
                <a:latin typeface="Courier"/>
              </a:rPr>
              <a:t>(WellPosition,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900" dirty="0">
                <a:latin typeface="Courier"/>
              </a:rPr>
              <a:t>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9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900" dirty="0">
                <a:latin typeface="Courier"/>
              </a:rPr>
              <a:t>(plate_layout,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90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290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2900" dirty="0">
                <a:latin typeface="Courier"/>
              </a:rPr>
              <a:t>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290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290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2900" dirty="0">
                <a:latin typeface="Courier"/>
              </a:rPr>
              <a:t>Luminescence_Stdev/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2900" dirty="0">
                <a:latin typeface="Courier"/>
              </a:rPr>
              <a:t>(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2900" dirty="0">
                <a:latin typeface="Courier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Groups:   Genotype [3]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 </a:t>
            </a:r>
            <a:r>
              <a:rPr lang="en-US" sz="1750" dirty="0" err="1">
                <a:latin typeface="Courier"/>
              </a:rPr>
              <a:t>Luminescence_Mean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Luminescence_Stdev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Luminescence_SEM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              801                261.             107.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E641-FE2E-4ED0-8249-B3917030C035}"/>
              </a:ext>
            </a:extLst>
          </p:cNvPr>
          <p:cNvSpPr/>
          <p:nvPr/>
        </p:nvSpPr>
        <p:spPr>
          <a:xfrm>
            <a:off x="6522096" y="4021493"/>
            <a:ext cx="1492900" cy="2471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4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 tidy data to </a:t>
            </a:r>
            <a:r>
              <a:rPr lang="de-CH" dirty="0">
                <a:latin typeface="Courier"/>
              </a:rPr>
              <a:t>ggplot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3642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099B-F19C-4925-986F-32F6A7E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1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geometry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94184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F015F-BAD1-4350-96D8-7A7EF6ED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4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errorbars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38877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764F6-41AB-4D24-A7EF-9F704269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6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Improve appearance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369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CH" dirty="0"/>
              <a:t>pipe operator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912"/>
            <a:ext cx="12192000" cy="4525963"/>
          </a:xfrm>
        </p:spPr>
        <p:txBody>
          <a:bodyPr numCol="2">
            <a:normAutofit/>
          </a:bodyPr>
          <a:lstStyle/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</a:t>
            </a:r>
            <a:r>
              <a:rPr lang="de-CH" sz="1800" dirty="0">
                <a:latin typeface="Courier"/>
              </a:rPr>
              <a:t>arguments</a:t>
            </a:r>
            <a:r>
              <a:rPr sz="1800" dirty="0">
                <a:latin typeface="Courier"/>
              </a:rPr>
              <a:t>)</a:t>
            </a: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br>
              <a:rPr lang="de-CH" sz="1800" dirty="0">
                <a:latin typeface="Courier"/>
              </a:rPr>
            </a:b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de-CH" sz="1800" dirty="0">
                <a:latin typeface="Courier"/>
              </a:rPr>
              <a:t>(data, arguments)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(data)))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data1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data2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(data1)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(data2)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AA4E5431-4F5E-498A-B47B-5F4074CCDED0}"/>
              </a:ext>
            </a:extLst>
          </p:cNvPr>
          <p:cNvSpPr/>
          <p:nvPr/>
        </p:nvSpPr>
        <p:spPr>
          <a:xfrm>
            <a:off x="5085183" y="1966912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0A24F657-6EFE-49E7-B260-DBEDD03B7BDF}"/>
              </a:ext>
            </a:extLst>
          </p:cNvPr>
          <p:cNvSpPr/>
          <p:nvPr/>
        </p:nvSpPr>
        <p:spPr>
          <a:xfrm>
            <a:off x="5085183" y="3153751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A89BEE5F-1B7D-45F1-BBE6-A66E07494796}"/>
              </a:ext>
            </a:extLst>
          </p:cNvPr>
          <p:cNvSpPr/>
          <p:nvPr/>
        </p:nvSpPr>
        <p:spPr>
          <a:xfrm>
            <a:off x="5085183" y="4883020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94CF7-4590-43E0-A6D4-F9CF16ED5D8E}"/>
              </a:ext>
            </a:extLst>
          </p:cNvPr>
          <p:cNvSpPr/>
          <p:nvPr/>
        </p:nvSpPr>
        <p:spPr>
          <a:xfrm>
            <a:off x="838200" y="2975881"/>
            <a:ext cx="10412963" cy="149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228DF-54FC-412D-8CC7-A7AD3BF6A026}"/>
              </a:ext>
            </a:extLst>
          </p:cNvPr>
          <p:cNvSpPr/>
          <p:nvPr/>
        </p:nvSpPr>
        <p:spPr>
          <a:xfrm>
            <a:off x="838199" y="4468779"/>
            <a:ext cx="10412963" cy="174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54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1433D-657D-424D-8DDD-A106CF20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38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ANOVA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84526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7457F-C67B-4EDD-B260-D6DB08F3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58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pairwise comparisons and save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),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b="1" dirty="0">
                <a:solidFill>
                  <a:srgbClr val="007020"/>
                </a:solidFill>
                <a:latin typeface="Courier"/>
              </a:rPr>
              <a:t>  ggsave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"Raw_Luminescence.png")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0601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5A8488-6CDA-4BD8-8572-7CD5C320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05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9710" cy="1325563"/>
          </a:xfrm>
        </p:spPr>
        <p:txBody>
          <a:bodyPr/>
          <a:lstStyle/>
          <a:p>
            <a:r>
              <a:rPr lang="de-CH" dirty="0"/>
              <a:t>Do the same thing, but normalize to </a:t>
            </a:r>
            <a:r>
              <a:rPr lang="de-CH" dirty="0">
                <a:latin typeface="Courier"/>
              </a:rPr>
              <a:t>tau_AGG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50" dirty="0">
                <a:latin typeface="Courier"/>
              </a:rPr>
              <a:t>  </a:t>
            </a:r>
            <a:r>
              <a:rPr lang="fr-FR" sz="1700" b="1" dirty="0" err="1">
                <a:solidFill>
                  <a:srgbClr val="007020"/>
                </a:solidFill>
                <a:latin typeface="Courier"/>
              </a:rPr>
              <a:t>mutate</a:t>
            </a:r>
            <a:r>
              <a:rPr lang="fr-FR" sz="1750" dirty="0">
                <a:latin typeface="Courier"/>
              </a:rPr>
              <a:t>(</a:t>
            </a:r>
            <a:r>
              <a:rPr lang="fr-FR" sz="1700" dirty="0" err="1">
                <a:solidFill>
                  <a:srgbClr val="902000"/>
                </a:solidFill>
                <a:latin typeface="Courier"/>
              </a:rPr>
              <a:t>Luminescence_Norm</a:t>
            </a:r>
            <a:r>
              <a:rPr lang="fr-FR" sz="1700" dirty="0">
                <a:solidFill>
                  <a:srgbClr val="902000"/>
                </a:solidFill>
                <a:latin typeface="Courier"/>
              </a:rPr>
              <a:t> = </a:t>
            </a:r>
            <a:r>
              <a:rPr lang="fr-FR" sz="1750" dirty="0">
                <a:latin typeface="Courier"/>
              </a:rPr>
              <a:t>Luminescence/</a:t>
            </a:r>
            <a:r>
              <a:rPr lang="fr-FR" sz="1700" b="1" dirty="0" err="1">
                <a:solidFill>
                  <a:srgbClr val="007020"/>
                </a:solidFill>
                <a:latin typeface="Courier"/>
              </a:rPr>
              <a:t>mean</a:t>
            </a:r>
            <a:r>
              <a:rPr lang="fr-FR" sz="1750" dirty="0">
                <a:latin typeface="Courier"/>
              </a:rPr>
              <a:t>(Luminescence[</a:t>
            </a:r>
            <a:r>
              <a:rPr lang="fr-FR" sz="1700" dirty="0" err="1">
                <a:solidFill>
                  <a:srgbClr val="902000"/>
                </a:solidFill>
                <a:latin typeface="Courier"/>
              </a:rPr>
              <a:t>Genotype</a:t>
            </a:r>
            <a:r>
              <a:rPr lang="fr-FR" sz="1700" dirty="0">
                <a:solidFill>
                  <a:srgbClr val="902000"/>
                </a:solidFill>
                <a:latin typeface="Courier"/>
              </a:rPr>
              <a:t> == </a:t>
            </a:r>
            <a:r>
              <a:rPr lang="fr-FR" sz="1750" dirty="0">
                <a:latin typeface="Courier"/>
              </a:rPr>
              <a:t>"</a:t>
            </a:r>
            <a:r>
              <a:rPr lang="fr-FR" sz="1750" dirty="0" err="1">
                <a:latin typeface="Courier"/>
              </a:rPr>
              <a:t>tau_AGG</a:t>
            </a:r>
            <a:r>
              <a:rPr lang="fr-FR" sz="1750" dirty="0">
                <a:latin typeface="Courier"/>
              </a:rPr>
              <a:t>"])) 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(Luminescence_Norm))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(Luminescence_Norm))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Luminescence_Norm_SEM = </a:t>
            </a:r>
            <a:r>
              <a:rPr lang="de-CH" sz="1750" dirty="0">
                <a:latin typeface="Courier"/>
              </a:rPr>
              <a:t>Luminescence_Norm_Stdev/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Luminescence_Norm))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Luminescence_Norm_Mean – Luminescence_Norm_SEM,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Luminescence_Norm_Mean + Luminescence_Norm_SEM))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 (normalized to tau_AGG"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),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b="1" dirty="0">
                <a:solidFill>
                  <a:srgbClr val="007020"/>
                </a:solidFill>
                <a:latin typeface="Courier"/>
              </a:rPr>
              <a:t>  ggsave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"Normalized_Luminescence.png")</a:t>
            </a:r>
            <a:endParaRPr lang="en-US" sz="1750" dirty="0">
              <a:latin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5D564-735D-479A-B7B5-2EE18DBD2B80}"/>
              </a:ext>
            </a:extLst>
          </p:cNvPr>
          <p:cNvSpPr/>
          <p:nvPr/>
        </p:nvSpPr>
        <p:spPr>
          <a:xfrm>
            <a:off x="307909" y="2825635"/>
            <a:ext cx="10562253" cy="21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79C28-865E-4042-8540-32122443E75E}"/>
              </a:ext>
            </a:extLst>
          </p:cNvPr>
          <p:cNvSpPr/>
          <p:nvPr/>
        </p:nvSpPr>
        <p:spPr>
          <a:xfrm>
            <a:off x="1175657" y="3212855"/>
            <a:ext cx="7651102" cy="603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4C7D8-9167-4861-81F0-22E69ACC1C08}"/>
              </a:ext>
            </a:extLst>
          </p:cNvPr>
          <p:cNvSpPr/>
          <p:nvPr/>
        </p:nvSpPr>
        <p:spPr>
          <a:xfrm>
            <a:off x="307909" y="3990407"/>
            <a:ext cx="2323324" cy="21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C8B65-F3C8-44E9-8CF4-A6378F7F9777}"/>
              </a:ext>
            </a:extLst>
          </p:cNvPr>
          <p:cNvSpPr/>
          <p:nvPr/>
        </p:nvSpPr>
        <p:spPr>
          <a:xfrm>
            <a:off x="13994" y="4380738"/>
            <a:ext cx="10109719" cy="384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5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6ECE-0234-4478-94C6-6ABDD4BD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1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6D5E60-86CB-B7C4-B508-AB3259C0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82" y="853440"/>
            <a:ext cx="11059266" cy="5323523"/>
          </a:xfrm>
        </p:spPr>
      </p:pic>
    </p:spTree>
    <p:extLst>
      <p:ext uri="{BB962C8B-B14F-4D97-AF65-F5344CB8AC3E}">
        <p14:creationId xmlns:p14="http://schemas.microsoft.com/office/powerpoint/2010/main" val="11439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4514</Words>
  <Application>Microsoft Office PowerPoint</Application>
  <PresentationFormat>Breitbild</PresentationFormat>
  <Paragraphs>334</Paragraphs>
  <Slides>86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Courier</vt:lpstr>
      <vt:lpstr>Office</vt:lpstr>
      <vt:lpstr>Introductory Workshop in Bioinformatics – Part 4</vt:lpstr>
      <vt:lpstr>How do we analyze data?</vt:lpstr>
      <vt:lpstr>Data Analysis Workflow</vt:lpstr>
      <vt:lpstr>PowerPoint-Präsentation</vt:lpstr>
      <vt:lpstr>The Tidyverse</vt:lpstr>
      <vt:lpstr>Outline</vt:lpstr>
      <vt:lpstr>Getting started with Tidyverse</vt:lpstr>
      <vt:lpstr>The pipe operator</vt:lpstr>
      <vt:lpstr>PowerPoint-Präsentation</vt:lpstr>
      <vt:lpstr>PowerPoint-Präsentation</vt:lpstr>
      <vt:lpstr>Getting the data (readr)</vt:lpstr>
      <vt:lpstr>The filter verb</vt:lpstr>
      <vt:lpstr>The filter verb</vt:lpstr>
      <vt:lpstr>The select verb</vt:lpstr>
      <vt:lpstr>The select verb</vt:lpstr>
      <vt:lpstr>The group_by verb</vt:lpstr>
      <vt:lpstr>The group_by verb</vt:lpstr>
      <vt:lpstr>The summarise verb</vt:lpstr>
      <vt:lpstr>The summarise verb</vt:lpstr>
      <vt:lpstr>Alternative to summarize() is tally()</vt:lpstr>
      <vt:lpstr>How do we calculate the percentage?</vt:lpstr>
      <vt:lpstr>The mutate verb</vt:lpstr>
      <vt:lpstr>The mutate verb</vt:lpstr>
      <vt:lpstr>Keep only those surviving</vt:lpstr>
      <vt:lpstr>Save in variable</vt:lpstr>
      <vt:lpstr>Hands on exercise 1 - mtcars</vt:lpstr>
      <vt:lpstr>Hands on exercise 1 - mtcars</vt:lpstr>
      <vt:lpstr>Setting the data layer</vt:lpstr>
      <vt:lpstr>Setting the aesthetic layer</vt:lpstr>
      <vt:lpstr>Setting the geometry layer</vt:lpstr>
      <vt:lpstr>Switching the aesthetics with aes()</vt:lpstr>
      <vt:lpstr>Theme: Changing the y-axis label</vt:lpstr>
      <vt:lpstr>Theme: Adding a title</vt:lpstr>
      <vt:lpstr>Theme: changing the overall style</vt:lpstr>
      <vt:lpstr>Adding a fill aesthetic</vt:lpstr>
      <vt:lpstr>Theme: Remove the x-axis label</vt:lpstr>
      <vt:lpstr>Theme: removing a legend</vt:lpstr>
      <vt:lpstr>Coordinates: adjusting the y-axis scale</vt:lpstr>
      <vt:lpstr>Coordinates: adjust the x-axis text labels</vt:lpstr>
      <vt:lpstr>Theme: Setting the font size</vt:lpstr>
      <vt:lpstr>Assigning ggplots to a variable</vt:lpstr>
      <vt:lpstr>Saving a plot with ggsave()</vt:lpstr>
      <vt:lpstr>Hands on exercise 2 - Iris</vt:lpstr>
      <vt:lpstr>Hands on exercise 2 - Iris</vt:lpstr>
      <vt:lpstr>Group iris by „species“</vt:lpstr>
      <vt:lpstr>Average “sepal.length” to “petal.length” ratio per species</vt:lpstr>
      <vt:lpstr>Pipe to ggplot2</vt:lpstr>
      <vt:lpstr>Add barplots</vt:lpstr>
      <vt:lpstr>Change y-axis title</vt:lpstr>
      <vt:lpstr>Color plot by “species” and add figure title</vt:lpstr>
      <vt:lpstr>Does Fare predict Survival?</vt:lpstr>
      <vt:lpstr>Change it to a discrete variable with factor()</vt:lpstr>
      <vt:lpstr>Show distribution of values as boxplot</vt:lpstr>
      <vt:lpstr>Log scale of y-axis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Analyzing biomedical data with tidyverse and ggpubr</vt:lpstr>
      <vt:lpstr>Measuring tau aggregation via luminescence</vt:lpstr>
      <vt:lpstr>PowerPoint-Präsentation</vt:lpstr>
      <vt:lpstr>Specify the plate layout</vt:lpstr>
      <vt:lpstr>Parse well position into row and column</vt:lpstr>
      <vt:lpstr>Select relevant data</vt:lpstr>
      <vt:lpstr>Merge plate layout</vt:lpstr>
      <vt:lpstr>Group by genotype</vt:lpstr>
      <vt:lpstr>Calculate mean within groups</vt:lpstr>
      <vt:lpstr>Calculate SD within groups</vt:lpstr>
      <vt:lpstr>Calculate SEM within groups</vt:lpstr>
      <vt:lpstr>Pipe tidy data to ggplot</vt:lpstr>
      <vt:lpstr>PowerPoint-Präsentation</vt:lpstr>
      <vt:lpstr>Add geometry</vt:lpstr>
      <vt:lpstr>PowerPoint-Präsentation</vt:lpstr>
      <vt:lpstr>Add errorbars</vt:lpstr>
      <vt:lpstr>PowerPoint-Präsentation</vt:lpstr>
      <vt:lpstr>Improve appearance</vt:lpstr>
      <vt:lpstr>PowerPoint-Präsentation</vt:lpstr>
      <vt:lpstr>Add ANOVA</vt:lpstr>
      <vt:lpstr>PowerPoint-Präsentation</vt:lpstr>
      <vt:lpstr>Add pairwise comparisons and save</vt:lpstr>
      <vt:lpstr>PowerPoint-Präsentation</vt:lpstr>
      <vt:lpstr>Do the same thing, but normalize to tau_AGG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Workshop in Bioinformatics – Part 4</dc:title>
  <dc:creator>Jenny Russ</dc:creator>
  <cp:lastModifiedBy>Jenny Russ</cp:lastModifiedBy>
  <cp:revision>22</cp:revision>
  <dcterms:created xsi:type="dcterms:W3CDTF">2022-09-04T16:00:12Z</dcterms:created>
  <dcterms:modified xsi:type="dcterms:W3CDTF">2022-09-04T20:51:49Z</dcterms:modified>
</cp:coreProperties>
</file>