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683073"/>
            <a:ext cx="7164705"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Mastering Information Flow</a:t>
            </a:r>
            <a:endParaRPr lang="en-US" sz="4450" dirty="0"/>
          </a:p>
        </p:txBody>
      </p:sp>
      <p:sp>
        <p:nvSpPr>
          <p:cNvPr id="4" name="Text 1"/>
          <p:cNvSpPr/>
          <p:nvPr/>
        </p:nvSpPr>
        <p:spPr>
          <a:xfrm>
            <a:off x="6280190" y="3732014"/>
            <a:ext cx="7556421"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As an Information Flow Manager, you play a pivotal role in ensuring the seamless exchange of data and communication within an organization. Through strategic oversight and innovative solutions, you optimize information sharing to drive efficiency, collaboration, and informed decision-making.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Key Responsibilities</a:t>
            </a:r>
            <a:endParaRPr lang="en-US" sz="4450" dirty="0"/>
          </a:p>
        </p:txBody>
      </p:sp>
      <p:sp>
        <p:nvSpPr>
          <p:cNvPr id="3" name="Text 1"/>
          <p:cNvSpPr/>
          <p:nvPr/>
        </p:nvSpPr>
        <p:spPr>
          <a:xfrm>
            <a:off x="793790" y="3634264"/>
            <a:ext cx="3317677"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Manage Information Flow</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Oversee the flow of data, documents, and communications to maintain timely and accurate exchange of information.</a:t>
            </a:r>
            <a:endParaRPr lang="en-US" sz="1750" dirty="0"/>
          </a:p>
        </p:txBody>
      </p:sp>
      <p:sp>
        <p:nvSpPr>
          <p:cNvPr id="5" name="Text 3"/>
          <p:cNvSpPr/>
          <p:nvPr/>
        </p:nvSpPr>
        <p:spPr>
          <a:xfrm>
            <a:off x="5332928" y="3634264"/>
            <a:ext cx="2887028"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Ensure Data Accuracy</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Implement protocols and best practices to guarantee the integrity and reliability of information shared across the organization.</a:t>
            </a:r>
            <a:endParaRPr lang="en-US" sz="1750" dirty="0"/>
          </a:p>
        </p:txBody>
      </p:sp>
      <p:sp>
        <p:nvSpPr>
          <p:cNvPr id="7" name="Text 5"/>
          <p:cNvSpPr/>
          <p:nvPr/>
        </p:nvSpPr>
        <p:spPr>
          <a:xfrm>
            <a:off x="9872067" y="3634264"/>
            <a:ext cx="298644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Facilitate Collaboration</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Foster cross-functional cooperation by enabling efficient information sharing and reducing communication barriers.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50319"/>
            <a:ext cx="5805607"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Resolving Bottlenecks</a:t>
            </a:r>
            <a:endParaRPr lang="en-US" sz="4450" dirty="0"/>
          </a:p>
        </p:txBody>
      </p:sp>
      <p:pic>
        <p:nvPicPr>
          <p:cNvPr id="4" name="Image 1" descr="preencoded.png">    </p:cNvPr>
          <p:cNvPicPr>
            <a:picLocks noChangeAspect="1"/>
          </p:cNvPicPr>
          <p:nvPr/>
        </p:nvPicPr>
        <p:blipFill>
          <a:blip r:embed="rId2"/>
          <a:stretch>
            <a:fillRect/>
          </a:stretch>
        </p:blipFill>
        <p:spPr>
          <a:xfrm>
            <a:off x="793790" y="1699260"/>
            <a:ext cx="1134070" cy="1814513"/>
          </a:xfrm>
          <a:prstGeom prst="rect">
            <a:avLst/>
          </a:prstGeom>
        </p:spPr>
      </p:pic>
      <p:sp>
        <p:nvSpPr>
          <p:cNvPr id="5" name="Text 1"/>
          <p:cNvSpPr/>
          <p:nvPr/>
        </p:nvSpPr>
        <p:spPr>
          <a:xfrm>
            <a:off x="2268022" y="1926074"/>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Identify Pinch Points</a:t>
            </a:r>
            <a:endParaRPr lang="en-US" sz="2200" dirty="0"/>
          </a:p>
        </p:txBody>
      </p:sp>
      <p:sp>
        <p:nvSpPr>
          <p:cNvPr id="6" name="Text 2"/>
          <p:cNvSpPr/>
          <p:nvPr/>
        </p:nvSpPr>
        <p:spPr>
          <a:xfrm>
            <a:off x="2268022" y="2416493"/>
            <a:ext cx="6082189"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Scrutinize existing processes to pinpoint areas where information flow is hindered or delayed.</a:t>
            </a:r>
            <a:endParaRPr lang="en-US" sz="1750" dirty="0"/>
          </a:p>
        </p:txBody>
      </p:sp>
      <p:pic>
        <p:nvPicPr>
          <p:cNvPr id="7" name="Image 2" descr="preencoded.png">    </p:cNvPr>
          <p:cNvPicPr>
            <a:picLocks noChangeAspect="1"/>
          </p:cNvPicPr>
          <p:nvPr/>
        </p:nvPicPr>
        <p:blipFill>
          <a:blip r:embed="rId3"/>
          <a:stretch>
            <a:fillRect/>
          </a:stretch>
        </p:blipFill>
        <p:spPr>
          <a:xfrm>
            <a:off x="793790" y="3513773"/>
            <a:ext cx="1134070" cy="2032754"/>
          </a:xfrm>
          <a:prstGeom prst="rect">
            <a:avLst/>
          </a:prstGeom>
        </p:spPr>
      </p:pic>
      <p:sp>
        <p:nvSpPr>
          <p:cNvPr id="8" name="Text 3"/>
          <p:cNvSpPr/>
          <p:nvPr/>
        </p:nvSpPr>
        <p:spPr>
          <a:xfrm>
            <a:off x="2268022" y="3740587"/>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Analyze Root Causes</a:t>
            </a:r>
            <a:endParaRPr lang="en-US" sz="2200" dirty="0"/>
          </a:p>
        </p:txBody>
      </p:sp>
      <p:sp>
        <p:nvSpPr>
          <p:cNvPr id="9" name="Text 4"/>
          <p:cNvSpPr/>
          <p:nvPr/>
        </p:nvSpPr>
        <p:spPr>
          <a:xfrm>
            <a:off x="2268022" y="4231005"/>
            <a:ext cx="6082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Investigate the underlying factors contributing to information bottlenecks, such as system limitations or organizational silos.</a:t>
            </a:r>
            <a:endParaRPr lang="en-US" sz="1750" dirty="0"/>
          </a:p>
        </p:txBody>
      </p:sp>
      <p:pic>
        <p:nvPicPr>
          <p:cNvPr id="10" name="Image 3" descr="preencoded.png">    </p:cNvPr>
          <p:cNvPicPr>
            <a:picLocks noChangeAspect="1"/>
          </p:cNvPicPr>
          <p:nvPr/>
        </p:nvPicPr>
        <p:blipFill>
          <a:blip r:embed="rId4"/>
          <a:stretch>
            <a:fillRect/>
          </a:stretch>
        </p:blipFill>
        <p:spPr>
          <a:xfrm>
            <a:off x="793790" y="5546527"/>
            <a:ext cx="1134070" cy="2032754"/>
          </a:xfrm>
          <a:prstGeom prst="rect">
            <a:avLst/>
          </a:prstGeom>
        </p:spPr>
      </p:pic>
      <p:sp>
        <p:nvSpPr>
          <p:cNvPr id="11" name="Text 5"/>
          <p:cNvSpPr/>
          <p:nvPr/>
        </p:nvSpPr>
        <p:spPr>
          <a:xfrm>
            <a:off x="2268022" y="5773341"/>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Implement Solutions</a:t>
            </a:r>
            <a:endParaRPr lang="en-US" sz="2200" dirty="0"/>
          </a:p>
        </p:txBody>
      </p:sp>
      <p:sp>
        <p:nvSpPr>
          <p:cNvPr id="12" name="Text 6"/>
          <p:cNvSpPr/>
          <p:nvPr/>
        </p:nvSpPr>
        <p:spPr>
          <a:xfrm>
            <a:off x="2268022" y="6263759"/>
            <a:ext cx="6082189"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Devise and execute strategies to streamline information exchange, including the deployment of new technologies or revised protocols.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47079"/>
            <a:ext cx="6128266"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Leveraging Technology</a:t>
            </a:r>
            <a:endParaRPr lang="en-US" sz="4450" dirty="0"/>
          </a:p>
        </p:txBody>
      </p:sp>
      <p:pic>
        <p:nvPicPr>
          <p:cNvPr id="3" name="Image 0" descr="preencoded.png">    </p:cNvPr>
          <p:cNvPicPr>
            <a:picLocks noChangeAspect="1"/>
          </p:cNvPicPr>
          <p:nvPr/>
        </p:nvPicPr>
        <p:blipFill>
          <a:blip r:embed="rId1"/>
          <a:stretch>
            <a:fillRect/>
          </a:stretch>
        </p:blipFill>
        <p:spPr>
          <a:xfrm>
            <a:off x="793790" y="3509486"/>
            <a:ext cx="566976" cy="566976"/>
          </a:xfrm>
          <a:prstGeom prst="rect">
            <a:avLst/>
          </a:prstGeom>
        </p:spPr>
      </p:pic>
      <p:sp>
        <p:nvSpPr>
          <p:cNvPr id="4" name="Text 1"/>
          <p:cNvSpPr/>
          <p:nvPr/>
        </p:nvSpPr>
        <p:spPr>
          <a:xfrm>
            <a:off x="793790" y="4303276"/>
            <a:ext cx="2860477"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Workflow Automation</a:t>
            </a:r>
            <a:endParaRPr lang="en-US" sz="2200" dirty="0"/>
          </a:p>
        </p:txBody>
      </p:sp>
      <p:sp>
        <p:nvSpPr>
          <p:cNvPr id="5" name="Text 2"/>
          <p:cNvSpPr/>
          <p:nvPr/>
        </p:nvSpPr>
        <p:spPr>
          <a:xfrm>
            <a:off x="793790" y="4793694"/>
            <a:ext cx="4120753"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Utilize tools to streamline repetitive tasks and minimize manual intervention in information exchange.</a:t>
            </a:r>
            <a:endParaRPr lang="en-US" sz="1750" dirty="0"/>
          </a:p>
        </p:txBody>
      </p:sp>
      <p:pic>
        <p:nvPicPr>
          <p:cNvPr id="6" name="Image 1" descr="preencoded.png">    </p:cNvPr>
          <p:cNvPicPr>
            <a:picLocks noChangeAspect="1"/>
          </p:cNvPicPr>
          <p:nvPr/>
        </p:nvPicPr>
        <p:blipFill>
          <a:blip r:embed="rId2"/>
          <a:stretch>
            <a:fillRect/>
          </a:stretch>
        </p:blipFill>
        <p:spPr>
          <a:xfrm>
            <a:off x="5254704" y="3509486"/>
            <a:ext cx="566976" cy="566976"/>
          </a:xfrm>
          <a:prstGeom prst="rect">
            <a:avLst/>
          </a:prstGeom>
        </p:spPr>
      </p:pic>
      <p:sp>
        <p:nvSpPr>
          <p:cNvPr id="7" name="Text 3"/>
          <p:cNvSpPr/>
          <p:nvPr/>
        </p:nvSpPr>
        <p:spPr>
          <a:xfrm>
            <a:off x="5254704" y="430327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Data Visualization</a:t>
            </a:r>
            <a:endParaRPr lang="en-US" sz="2200" dirty="0"/>
          </a:p>
        </p:txBody>
      </p:sp>
      <p:sp>
        <p:nvSpPr>
          <p:cNvPr id="8" name="Text 4"/>
          <p:cNvSpPr/>
          <p:nvPr/>
        </p:nvSpPr>
        <p:spPr>
          <a:xfrm>
            <a:off x="5254704" y="4793694"/>
            <a:ext cx="4120872"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Employ dashboards and analytics to provide real-time insights into information flow and trends.</a:t>
            </a:r>
            <a:endParaRPr lang="en-US" sz="1750" dirty="0"/>
          </a:p>
        </p:txBody>
      </p:sp>
      <p:pic>
        <p:nvPicPr>
          <p:cNvPr id="9" name="Image 2" descr="preencoded.png">    </p:cNvPr>
          <p:cNvPicPr>
            <a:picLocks noChangeAspect="1"/>
          </p:cNvPicPr>
          <p:nvPr/>
        </p:nvPicPr>
        <p:blipFill>
          <a:blip r:embed="rId3"/>
          <a:stretch>
            <a:fillRect/>
          </a:stretch>
        </p:blipFill>
        <p:spPr>
          <a:xfrm>
            <a:off x="9715738" y="3509486"/>
            <a:ext cx="566976" cy="566976"/>
          </a:xfrm>
          <a:prstGeom prst="rect">
            <a:avLst/>
          </a:prstGeom>
        </p:spPr>
      </p:pic>
      <p:sp>
        <p:nvSpPr>
          <p:cNvPr id="10" name="Text 5"/>
          <p:cNvSpPr/>
          <p:nvPr/>
        </p:nvSpPr>
        <p:spPr>
          <a:xfrm>
            <a:off x="9715738" y="430327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Centralized Storage</a:t>
            </a:r>
            <a:endParaRPr lang="en-US" sz="2200" dirty="0"/>
          </a:p>
        </p:txBody>
      </p:sp>
      <p:sp>
        <p:nvSpPr>
          <p:cNvPr id="11" name="Text 6"/>
          <p:cNvSpPr/>
          <p:nvPr/>
        </p:nvSpPr>
        <p:spPr>
          <a:xfrm>
            <a:off x="9715738" y="4793694"/>
            <a:ext cx="4120753"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Implement secure and accessible cloud-based platforms to facilitate collaborative access to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715923"/>
            <a:ext cx="7556421" cy="1417558"/>
          </a:xfrm>
          <a:prstGeom prst="rect">
            <a:avLst/>
          </a:prstGeom>
          <a:noFill/>
          <a:ln/>
        </p:spPr>
        <p:txBody>
          <a:bodyPr wrap="squar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Fostering a Data-Driven Culture</a:t>
            </a:r>
            <a:endParaRPr lang="en-US" sz="4450" dirty="0"/>
          </a:p>
        </p:txBody>
      </p:sp>
      <p:sp>
        <p:nvSpPr>
          <p:cNvPr id="4" name="Shape 1"/>
          <p:cNvSpPr/>
          <p:nvPr/>
        </p:nvSpPr>
        <p:spPr>
          <a:xfrm>
            <a:off x="6280190" y="2473643"/>
            <a:ext cx="3664863" cy="3128129"/>
          </a:xfrm>
          <a:prstGeom prst="roundRect">
            <a:avLst>
              <a:gd name="adj" fmla="val 3046"/>
            </a:avLst>
          </a:prstGeom>
          <a:solidFill>
            <a:srgbClr val="DADBF1"/>
          </a:solidFill>
          <a:ln w="7620">
            <a:solidFill>
              <a:srgbClr val="C0C1D7"/>
            </a:solidFill>
            <a:prstDash val="solid"/>
          </a:ln>
        </p:spPr>
      </p:sp>
      <p:sp>
        <p:nvSpPr>
          <p:cNvPr id="5" name="Text 2"/>
          <p:cNvSpPr/>
          <p:nvPr/>
        </p:nvSpPr>
        <p:spPr>
          <a:xfrm>
            <a:off x="6514624" y="2708077"/>
            <a:ext cx="3195995" cy="708660"/>
          </a:xfrm>
          <a:prstGeom prst="rect">
            <a:avLst/>
          </a:prstGeom>
          <a:noFill/>
          <a:ln/>
        </p:spPr>
        <p:txBody>
          <a:bodyPr wrap="squar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Communication Protocols</a:t>
            </a:r>
            <a:endParaRPr lang="en-US" sz="2200" dirty="0"/>
          </a:p>
        </p:txBody>
      </p:sp>
      <p:sp>
        <p:nvSpPr>
          <p:cNvPr id="6" name="Text 3"/>
          <p:cNvSpPr/>
          <p:nvPr/>
        </p:nvSpPr>
        <p:spPr>
          <a:xfrm>
            <a:off x="6514624" y="3552825"/>
            <a:ext cx="3195995"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Establish and enforce clear guidelines for information sharing, escalation procedures, and reporting structures.</a:t>
            </a:r>
            <a:endParaRPr lang="en-US" sz="1750" dirty="0"/>
          </a:p>
        </p:txBody>
      </p:sp>
      <p:sp>
        <p:nvSpPr>
          <p:cNvPr id="7" name="Shape 4"/>
          <p:cNvSpPr/>
          <p:nvPr/>
        </p:nvSpPr>
        <p:spPr>
          <a:xfrm>
            <a:off x="10171867" y="2473643"/>
            <a:ext cx="3664863" cy="3128129"/>
          </a:xfrm>
          <a:prstGeom prst="roundRect">
            <a:avLst>
              <a:gd name="adj" fmla="val 3046"/>
            </a:avLst>
          </a:prstGeom>
          <a:solidFill>
            <a:srgbClr val="DADBF1"/>
          </a:solidFill>
          <a:ln w="7620">
            <a:solidFill>
              <a:srgbClr val="C0C1D7"/>
            </a:solidFill>
            <a:prstDash val="solid"/>
          </a:ln>
        </p:spPr>
      </p:sp>
      <p:sp>
        <p:nvSpPr>
          <p:cNvPr id="8" name="Text 5"/>
          <p:cNvSpPr/>
          <p:nvPr/>
        </p:nvSpPr>
        <p:spPr>
          <a:xfrm>
            <a:off x="10406301" y="2708077"/>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Knowledge Sharing</a:t>
            </a:r>
            <a:endParaRPr lang="en-US" sz="2200" dirty="0"/>
          </a:p>
        </p:txBody>
      </p:sp>
      <p:sp>
        <p:nvSpPr>
          <p:cNvPr id="9" name="Text 6"/>
          <p:cNvSpPr/>
          <p:nvPr/>
        </p:nvSpPr>
        <p:spPr>
          <a:xfrm>
            <a:off x="10406301" y="3198495"/>
            <a:ext cx="3195995" cy="1814513"/>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Promote a culture of continuous learning and knowledge exchange to enhance organizational intelligence.</a:t>
            </a:r>
            <a:endParaRPr lang="en-US" sz="1750" dirty="0"/>
          </a:p>
        </p:txBody>
      </p:sp>
      <p:sp>
        <p:nvSpPr>
          <p:cNvPr id="10" name="Shape 7"/>
          <p:cNvSpPr/>
          <p:nvPr/>
        </p:nvSpPr>
        <p:spPr>
          <a:xfrm>
            <a:off x="6280190" y="5828586"/>
            <a:ext cx="7556421" cy="1685092"/>
          </a:xfrm>
          <a:prstGeom prst="roundRect">
            <a:avLst>
              <a:gd name="adj" fmla="val 5654"/>
            </a:avLst>
          </a:prstGeom>
          <a:solidFill>
            <a:srgbClr val="DADBF1"/>
          </a:solidFill>
          <a:ln w="7620">
            <a:solidFill>
              <a:srgbClr val="C0C1D7"/>
            </a:solidFill>
            <a:prstDash val="solid"/>
          </a:ln>
        </p:spPr>
      </p:sp>
      <p:sp>
        <p:nvSpPr>
          <p:cNvPr id="11" name="Text 8"/>
          <p:cNvSpPr/>
          <p:nvPr/>
        </p:nvSpPr>
        <p:spPr>
          <a:xfrm>
            <a:off x="6514624" y="6063020"/>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Data Governance</a:t>
            </a:r>
            <a:endParaRPr lang="en-US" sz="2200" dirty="0"/>
          </a:p>
        </p:txBody>
      </p:sp>
      <p:sp>
        <p:nvSpPr>
          <p:cNvPr id="12" name="Text 9"/>
          <p:cNvSpPr/>
          <p:nvPr/>
        </p:nvSpPr>
        <p:spPr>
          <a:xfrm>
            <a:off x="6514624" y="6553438"/>
            <a:ext cx="7087553"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Develop and oversee policies and processes to ensure the proper management, security, and compliance of information assets.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15139"/>
            <a:ext cx="5670590"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Measuring Success</a:t>
            </a:r>
            <a:endParaRPr lang="en-US" sz="4450" dirty="0"/>
          </a:p>
        </p:txBody>
      </p:sp>
      <p:sp>
        <p:nvSpPr>
          <p:cNvPr id="3" name="Shape 1"/>
          <p:cNvSpPr/>
          <p:nvPr/>
        </p:nvSpPr>
        <p:spPr>
          <a:xfrm>
            <a:off x="793790" y="4877395"/>
            <a:ext cx="13042821" cy="30480"/>
          </a:xfrm>
          <a:prstGeom prst="roundRect">
            <a:avLst>
              <a:gd name="adj" fmla="val 312558"/>
            </a:avLst>
          </a:prstGeom>
          <a:solidFill>
            <a:srgbClr val="C0C1D7"/>
          </a:solidFill>
          <a:ln/>
        </p:spPr>
      </p:sp>
      <p:sp>
        <p:nvSpPr>
          <p:cNvPr id="4" name="Shape 2"/>
          <p:cNvSpPr/>
          <p:nvPr/>
        </p:nvSpPr>
        <p:spPr>
          <a:xfrm>
            <a:off x="3982522" y="4083606"/>
            <a:ext cx="30480" cy="793790"/>
          </a:xfrm>
          <a:prstGeom prst="roundRect">
            <a:avLst>
              <a:gd name="adj" fmla="val 312558"/>
            </a:avLst>
          </a:prstGeom>
          <a:solidFill>
            <a:srgbClr val="C0C1D7"/>
          </a:solidFill>
          <a:ln/>
        </p:spPr>
      </p:sp>
      <p:sp>
        <p:nvSpPr>
          <p:cNvPr id="5" name="Shape 3"/>
          <p:cNvSpPr/>
          <p:nvPr/>
        </p:nvSpPr>
        <p:spPr>
          <a:xfrm>
            <a:off x="3742611" y="4622244"/>
            <a:ext cx="510302" cy="510302"/>
          </a:xfrm>
          <a:prstGeom prst="roundRect">
            <a:avLst>
              <a:gd name="adj" fmla="val 18669"/>
            </a:avLst>
          </a:prstGeom>
          <a:solidFill>
            <a:srgbClr val="DADBF1"/>
          </a:solidFill>
          <a:ln w="7620">
            <a:solidFill>
              <a:srgbClr val="C0C1D7"/>
            </a:solidFill>
            <a:prstDash val="solid"/>
          </a:ln>
        </p:spPr>
      </p:sp>
      <p:sp>
        <p:nvSpPr>
          <p:cNvPr id="6" name="Text 4"/>
          <p:cNvSpPr/>
          <p:nvPr/>
        </p:nvSpPr>
        <p:spPr>
          <a:xfrm>
            <a:off x="3929420" y="4707255"/>
            <a:ext cx="136565"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5"/>
          <p:cNvSpPr/>
          <p:nvPr/>
        </p:nvSpPr>
        <p:spPr>
          <a:xfrm>
            <a:off x="2580084" y="2277547"/>
            <a:ext cx="2835235"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Key Metrics</a:t>
            </a:r>
            <a:endParaRPr lang="en-US" sz="2200" dirty="0"/>
          </a:p>
        </p:txBody>
      </p:sp>
      <p:sp>
        <p:nvSpPr>
          <p:cNvPr id="8" name="Text 6"/>
          <p:cNvSpPr/>
          <p:nvPr/>
        </p:nvSpPr>
        <p:spPr>
          <a:xfrm>
            <a:off x="1020604" y="2767965"/>
            <a:ext cx="5954316" cy="1088708"/>
          </a:xfrm>
          <a:prstGeom prst="rect">
            <a:avLst/>
          </a:prstGeom>
          <a:noFill/>
          <a:ln/>
        </p:spPr>
        <p:txBody>
          <a:bodyPr wrap="squar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Define and track relevant performance indicators, such as response times, information accuracy, and user satisfaction.</a:t>
            </a:r>
            <a:endParaRPr lang="en-US" sz="1750" dirty="0"/>
          </a:p>
        </p:txBody>
      </p:sp>
      <p:sp>
        <p:nvSpPr>
          <p:cNvPr id="9" name="Shape 7"/>
          <p:cNvSpPr/>
          <p:nvPr/>
        </p:nvSpPr>
        <p:spPr>
          <a:xfrm>
            <a:off x="7299841" y="4877395"/>
            <a:ext cx="30480" cy="793790"/>
          </a:xfrm>
          <a:prstGeom prst="roundRect">
            <a:avLst>
              <a:gd name="adj" fmla="val 312558"/>
            </a:avLst>
          </a:prstGeom>
          <a:solidFill>
            <a:srgbClr val="C0C1D7"/>
          </a:solidFill>
          <a:ln/>
        </p:spPr>
      </p:sp>
      <p:sp>
        <p:nvSpPr>
          <p:cNvPr id="10" name="Shape 8"/>
          <p:cNvSpPr/>
          <p:nvPr/>
        </p:nvSpPr>
        <p:spPr>
          <a:xfrm>
            <a:off x="7059930" y="4622244"/>
            <a:ext cx="510302" cy="510302"/>
          </a:xfrm>
          <a:prstGeom prst="roundRect">
            <a:avLst>
              <a:gd name="adj" fmla="val 18669"/>
            </a:avLst>
          </a:prstGeom>
          <a:solidFill>
            <a:srgbClr val="DADBF1"/>
          </a:solidFill>
          <a:ln w="7620">
            <a:solidFill>
              <a:srgbClr val="C0C1D7"/>
            </a:solidFill>
            <a:prstDash val="solid"/>
          </a:ln>
        </p:spPr>
      </p:sp>
      <p:sp>
        <p:nvSpPr>
          <p:cNvPr id="11" name="Text 9"/>
          <p:cNvSpPr/>
          <p:nvPr/>
        </p:nvSpPr>
        <p:spPr>
          <a:xfrm>
            <a:off x="7213044" y="4707255"/>
            <a:ext cx="204073"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2" name="Text 10"/>
          <p:cNvSpPr/>
          <p:nvPr/>
        </p:nvSpPr>
        <p:spPr>
          <a:xfrm>
            <a:off x="5656421" y="5898118"/>
            <a:ext cx="3317319"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Continuous Improvement</a:t>
            </a:r>
            <a:endParaRPr lang="en-US" sz="2200" dirty="0"/>
          </a:p>
        </p:txBody>
      </p:sp>
      <p:sp>
        <p:nvSpPr>
          <p:cNvPr id="13" name="Text 11"/>
          <p:cNvSpPr/>
          <p:nvPr/>
        </p:nvSpPr>
        <p:spPr>
          <a:xfrm>
            <a:off x="4337923" y="6388537"/>
            <a:ext cx="5954435" cy="725805"/>
          </a:xfrm>
          <a:prstGeom prst="rect">
            <a:avLst/>
          </a:prstGeom>
          <a:noFill/>
          <a:ln/>
        </p:spPr>
        <p:txBody>
          <a:bodyPr wrap="squar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Analyze data trends and gather feedback to identify opportunities for process refinement and optimization.</a:t>
            </a:r>
            <a:endParaRPr lang="en-US" sz="1750" dirty="0"/>
          </a:p>
        </p:txBody>
      </p:sp>
      <p:sp>
        <p:nvSpPr>
          <p:cNvPr id="14" name="Shape 12"/>
          <p:cNvSpPr/>
          <p:nvPr/>
        </p:nvSpPr>
        <p:spPr>
          <a:xfrm>
            <a:off x="10617279" y="4083606"/>
            <a:ext cx="30480" cy="793790"/>
          </a:xfrm>
          <a:prstGeom prst="roundRect">
            <a:avLst>
              <a:gd name="adj" fmla="val 312558"/>
            </a:avLst>
          </a:prstGeom>
          <a:solidFill>
            <a:srgbClr val="C0C1D7"/>
          </a:solidFill>
          <a:ln/>
        </p:spPr>
      </p:sp>
      <p:sp>
        <p:nvSpPr>
          <p:cNvPr id="15" name="Shape 13"/>
          <p:cNvSpPr/>
          <p:nvPr/>
        </p:nvSpPr>
        <p:spPr>
          <a:xfrm>
            <a:off x="10377368" y="4622244"/>
            <a:ext cx="510302" cy="510302"/>
          </a:xfrm>
          <a:prstGeom prst="roundRect">
            <a:avLst>
              <a:gd name="adj" fmla="val 18669"/>
            </a:avLst>
          </a:prstGeom>
          <a:solidFill>
            <a:srgbClr val="DADBF1"/>
          </a:solidFill>
          <a:ln w="7620">
            <a:solidFill>
              <a:srgbClr val="C0C1D7"/>
            </a:solidFill>
            <a:prstDash val="solid"/>
          </a:ln>
        </p:spPr>
      </p:sp>
      <p:sp>
        <p:nvSpPr>
          <p:cNvPr id="16" name="Text 14"/>
          <p:cNvSpPr/>
          <p:nvPr/>
        </p:nvSpPr>
        <p:spPr>
          <a:xfrm>
            <a:off x="10527744" y="4707255"/>
            <a:ext cx="209431" cy="340281"/>
          </a:xfrm>
          <a:prstGeom prst="rect">
            <a:avLst/>
          </a:prstGeom>
          <a:noFill/>
          <a:ln/>
        </p:spPr>
        <p:txBody>
          <a:bodyPr wrap="none" lIns="0" tIns="0" rIns="0" bIns="0" rtlCol="0" anchor="t"/>
          <a:lstStyle/>
          <a:p>
            <a:pPr algn="ctr" indent="0" marL="0">
              <a:lnSpc>
                <a:spcPts val="2650"/>
              </a:lnSpc>
              <a:buNone/>
            </a:pPr>
            <a:r>
              <a:rPr lang="en-US" sz="2650" b="1" spc="-80" kern="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7" name="Text 15"/>
          <p:cNvSpPr/>
          <p:nvPr/>
        </p:nvSpPr>
        <p:spPr>
          <a:xfrm>
            <a:off x="9214961" y="2277547"/>
            <a:ext cx="2835235"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Adaptability</a:t>
            </a:r>
            <a:endParaRPr lang="en-US" sz="2200" dirty="0"/>
          </a:p>
        </p:txBody>
      </p:sp>
      <p:sp>
        <p:nvSpPr>
          <p:cNvPr id="18" name="Text 16"/>
          <p:cNvSpPr/>
          <p:nvPr/>
        </p:nvSpPr>
        <p:spPr>
          <a:xfrm>
            <a:off x="7655362" y="2767965"/>
            <a:ext cx="5954435" cy="1088708"/>
          </a:xfrm>
          <a:prstGeom prst="rect">
            <a:avLst/>
          </a:prstGeom>
          <a:noFill/>
          <a:ln/>
        </p:spPr>
        <p:txBody>
          <a:bodyPr wrap="squar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Remain agile in addressing changing business needs and technological advancements to maintain information flow efficiency.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02519"/>
            <a:ext cx="7178278"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Collaboration and Influence</a:t>
            </a:r>
            <a:endParaRPr lang="en-US" sz="4450" dirty="0"/>
          </a:p>
        </p:txBody>
      </p:sp>
      <p:sp>
        <p:nvSpPr>
          <p:cNvPr id="4" name="Shape 1"/>
          <p:cNvSpPr/>
          <p:nvPr/>
        </p:nvSpPr>
        <p:spPr>
          <a:xfrm>
            <a:off x="793790" y="2406610"/>
            <a:ext cx="396835" cy="396835"/>
          </a:xfrm>
          <a:prstGeom prst="roundRect">
            <a:avLst>
              <a:gd name="adj" fmla="val 24007"/>
            </a:avLst>
          </a:prstGeom>
          <a:solidFill>
            <a:srgbClr val="DADBF1"/>
          </a:solidFill>
          <a:ln w="7620">
            <a:solidFill>
              <a:srgbClr val="C0C1D7"/>
            </a:solidFill>
            <a:prstDash val="solid"/>
          </a:ln>
        </p:spPr>
      </p:sp>
      <p:sp>
        <p:nvSpPr>
          <p:cNvPr id="5" name="Text 2"/>
          <p:cNvSpPr/>
          <p:nvPr/>
        </p:nvSpPr>
        <p:spPr>
          <a:xfrm>
            <a:off x="1417439" y="2406610"/>
            <a:ext cx="3041213" cy="708660"/>
          </a:xfrm>
          <a:prstGeom prst="rect">
            <a:avLst/>
          </a:prstGeom>
          <a:noFill/>
          <a:ln/>
        </p:spPr>
        <p:txBody>
          <a:bodyPr wrap="squar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Cross-Functional Alignment</a:t>
            </a:r>
            <a:endParaRPr lang="en-US" sz="2200" dirty="0"/>
          </a:p>
        </p:txBody>
      </p:sp>
      <p:sp>
        <p:nvSpPr>
          <p:cNvPr id="6" name="Text 3"/>
          <p:cNvSpPr/>
          <p:nvPr/>
        </p:nvSpPr>
        <p:spPr>
          <a:xfrm>
            <a:off x="1417439" y="3251359"/>
            <a:ext cx="3041213" cy="217741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Collaborate with stakeholders across the organization to align information management strategies with broader business objectives.</a:t>
            </a:r>
            <a:endParaRPr lang="en-US" sz="1750" dirty="0"/>
          </a:p>
        </p:txBody>
      </p:sp>
      <p:sp>
        <p:nvSpPr>
          <p:cNvPr id="7" name="Shape 4"/>
          <p:cNvSpPr/>
          <p:nvPr/>
        </p:nvSpPr>
        <p:spPr>
          <a:xfrm>
            <a:off x="4685467" y="2406610"/>
            <a:ext cx="396835" cy="396835"/>
          </a:xfrm>
          <a:prstGeom prst="roundRect">
            <a:avLst>
              <a:gd name="adj" fmla="val 24007"/>
            </a:avLst>
          </a:prstGeom>
          <a:solidFill>
            <a:srgbClr val="DADBF1"/>
          </a:solidFill>
          <a:ln w="7620">
            <a:solidFill>
              <a:srgbClr val="C0C1D7"/>
            </a:solidFill>
            <a:prstDash val="solid"/>
          </a:ln>
        </p:spPr>
      </p:sp>
      <p:sp>
        <p:nvSpPr>
          <p:cNvPr id="8" name="Text 5"/>
          <p:cNvSpPr/>
          <p:nvPr/>
        </p:nvSpPr>
        <p:spPr>
          <a:xfrm>
            <a:off x="5309116" y="2406610"/>
            <a:ext cx="2835235"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Change Management</a:t>
            </a:r>
            <a:endParaRPr lang="en-US" sz="2200" dirty="0"/>
          </a:p>
        </p:txBody>
      </p:sp>
      <p:sp>
        <p:nvSpPr>
          <p:cNvPr id="9" name="Text 6"/>
          <p:cNvSpPr/>
          <p:nvPr/>
        </p:nvSpPr>
        <p:spPr>
          <a:xfrm>
            <a:off x="5309116" y="2897029"/>
            <a:ext cx="3041213" cy="217741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Effectively communicate the value of information flow initiatives and drive user adoption through training and change management initiatives.</a:t>
            </a:r>
            <a:endParaRPr lang="en-US" sz="1750" dirty="0"/>
          </a:p>
        </p:txBody>
      </p:sp>
      <p:sp>
        <p:nvSpPr>
          <p:cNvPr id="10" name="Shape 7"/>
          <p:cNvSpPr/>
          <p:nvPr/>
        </p:nvSpPr>
        <p:spPr>
          <a:xfrm>
            <a:off x="793790" y="5910739"/>
            <a:ext cx="396835" cy="396835"/>
          </a:xfrm>
          <a:prstGeom prst="roundRect">
            <a:avLst>
              <a:gd name="adj" fmla="val 24007"/>
            </a:avLst>
          </a:prstGeom>
          <a:solidFill>
            <a:srgbClr val="DADBF1"/>
          </a:solidFill>
          <a:ln w="7620">
            <a:solidFill>
              <a:srgbClr val="C0C1D7"/>
            </a:solidFill>
            <a:prstDash val="solid"/>
          </a:ln>
        </p:spPr>
      </p:sp>
      <p:sp>
        <p:nvSpPr>
          <p:cNvPr id="11" name="Text 8"/>
          <p:cNvSpPr/>
          <p:nvPr/>
        </p:nvSpPr>
        <p:spPr>
          <a:xfrm>
            <a:off x="1417439" y="5910739"/>
            <a:ext cx="3299460" cy="354330"/>
          </a:xfrm>
          <a:prstGeom prst="rect">
            <a:avLst/>
          </a:prstGeom>
          <a:noFill/>
          <a:ln/>
        </p:spPr>
        <p:txBody>
          <a:bodyPr wrap="none" lIns="0" tIns="0" rIns="0" bIns="0" rtlCol="0" anchor="t"/>
          <a:lstStyle/>
          <a:p>
            <a:pP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Stakeholder Engagement</a:t>
            </a:r>
            <a:endParaRPr lang="en-US" sz="2200" dirty="0"/>
          </a:p>
        </p:txBody>
      </p:sp>
      <p:sp>
        <p:nvSpPr>
          <p:cNvPr id="12" name="Text 9"/>
          <p:cNvSpPr/>
          <p:nvPr/>
        </p:nvSpPr>
        <p:spPr>
          <a:xfrm>
            <a:off x="1417439" y="6401157"/>
            <a:ext cx="6932771"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Build strong relationships with key decision-makers and influencers to position information flow as a strategic priority.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05683" y="554593"/>
            <a:ext cx="5150525" cy="630079"/>
          </a:xfrm>
          <a:prstGeom prst="rect">
            <a:avLst/>
          </a:prstGeom>
          <a:noFill/>
          <a:ln/>
        </p:spPr>
        <p:txBody>
          <a:bodyPr wrap="none" lIns="0" tIns="0" rIns="0" bIns="0" rtlCol="0" anchor="t"/>
          <a:lstStyle/>
          <a:p>
            <a:pPr indent="0" marL="0">
              <a:lnSpc>
                <a:spcPts val="4950"/>
              </a:lnSpc>
              <a:buNone/>
            </a:pPr>
            <a:r>
              <a:rPr lang="en-US" sz="3950" b="1" spc="-119" kern="0" dirty="0">
                <a:solidFill>
                  <a:srgbClr val="000000"/>
                </a:solidFill>
                <a:latin typeface="Inter Bold" pitchFamily="34" charset="0"/>
                <a:ea typeface="Inter Bold" pitchFamily="34" charset="-122"/>
                <a:cs typeface="Inter Bold" pitchFamily="34" charset="-120"/>
              </a:rPr>
              <a:t>The Holistic Approach</a:t>
            </a:r>
            <a:endParaRPr lang="en-US" sz="3950" dirty="0"/>
          </a:p>
        </p:txBody>
      </p:sp>
      <p:pic>
        <p:nvPicPr>
          <p:cNvPr id="3" name="Image 0" descr="preencoded.png">    </p:cNvPr>
          <p:cNvPicPr>
            <a:picLocks noChangeAspect="1"/>
          </p:cNvPicPr>
          <p:nvPr/>
        </p:nvPicPr>
        <p:blipFill>
          <a:blip r:embed="rId1"/>
          <a:stretch>
            <a:fillRect/>
          </a:stretch>
        </p:blipFill>
        <p:spPr>
          <a:xfrm>
            <a:off x="3192423" y="1587818"/>
            <a:ext cx="1635800" cy="1483995"/>
          </a:xfrm>
          <a:prstGeom prst="rect">
            <a:avLst/>
          </a:prstGeom>
        </p:spPr>
      </p:pic>
      <p:sp>
        <p:nvSpPr>
          <p:cNvPr id="4" name="Text 1"/>
          <p:cNvSpPr/>
          <p:nvPr/>
        </p:nvSpPr>
        <p:spPr>
          <a:xfrm>
            <a:off x="3959781" y="2320409"/>
            <a:ext cx="101084" cy="403265"/>
          </a:xfrm>
          <a:prstGeom prst="rect">
            <a:avLst/>
          </a:prstGeom>
          <a:noFill/>
          <a:ln/>
        </p:spPr>
        <p:txBody>
          <a:bodyPr wrap="none" lIns="0" tIns="0" rIns="0" bIns="0" rtlCol="0" anchor="t"/>
          <a:lstStyle/>
          <a:p>
            <a:pPr algn="ctr" indent="0" marL="0">
              <a:lnSpc>
                <a:spcPts val="3150"/>
              </a:lnSpc>
              <a:buNone/>
            </a:pPr>
            <a:r>
              <a:rPr lang="en-US" sz="1950" b="1" spc="-60" kern="0" dirty="0">
                <a:solidFill>
                  <a:srgbClr val="272525"/>
                </a:solidFill>
                <a:latin typeface="Inter Bold" pitchFamily="34" charset="0"/>
                <a:ea typeface="Inter Bold" pitchFamily="34" charset="-122"/>
                <a:cs typeface="Inter Bold" pitchFamily="34" charset="-120"/>
              </a:rPr>
              <a:t>1</a:t>
            </a:r>
            <a:endParaRPr lang="en-US" sz="1950" dirty="0"/>
          </a:p>
        </p:txBody>
      </p:sp>
      <p:sp>
        <p:nvSpPr>
          <p:cNvPr id="5" name="Text 2"/>
          <p:cNvSpPr/>
          <p:nvPr/>
        </p:nvSpPr>
        <p:spPr>
          <a:xfrm>
            <a:off x="5029795" y="1789390"/>
            <a:ext cx="2520196" cy="315039"/>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Bold" pitchFamily="34" charset="0"/>
                <a:ea typeface="Inter Bold" pitchFamily="34" charset="-122"/>
                <a:cs typeface="Inter Bold" pitchFamily="34" charset="-120"/>
              </a:rPr>
              <a:t>Enterprise-Wide</a:t>
            </a:r>
            <a:endParaRPr lang="en-US" sz="1950" dirty="0"/>
          </a:p>
        </p:txBody>
      </p:sp>
      <p:sp>
        <p:nvSpPr>
          <p:cNvPr id="6" name="Text 3"/>
          <p:cNvSpPr/>
          <p:nvPr/>
        </p:nvSpPr>
        <p:spPr>
          <a:xfrm>
            <a:off x="5029795" y="2225397"/>
            <a:ext cx="8693348" cy="644843"/>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Align information flow management with the organization's overall strategic direction and digital transformation initiatives.</a:t>
            </a:r>
            <a:endParaRPr lang="en-US" sz="1550" dirty="0"/>
          </a:p>
        </p:txBody>
      </p:sp>
      <p:sp>
        <p:nvSpPr>
          <p:cNvPr id="7" name="Shape 4"/>
          <p:cNvSpPr/>
          <p:nvPr/>
        </p:nvSpPr>
        <p:spPr>
          <a:xfrm>
            <a:off x="4878586" y="3087410"/>
            <a:ext cx="8995767" cy="11430"/>
          </a:xfrm>
          <a:prstGeom prst="roundRect">
            <a:avLst>
              <a:gd name="adj" fmla="val 740878"/>
            </a:avLst>
          </a:prstGeom>
          <a:solidFill>
            <a:srgbClr val="C0C1D7"/>
          </a:solidFill>
          <a:ln/>
        </p:spPr>
      </p:sp>
      <p:pic>
        <p:nvPicPr>
          <p:cNvPr id="8" name="Image 1" descr="preencoded.png">    </p:cNvPr>
          <p:cNvPicPr>
            <a:picLocks noChangeAspect="1"/>
          </p:cNvPicPr>
          <p:nvPr/>
        </p:nvPicPr>
        <p:blipFill>
          <a:blip r:embed="rId2"/>
          <a:stretch>
            <a:fillRect/>
          </a:stretch>
        </p:blipFill>
        <p:spPr>
          <a:xfrm>
            <a:off x="2374583" y="3122176"/>
            <a:ext cx="3271599" cy="1483995"/>
          </a:xfrm>
          <a:prstGeom prst="rect">
            <a:avLst/>
          </a:prstGeom>
        </p:spPr>
      </p:pic>
      <p:sp>
        <p:nvSpPr>
          <p:cNvPr id="9" name="Text 5"/>
          <p:cNvSpPr/>
          <p:nvPr/>
        </p:nvSpPr>
        <p:spPr>
          <a:xfrm>
            <a:off x="3934658" y="3662482"/>
            <a:ext cx="151209" cy="403265"/>
          </a:xfrm>
          <a:prstGeom prst="rect">
            <a:avLst/>
          </a:prstGeom>
          <a:noFill/>
          <a:ln/>
        </p:spPr>
        <p:txBody>
          <a:bodyPr wrap="none" lIns="0" tIns="0" rIns="0" bIns="0" rtlCol="0" anchor="t"/>
          <a:lstStyle/>
          <a:p>
            <a:pPr algn="ctr" indent="0" marL="0">
              <a:lnSpc>
                <a:spcPts val="3150"/>
              </a:lnSpc>
              <a:buNone/>
            </a:pPr>
            <a:r>
              <a:rPr lang="en-US" sz="1950" b="1" spc="-60" kern="0" dirty="0">
                <a:solidFill>
                  <a:srgbClr val="272525"/>
                </a:solidFill>
                <a:latin typeface="Inter Bold" pitchFamily="34" charset="0"/>
                <a:ea typeface="Inter Bold" pitchFamily="34" charset="-122"/>
                <a:cs typeface="Inter Bold" pitchFamily="34" charset="-120"/>
              </a:rPr>
              <a:t>2</a:t>
            </a:r>
            <a:endParaRPr lang="en-US" sz="1950" dirty="0"/>
          </a:p>
        </p:txBody>
      </p:sp>
      <p:sp>
        <p:nvSpPr>
          <p:cNvPr id="10" name="Text 6"/>
          <p:cNvSpPr/>
          <p:nvPr/>
        </p:nvSpPr>
        <p:spPr>
          <a:xfrm>
            <a:off x="5847755" y="3323749"/>
            <a:ext cx="2520196" cy="315039"/>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Bold" pitchFamily="34" charset="0"/>
                <a:ea typeface="Inter Bold" pitchFamily="34" charset="-122"/>
                <a:cs typeface="Inter Bold" pitchFamily="34" charset="-120"/>
              </a:rPr>
              <a:t>Cross-Functional</a:t>
            </a:r>
            <a:endParaRPr lang="en-US" sz="1950" dirty="0"/>
          </a:p>
        </p:txBody>
      </p:sp>
      <p:sp>
        <p:nvSpPr>
          <p:cNvPr id="11" name="Text 7"/>
          <p:cNvSpPr/>
          <p:nvPr/>
        </p:nvSpPr>
        <p:spPr>
          <a:xfrm>
            <a:off x="5847755" y="3759756"/>
            <a:ext cx="7875389" cy="644843"/>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Facilitate seamless collaboration and communication across various departments and teams.</a:t>
            </a:r>
            <a:endParaRPr lang="en-US" sz="1550" dirty="0"/>
          </a:p>
        </p:txBody>
      </p:sp>
      <p:sp>
        <p:nvSpPr>
          <p:cNvPr id="12" name="Shape 8"/>
          <p:cNvSpPr/>
          <p:nvPr/>
        </p:nvSpPr>
        <p:spPr>
          <a:xfrm>
            <a:off x="5696545" y="4621768"/>
            <a:ext cx="8177808" cy="11430"/>
          </a:xfrm>
          <a:prstGeom prst="roundRect">
            <a:avLst>
              <a:gd name="adj" fmla="val 740878"/>
            </a:avLst>
          </a:prstGeom>
          <a:solidFill>
            <a:srgbClr val="C0C1D7"/>
          </a:solidFill>
          <a:ln/>
        </p:spPr>
      </p:sp>
      <p:pic>
        <p:nvPicPr>
          <p:cNvPr id="13" name="Image 2" descr="preencoded.png">    </p:cNvPr>
          <p:cNvPicPr>
            <a:picLocks noChangeAspect="1"/>
          </p:cNvPicPr>
          <p:nvPr/>
        </p:nvPicPr>
        <p:blipFill>
          <a:blip r:embed="rId3"/>
          <a:stretch>
            <a:fillRect/>
          </a:stretch>
        </p:blipFill>
        <p:spPr>
          <a:xfrm>
            <a:off x="1556623" y="4656534"/>
            <a:ext cx="4907518" cy="1483995"/>
          </a:xfrm>
          <a:prstGeom prst="rect">
            <a:avLst/>
          </a:prstGeom>
        </p:spPr>
      </p:pic>
      <p:sp>
        <p:nvSpPr>
          <p:cNvPr id="14" name="Text 9"/>
          <p:cNvSpPr/>
          <p:nvPr/>
        </p:nvSpPr>
        <p:spPr>
          <a:xfrm>
            <a:off x="3932753" y="5196840"/>
            <a:ext cx="155138" cy="403265"/>
          </a:xfrm>
          <a:prstGeom prst="rect">
            <a:avLst/>
          </a:prstGeom>
          <a:noFill/>
          <a:ln/>
        </p:spPr>
        <p:txBody>
          <a:bodyPr wrap="none" lIns="0" tIns="0" rIns="0" bIns="0" rtlCol="0" anchor="t"/>
          <a:lstStyle/>
          <a:p>
            <a:pPr algn="ctr" indent="0" marL="0">
              <a:lnSpc>
                <a:spcPts val="3150"/>
              </a:lnSpc>
              <a:buNone/>
            </a:pPr>
            <a:r>
              <a:rPr lang="en-US" sz="1950" b="1" spc="-60" kern="0" dirty="0">
                <a:solidFill>
                  <a:srgbClr val="272525"/>
                </a:solidFill>
                <a:latin typeface="Inter Bold" pitchFamily="34" charset="0"/>
                <a:ea typeface="Inter Bold" pitchFamily="34" charset="-122"/>
                <a:cs typeface="Inter Bold" pitchFamily="34" charset="-120"/>
              </a:rPr>
              <a:t>3</a:t>
            </a:r>
            <a:endParaRPr lang="en-US" sz="1950" dirty="0"/>
          </a:p>
        </p:txBody>
      </p:sp>
      <p:sp>
        <p:nvSpPr>
          <p:cNvPr id="15" name="Text 10"/>
          <p:cNvSpPr/>
          <p:nvPr/>
        </p:nvSpPr>
        <p:spPr>
          <a:xfrm>
            <a:off x="6665714" y="4858107"/>
            <a:ext cx="2520196" cy="315039"/>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Bold" pitchFamily="34" charset="0"/>
                <a:ea typeface="Inter Bold" pitchFamily="34" charset="-122"/>
                <a:cs typeface="Inter Bold" pitchFamily="34" charset="-120"/>
              </a:rPr>
              <a:t>Process-Driven</a:t>
            </a:r>
            <a:endParaRPr lang="en-US" sz="1950" dirty="0"/>
          </a:p>
        </p:txBody>
      </p:sp>
      <p:sp>
        <p:nvSpPr>
          <p:cNvPr id="16" name="Text 11"/>
          <p:cNvSpPr/>
          <p:nvPr/>
        </p:nvSpPr>
        <p:spPr>
          <a:xfrm>
            <a:off x="6665714" y="5294114"/>
            <a:ext cx="7057430" cy="644843"/>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Continuously review and optimize information exchange processes to enhance efficiency and effectiveness.</a:t>
            </a:r>
            <a:endParaRPr lang="en-US" sz="1550" dirty="0"/>
          </a:p>
        </p:txBody>
      </p:sp>
      <p:sp>
        <p:nvSpPr>
          <p:cNvPr id="17" name="Shape 12"/>
          <p:cNvSpPr/>
          <p:nvPr/>
        </p:nvSpPr>
        <p:spPr>
          <a:xfrm>
            <a:off x="6514505" y="6156127"/>
            <a:ext cx="7359848" cy="11430"/>
          </a:xfrm>
          <a:prstGeom prst="roundRect">
            <a:avLst>
              <a:gd name="adj" fmla="val 740878"/>
            </a:avLst>
          </a:prstGeom>
          <a:solidFill>
            <a:srgbClr val="C0C1D7"/>
          </a:solidFill>
          <a:ln/>
        </p:spPr>
      </p:sp>
      <p:pic>
        <p:nvPicPr>
          <p:cNvPr id="18" name="Image 3" descr="preencoded.png">    </p:cNvPr>
          <p:cNvPicPr>
            <a:picLocks noChangeAspect="1"/>
          </p:cNvPicPr>
          <p:nvPr/>
        </p:nvPicPr>
        <p:blipFill>
          <a:blip r:embed="rId4"/>
          <a:stretch>
            <a:fillRect/>
          </a:stretch>
        </p:blipFill>
        <p:spPr>
          <a:xfrm>
            <a:off x="738664" y="6190893"/>
            <a:ext cx="6543318" cy="1483995"/>
          </a:xfrm>
          <a:prstGeom prst="rect">
            <a:avLst/>
          </a:prstGeom>
        </p:spPr>
      </p:pic>
      <p:sp>
        <p:nvSpPr>
          <p:cNvPr id="19" name="Text 13"/>
          <p:cNvSpPr/>
          <p:nvPr/>
        </p:nvSpPr>
        <p:spPr>
          <a:xfrm>
            <a:off x="3928824" y="6731198"/>
            <a:ext cx="162878" cy="403265"/>
          </a:xfrm>
          <a:prstGeom prst="rect">
            <a:avLst/>
          </a:prstGeom>
          <a:noFill/>
          <a:ln/>
        </p:spPr>
        <p:txBody>
          <a:bodyPr wrap="none" lIns="0" tIns="0" rIns="0" bIns="0" rtlCol="0" anchor="t"/>
          <a:lstStyle/>
          <a:p>
            <a:pPr algn="ctr" indent="0" marL="0">
              <a:lnSpc>
                <a:spcPts val="3150"/>
              </a:lnSpc>
              <a:buNone/>
            </a:pPr>
            <a:r>
              <a:rPr lang="en-US" sz="1950" b="1" spc="-60" kern="0" dirty="0">
                <a:solidFill>
                  <a:srgbClr val="272525"/>
                </a:solidFill>
                <a:latin typeface="Inter Bold" pitchFamily="34" charset="0"/>
                <a:ea typeface="Inter Bold" pitchFamily="34" charset="-122"/>
                <a:cs typeface="Inter Bold" pitchFamily="34" charset="-120"/>
              </a:rPr>
              <a:t>4</a:t>
            </a:r>
            <a:endParaRPr lang="en-US" sz="1950" dirty="0"/>
          </a:p>
        </p:txBody>
      </p:sp>
      <p:sp>
        <p:nvSpPr>
          <p:cNvPr id="20" name="Text 14"/>
          <p:cNvSpPr/>
          <p:nvPr/>
        </p:nvSpPr>
        <p:spPr>
          <a:xfrm>
            <a:off x="7483554" y="6392466"/>
            <a:ext cx="2520196" cy="315039"/>
          </a:xfrm>
          <a:prstGeom prst="rect">
            <a:avLst/>
          </a:prstGeom>
          <a:noFill/>
          <a:ln/>
        </p:spPr>
        <p:txBody>
          <a:bodyPr wrap="none" lIns="0" tIns="0" rIns="0" bIns="0" rtlCol="0" anchor="t"/>
          <a:lstStyle/>
          <a:p>
            <a:pPr algn="l" indent="0" marL="0">
              <a:lnSpc>
                <a:spcPts val="2450"/>
              </a:lnSpc>
              <a:buNone/>
            </a:pPr>
            <a:r>
              <a:rPr lang="en-US" sz="1950" b="1" spc="-60" kern="0" dirty="0">
                <a:solidFill>
                  <a:srgbClr val="272525"/>
                </a:solidFill>
                <a:latin typeface="Inter Bold" pitchFamily="34" charset="0"/>
                <a:ea typeface="Inter Bold" pitchFamily="34" charset="-122"/>
                <a:cs typeface="Inter Bold" pitchFamily="34" charset="-120"/>
              </a:rPr>
              <a:t>Technology-Enabled</a:t>
            </a:r>
            <a:endParaRPr lang="en-US" sz="1950" dirty="0"/>
          </a:p>
        </p:txBody>
      </p:sp>
      <p:sp>
        <p:nvSpPr>
          <p:cNvPr id="21" name="Text 15"/>
          <p:cNvSpPr/>
          <p:nvPr/>
        </p:nvSpPr>
        <p:spPr>
          <a:xfrm>
            <a:off x="7483554" y="6828473"/>
            <a:ext cx="6239589" cy="644843"/>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Leverage innovative tools and platforms to enable the efficient and secure flow of information.</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194792"/>
            <a:ext cx="5670590"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Key Takeaways</a:t>
            </a:r>
            <a:endParaRPr lang="en-US" sz="4450" dirty="0"/>
          </a:p>
        </p:txBody>
      </p:sp>
      <p:sp>
        <p:nvSpPr>
          <p:cNvPr id="3" name="Text 1"/>
          <p:cNvSpPr/>
          <p:nvPr/>
        </p:nvSpPr>
        <p:spPr>
          <a:xfrm>
            <a:off x="793790" y="2470547"/>
            <a:ext cx="6351270"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272525"/>
                </a:solidFill>
                <a:latin typeface="Inter Bold" pitchFamily="34" charset="0"/>
                <a:ea typeface="Inter Bold" pitchFamily="34" charset="-122"/>
                <a:cs typeface="Inter Bold" pitchFamily="34" charset="-120"/>
              </a:rPr>
              <a:t>1</a:t>
            </a:r>
            <a:endParaRPr lang="en-US" sz="5850" dirty="0"/>
          </a:p>
        </p:txBody>
      </p:sp>
      <p:sp>
        <p:nvSpPr>
          <p:cNvPr id="4" name="Text 2"/>
          <p:cNvSpPr/>
          <p:nvPr/>
        </p:nvSpPr>
        <p:spPr>
          <a:xfrm>
            <a:off x="793790" y="3502343"/>
            <a:ext cx="6351270" cy="362903"/>
          </a:xfrm>
          <a:prstGeom prst="rect">
            <a:avLst/>
          </a:prstGeom>
          <a:noFill/>
          <a:ln/>
        </p:spPr>
        <p:txBody>
          <a:bodyPr wrap="non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Ensure Timely and Accurate Data Exchange</a:t>
            </a:r>
            <a:endParaRPr lang="en-US" sz="1750" dirty="0"/>
          </a:p>
        </p:txBody>
      </p:sp>
      <p:sp>
        <p:nvSpPr>
          <p:cNvPr id="5" name="Text 3"/>
          <p:cNvSpPr/>
          <p:nvPr/>
        </p:nvSpPr>
        <p:spPr>
          <a:xfrm>
            <a:off x="7485221" y="2470547"/>
            <a:ext cx="6351389"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272525"/>
                </a:solidFill>
                <a:latin typeface="Inter Bold" pitchFamily="34" charset="0"/>
                <a:ea typeface="Inter Bold" pitchFamily="34" charset="-122"/>
                <a:cs typeface="Inter Bold" pitchFamily="34" charset="-120"/>
              </a:rPr>
              <a:t>2</a:t>
            </a:r>
            <a:endParaRPr lang="en-US" sz="5850" dirty="0"/>
          </a:p>
        </p:txBody>
      </p:sp>
      <p:sp>
        <p:nvSpPr>
          <p:cNvPr id="6" name="Text 4"/>
          <p:cNvSpPr/>
          <p:nvPr/>
        </p:nvSpPr>
        <p:spPr>
          <a:xfrm>
            <a:off x="7485221" y="3502343"/>
            <a:ext cx="6351389" cy="362903"/>
          </a:xfrm>
          <a:prstGeom prst="rect">
            <a:avLst/>
          </a:prstGeom>
          <a:noFill/>
          <a:ln/>
        </p:spPr>
        <p:txBody>
          <a:bodyPr wrap="non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Implement Communication Protocols and Best Practices</a:t>
            </a:r>
            <a:endParaRPr lang="en-US" sz="1750" dirty="0"/>
          </a:p>
        </p:txBody>
      </p:sp>
      <p:sp>
        <p:nvSpPr>
          <p:cNvPr id="7" name="Text 5"/>
          <p:cNvSpPr/>
          <p:nvPr/>
        </p:nvSpPr>
        <p:spPr>
          <a:xfrm>
            <a:off x="793790" y="4659035"/>
            <a:ext cx="6351270"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272525"/>
                </a:solidFill>
                <a:latin typeface="Inter Bold" pitchFamily="34" charset="0"/>
                <a:ea typeface="Inter Bold" pitchFamily="34" charset="-122"/>
                <a:cs typeface="Inter Bold" pitchFamily="34" charset="-120"/>
              </a:rPr>
              <a:t>3</a:t>
            </a:r>
            <a:endParaRPr lang="en-US" sz="5850" dirty="0"/>
          </a:p>
        </p:txBody>
      </p:sp>
      <p:sp>
        <p:nvSpPr>
          <p:cNvPr id="8" name="Text 6"/>
          <p:cNvSpPr/>
          <p:nvPr/>
        </p:nvSpPr>
        <p:spPr>
          <a:xfrm>
            <a:off x="793790" y="5690830"/>
            <a:ext cx="6351270" cy="362903"/>
          </a:xfrm>
          <a:prstGeom prst="rect">
            <a:avLst/>
          </a:prstGeom>
          <a:noFill/>
          <a:ln/>
        </p:spPr>
        <p:txBody>
          <a:bodyPr wrap="non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Leverage Technology to Optimize Information Flow</a:t>
            </a:r>
            <a:endParaRPr lang="en-US" sz="1750" dirty="0"/>
          </a:p>
        </p:txBody>
      </p:sp>
      <p:sp>
        <p:nvSpPr>
          <p:cNvPr id="9" name="Text 7"/>
          <p:cNvSpPr/>
          <p:nvPr/>
        </p:nvSpPr>
        <p:spPr>
          <a:xfrm>
            <a:off x="7485221" y="4659035"/>
            <a:ext cx="6351389" cy="748427"/>
          </a:xfrm>
          <a:prstGeom prst="rect">
            <a:avLst/>
          </a:prstGeom>
          <a:noFill/>
          <a:ln/>
        </p:spPr>
        <p:txBody>
          <a:bodyPr wrap="none" lIns="0" tIns="0" rIns="0" bIns="0" rtlCol="0" anchor="t"/>
          <a:lstStyle/>
          <a:p>
            <a:pPr algn="ctr" indent="0" marL="0">
              <a:lnSpc>
                <a:spcPts val="5850"/>
              </a:lnSpc>
              <a:buNone/>
            </a:pPr>
            <a:r>
              <a:rPr lang="en-US" sz="5850" b="1" spc="-177" kern="0" dirty="0">
                <a:solidFill>
                  <a:srgbClr val="272525"/>
                </a:solidFill>
                <a:latin typeface="Inter Bold" pitchFamily="34" charset="0"/>
                <a:ea typeface="Inter Bold" pitchFamily="34" charset="-122"/>
                <a:cs typeface="Inter Bold" pitchFamily="34" charset="-120"/>
              </a:rPr>
              <a:t>4</a:t>
            </a:r>
            <a:endParaRPr lang="en-US" sz="5850" dirty="0"/>
          </a:p>
        </p:txBody>
      </p:sp>
      <p:sp>
        <p:nvSpPr>
          <p:cNvPr id="10" name="Text 8"/>
          <p:cNvSpPr/>
          <p:nvPr/>
        </p:nvSpPr>
        <p:spPr>
          <a:xfrm>
            <a:off x="7485221" y="5690830"/>
            <a:ext cx="6351389" cy="362903"/>
          </a:xfrm>
          <a:prstGeom prst="rect">
            <a:avLst/>
          </a:prstGeom>
          <a:noFill/>
          <a:ln/>
        </p:spPr>
        <p:txBody>
          <a:bodyPr wrap="none" lIns="0" tIns="0" rIns="0" bIns="0" rtlCol="0" anchor="t"/>
          <a:lstStyle/>
          <a:p>
            <a:pPr algn="ct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Drive Continuous Process Improvement</a:t>
            </a:r>
            <a:endParaRPr lang="en-US" sz="1750" dirty="0"/>
          </a:p>
        </p:txBody>
      </p:sp>
      <p:sp>
        <p:nvSpPr>
          <p:cNvPr id="11" name="Text 9"/>
          <p:cNvSpPr/>
          <p:nvPr/>
        </p:nvSpPr>
        <p:spPr>
          <a:xfrm>
            <a:off x="793790" y="6308884"/>
            <a:ext cx="13042821" cy="725805"/>
          </a:xfrm>
          <a:prstGeom prst="rect">
            <a:avLst/>
          </a:prstGeom>
          <a:noFill/>
          <a:ln/>
        </p:spPr>
        <p:txBody>
          <a:bodyPr wrap="square" lIns="0" tIns="0" rIns="0" bIns="0" rtlCol="0" anchor="t"/>
          <a:lstStyle/>
          <a:p>
            <a:pP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As an Information Flow Manager, you are a critical enabler of organizational efficiency, collaboration, and data-driven decision-making. By optimizing information exchange, you empower your team and organization to achieve their strategic goals.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2024-11-27T06:13:11Z</dcterms:created>
  <dcterms:modified xsi:type="dcterms:W3CDTF">2024-11-27T06:13:11Z</dcterms:modified>
</cp:coreProperties>
</file>