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4" r:id="rId4"/>
    <p:sldId id="297" r:id="rId5"/>
    <p:sldId id="260" r:id="rId6"/>
    <p:sldId id="265" r:id="rId7"/>
    <p:sldId id="263" r:id="rId8"/>
    <p:sldId id="276" r:id="rId9"/>
    <p:sldId id="277" r:id="rId10"/>
    <p:sldId id="278" r:id="rId11"/>
    <p:sldId id="290" r:id="rId12"/>
    <p:sldId id="270" r:id="rId13"/>
    <p:sldId id="291" r:id="rId14"/>
    <p:sldId id="294" r:id="rId15"/>
    <p:sldId id="280" r:id="rId16"/>
    <p:sldId id="281" r:id="rId17"/>
    <p:sldId id="282" r:id="rId18"/>
    <p:sldId id="292" r:id="rId19"/>
    <p:sldId id="283" r:id="rId20"/>
    <p:sldId id="284" r:id="rId21"/>
    <p:sldId id="285" r:id="rId22"/>
    <p:sldId id="295" r:id="rId23"/>
    <p:sldId id="287" r:id="rId24"/>
    <p:sldId id="288" r:id="rId25"/>
    <p:sldId id="289" r:id="rId26"/>
    <p:sldId id="268" r:id="rId27"/>
    <p:sldId id="286" r:id="rId28"/>
    <p:sldId id="267" r:id="rId29"/>
    <p:sldId id="266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34AA-0461-4CE7-931F-F00080F891A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789E-6304-4277-8AF8-27B3A38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41AA7-5032-F74E-B3A1-2BC2D331F4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.com/about-rei/financial-information" TargetMode="External"/><Relationship Id="rId2" Type="http://schemas.openxmlformats.org/officeDocument/2006/relationships/hyperlink" Target="https://irma.nps.gov/STATS/Reports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i.com/stewardshi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24A-BD83-43A0-9386-865D6B31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n-US" sz="5600" dirty="0"/>
              <a:t>U.S. National Parks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5FCD7-735C-4019-952B-3EFD1704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Brendan </a:t>
            </a:r>
            <a:r>
              <a:rPr lang="en-US" sz="2000" dirty="0" err="1"/>
              <a:t>Legas</a:t>
            </a: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Henry </a:t>
            </a:r>
            <a:r>
              <a:rPr lang="en-US" sz="2000" dirty="0" err="1"/>
              <a:t>Byoun</a:t>
            </a: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Brandon Daniels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Grant Pittman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000" dirty="0"/>
              <a:t>Jennifer Trevino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AFBA54E-D8A9-4459-9D5B-F9172119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2" y="1340841"/>
            <a:ext cx="3358203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259BEE-4ABE-41F1-8C0C-D11611E3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63F7A-4A49-4650-AB06-C3630743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/>
              <a:t>Largest National Parks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B28637-FB75-4417-88A1-6D8A117C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301900"/>
            <a:ext cx="5659222" cy="377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2ADCA-C0A5-4E3A-B826-A619DD19A955}"/>
              </a:ext>
            </a:extLst>
          </p:cNvPr>
          <p:cNvSpPr txBox="1"/>
          <p:nvPr/>
        </p:nvSpPr>
        <p:spPr>
          <a:xfrm>
            <a:off x="1359204" y="5079430"/>
            <a:ext cx="27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Denali NP</a:t>
            </a:r>
          </a:p>
        </p:txBody>
      </p:sp>
    </p:spTree>
    <p:extLst>
      <p:ext uri="{BB962C8B-B14F-4D97-AF65-F5344CB8AC3E}">
        <p14:creationId xmlns:p14="http://schemas.microsoft.com/office/powerpoint/2010/main" val="251128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821208-85F8-46C1-A8B4-ABE254AA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47" y="292963"/>
            <a:ext cx="8406649" cy="588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9D460A-D577-4B49-AB4C-8E8513B2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676" y="530158"/>
            <a:ext cx="8282404" cy="5797684"/>
          </a:xfrm>
        </p:spPr>
      </p:pic>
    </p:spTree>
    <p:extLst>
      <p:ext uri="{BB962C8B-B14F-4D97-AF65-F5344CB8AC3E}">
        <p14:creationId xmlns:p14="http://schemas.microsoft.com/office/powerpoint/2010/main" val="370566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36C2A-E159-4190-BA3C-DEA0971B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Park Visitation Trends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canyon with a mountain in the background&#10;&#10;Description automatically generated">
            <a:extLst>
              <a:ext uri="{FF2B5EF4-FFF2-40B4-BE49-F238E27FC236}">
                <a16:creationId xmlns:a16="http://schemas.microsoft.com/office/drawing/2014/main" id="{BE34EB36-2157-47E5-8AC4-D2808C92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519502"/>
            <a:ext cx="5659222" cy="318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97603-86E4-438E-88D4-91ED4186AC32}"/>
              </a:ext>
            </a:extLst>
          </p:cNvPr>
          <p:cNvSpPr txBox="1"/>
          <p:nvPr/>
        </p:nvSpPr>
        <p:spPr>
          <a:xfrm>
            <a:off x="1341669" y="4732367"/>
            <a:ext cx="296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Zion NP</a:t>
            </a:r>
          </a:p>
        </p:txBody>
      </p:sp>
    </p:spTree>
    <p:extLst>
      <p:ext uri="{BB962C8B-B14F-4D97-AF65-F5344CB8AC3E}">
        <p14:creationId xmlns:p14="http://schemas.microsoft.com/office/powerpoint/2010/main" val="263391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243FDB-C5BC-42A8-B0C9-043201FE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3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BECCFF7-0C01-41BF-BE9F-F1320FF5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6D17AAC-DF10-42F5-B83B-B21A78DA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5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730DD-BDEC-4A08-A880-D1243BA7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73341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cap="all" dirty="0"/>
              <a:t>National Park Trends and Outdoor Recreation (REI) 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8694B6F-A49C-42DD-8136-79C12BBB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403" y="2177294"/>
            <a:ext cx="4207669" cy="27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5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F4B9F4-E99F-4982-BA81-59EB2FAA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DEF-0E45-4578-9822-5D676688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7EA6-F01D-44E3-801B-56683ABB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97967"/>
            <a:ext cx="9218645" cy="1838131"/>
          </a:xfrm>
        </p:spPr>
        <p:txBody>
          <a:bodyPr/>
          <a:lstStyle/>
          <a:p>
            <a:pPr marL="73152" indent="0" algn="ctr">
              <a:buClr>
                <a:schemeClr val="tx1"/>
              </a:buClr>
              <a:buSzPct val="125000"/>
              <a:buNone/>
            </a:pPr>
            <a:r>
              <a:rPr lang="en-US" i="1" dirty="0"/>
              <a:t>The opinions or assertions contained herein are the private views of the author and not to be construed as official.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95C730-C2E6-4C3D-997F-B695063F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B09A2B-3185-42B5-9876-063CBD42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D7155-763F-4E6A-82CF-CFA50AA8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cap="all" dirty="0"/>
              <a:t>National Parks and Social Media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 descr="A snow covered mountain&#10;&#10;Description automatically generated">
            <a:extLst>
              <a:ext uri="{FF2B5EF4-FFF2-40B4-BE49-F238E27FC236}">
                <a16:creationId xmlns:a16="http://schemas.microsoft.com/office/drawing/2014/main" id="{DCB7E67F-BC78-4A9E-86F6-5BF6C7B7D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t="477" b="-1"/>
          <a:stretch/>
        </p:blipFill>
        <p:spPr>
          <a:xfrm>
            <a:off x="1228935" y="1592170"/>
            <a:ext cx="5806572" cy="277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C19B5-9404-4155-BD06-45D73F30A81B}"/>
              </a:ext>
            </a:extLst>
          </p:cNvPr>
          <p:cNvSpPr txBox="1"/>
          <p:nvPr/>
        </p:nvSpPr>
        <p:spPr>
          <a:xfrm>
            <a:off x="1228935" y="4477304"/>
            <a:ext cx="375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 Teton NP</a:t>
            </a:r>
          </a:p>
        </p:txBody>
      </p:sp>
    </p:spTree>
    <p:extLst>
      <p:ext uri="{BB962C8B-B14F-4D97-AF65-F5344CB8AC3E}">
        <p14:creationId xmlns:p14="http://schemas.microsoft.com/office/powerpoint/2010/main" val="408369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F7A-4A49-4650-AB06-C3630743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76" y="195829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 dirty="0"/>
              <a:t>Visitation vs. Engagement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7C70D-989E-6B41-89F1-0BDC537C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44" y="1714707"/>
            <a:ext cx="4709739" cy="329681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8F2D8-DCF1-4CDF-AB11-23A192904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3"/>
          <a:stretch/>
        </p:blipFill>
        <p:spPr>
          <a:xfrm>
            <a:off x="6189238" y="1748336"/>
            <a:ext cx="5828579" cy="32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6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F7A-4A49-4650-AB06-C3630743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32" y="175773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 dirty="0"/>
              <a:t>Visitation VS. MEDIAN ENGAGEMENT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7C70D-989E-6B41-89F1-0BDC537C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" r="2" b="2"/>
          <a:stretch/>
        </p:blipFill>
        <p:spPr>
          <a:xfrm>
            <a:off x="1124595" y="1657169"/>
            <a:ext cx="4843767" cy="335215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CD415-9268-4077-A2DC-F27FAAD3B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5"/>
          <a:stretch/>
        </p:blipFill>
        <p:spPr>
          <a:xfrm>
            <a:off x="6178794" y="1657169"/>
            <a:ext cx="5933694" cy="33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1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F7A-4A49-4650-AB06-C3630743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037" y="284230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 dirty="0"/>
              <a:t>VISITATION VS. tweet 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7C70D-989E-6B41-89F1-0BDC537C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" r="2" b="2"/>
          <a:stretch/>
        </p:blipFill>
        <p:spPr>
          <a:xfrm>
            <a:off x="1181552" y="1924631"/>
            <a:ext cx="4831622" cy="3343747"/>
          </a:xfrm>
          <a:prstGeom prst="rect">
            <a:avLst/>
          </a:prstGeom>
        </p:spPr>
      </p:pic>
      <p:pic>
        <p:nvPicPr>
          <p:cNvPr id="6" name="Picture 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F9A754C-2944-4AF0-8206-F87F80984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67" t="2064" r="-2874"/>
          <a:stretch/>
        </p:blipFill>
        <p:spPr>
          <a:xfrm>
            <a:off x="6096000" y="1924630"/>
            <a:ext cx="6193864" cy="33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4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3F7A-4A49-4650-AB06-C3630743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7" y="758012"/>
            <a:ext cx="4980703" cy="5593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Visitation vs. Engagement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7C70D-989E-6B41-89F1-0BDC537C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34" b="-1"/>
          <a:stretch/>
        </p:blipFill>
        <p:spPr>
          <a:xfrm>
            <a:off x="1251753" y="1640371"/>
            <a:ext cx="4409740" cy="310555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7B44A-C833-4153-9816-1D72F998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660" y="1640371"/>
            <a:ext cx="6211104" cy="31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2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F37F78-6725-41EC-9961-BC686EB5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6" y="1542486"/>
            <a:ext cx="5233645" cy="392668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47894-E7A7-4CC9-8157-88291F97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78" y="1532548"/>
            <a:ext cx="5609551" cy="392668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F14D0CD-0809-4319-9AC4-444E418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533" y="499369"/>
            <a:ext cx="2250489" cy="712966"/>
          </a:xfrm>
        </p:spPr>
        <p:txBody>
          <a:bodyPr>
            <a:normAutofit/>
          </a:bodyPr>
          <a:lstStyle/>
          <a:p>
            <a:r>
              <a:rPr lang="en-US" sz="3000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182496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EB6-D35A-4436-97B9-583AC47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4DCF-6874-466E-9A60-72DE7C5D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8435"/>
            <a:ext cx="9601200" cy="3581400"/>
          </a:xfrm>
        </p:spPr>
        <p:txBody>
          <a:bodyPr/>
          <a:lstStyle/>
          <a:p>
            <a:r>
              <a:rPr lang="en-US" dirty="0"/>
              <a:t>Limited historical data from API queries</a:t>
            </a:r>
          </a:p>
          <a:p>
            <a:r>
              <a:rPr lang="en-US" dirty="0"/>
              <a:t>Twitter only allowed x number of calls per 15-minutes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8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7FA7-E7AE-486E-B56D-F2D3BA8E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9700-A508-4E4D-8864-A34AA121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r>
              <a:rPr lang="en-US" dirty="0"/>
              <a:t>U.S. National Parks popularity has significantly increased in recent years</a:t>
            </a:r>
          </a:p>
          <a:p>
            <a:r>
              <a:rPr lang="en-US" dirty="0"/>
              <a:t>Increase in National Parks popularity has influenced the growth of outdoor recreation business</a:t>
            </a:r>
          </a:p>
          <a:p>
            <a:r>
              <a:rPr lang="en-US" dirty="0"/>
              <a:t>Social Media has impacted National Park popularity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A46-254C-441D-91B1-5916D371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5A9F-45C6-4BF6-B3AC-A54BEBB2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U.S. National Parks visitation and growth overtime. </a:t>
            </a:r>
          </a:p>
          <a:p>
            <a:r>
              <a:rPr lang="en-US" dirty="0"/>
              <a:t>Determine economic trends related to National Park visitation.</a:t>
            </a:r>
          </a:p>
          <a:p>
            <a:r>
              <a:rPr lang="en-US" dirty="0"/>
              <a:t>Describe correlations between social media engagement related to national parks.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66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A779-1BFF-4346-8A65-FC8C59B1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D805-5CA4-4EDF-81F8-3452E4C7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BBC-D871-444F-82E8-486A68A6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CC94-11CF-458B-956D-F7EA0B28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parks visitation and popularity has increased in recent years.</a:t>
            </a:r>
          </a:p>
          <a:p>
            <a:r>
              <a:rPr lang="en-US" dirty="0"/>
              <a:t>Social media has influenced and mirrors park visitation popularity.</a:t>
            </a:r>
          </a:p>
          <a:p>
            <a:r>
              <a:rPr lang="en-US" dirty="0"/>
              <a:t>Rising trends of park visitation has influenced outdoor recreational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D41-62B5-47EE-BBFC-925D693E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05CA-5618-4218-96D7-5713CF01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Search criteria: </a:t>
            </a:r>
          </a:p>
          <a:p>
            <a:r>
              <a:rPr lang="en-US" dirty="0"/>
              <a:t>All U.S. National Parks</a:t>
            </a:r>
          </a:p>
          <a:p>
            <a:r>
              <a:rPr lang="en-US" dirty="0"/>
              <a:t>REI yearly reports and financial statements </a:t>
            </a:r>
          </a:p>
          <a:p>
            <a:r>
              <a:rPr lang="en-US" dirty="0"/>
              <a:t>Social media related to National Parks</a:t>
            </a:r>
          </a:p>
          <a:p>
            <a:pPr marL="0" indent="0">
              <a:buNone/>
            </a:pPr>
            <a:r>
              <a:rPr lang="en-US" dirty="0"/>
              <a:t>APIs</a:t>
            </a:r>
          </a:p>
          <a:p>
            <a:r>
              <a:rPr lang="en-US" dirty="0"/>
              <a:t>Twitter</a:t>
            </a:r>
          </a:p>
          <a:p>
            <a:pPr marL="0" indent="0">
              <a:buNone/>
            </a:pPr>
            <a:r>
              <a:rPr lang="en-US" dirty="0"/>
              <a:t>Data pulls</a:t>
            </a:r>
          </a:p>
          <a:p>
            <a:r>
              <a:rPr lang="en-US" dirty="0"/>
              <a:t>National Park Services Visitor Use Statistics </a:t>
            </a:r>
            <a:r>
              <a:rPr lang="en-US" dirty="0">
                <a:hlinkClick r:id="rId2"/>
              </a:rPr>
              <a:t>https://irma.nps.gov/STATS/Reports/Home</a:t>
            </a:r>
            <a:r>
              <a:rPr lang="en-US" dirty="0"/>
              <a:t> </a:t>
            </a:r>
          </a:p>
          <a:p>
            <a:r>
              <a:rPr lang="en-US" dirty="0"/>
              <a:t>REI membership and financial data: </a:t>
            </a:r>
            <a:r>
              <a:rPr lang="en-US" dirty="0">
                <a:hlinkClick r:id="rId3"/>
              </a:rPr>
              <a:t>https://www.rei.com/about-rei/financial-information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https://www.rei.com/stewardship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F64-F1C2-459A-A095-6A61D201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116417" cy="1485900"/>
          </a:xfrm>
        </p:spPr>
        <p:txBody>
          <a:bodyPr>
            <a:normAutofit/>
          </a:bodyPr>
          <a:lstStyle/>
          <a:p>
            <a:r>
              <a:rPr lang="en-US" sz="4100"/>
              <a:t>Data Cleaning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6333-EB65-46ED-BE45-446290D6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061" y="1580320"/>
            <a:ext cx="3876261" cy="4676363"/>
          </a:xfrm>
        </p:spPr>
        <p:txBody>
          <a:bodyPr>
            <a:normAutofit/>
          </a:bodyPr>
          <a:lstStyle/>
          <a:p>
            <a:r>
              <a:rPr lang="en-US" sz="1600" dirty="0"/>
              <a:t>Data Cleaning</a:t>
            </a:r>
          </a:p>
          <a:p>
            <a:pPr lvl="1"/>
            <a:r>
              <a:rPr lang="en-US" sz="1600" dirty="0"/>
              <a:t>Converted strings to values.</a:t>
            </a:r>
          </a:p>
          <a:p>
            <a:pPr lvl="1"/>
            <a:r>
              <a:rPr lang="en-US" sz="1600" dirty="0"/>
              <a:t>Used join function to combine separate datasets.</a:t>
            </a:r>
          </a:p>
          <a:p>
            <a:pPr lvl="1"/>
            <a:r>
              <a:rPr lang="en-US" sz="1600" dirty="0"/>
              <a:t>Filter unwanted columns</a:t>
            </a:r>
          </a:p>
          <a:p>
            <a:r>
              <a:rPr lang="en-US" sz="1600" dirty="0"/>
              <a:t>Analysis</a:t>
            </a:r>
          </a:p>
          <a:p>
            <a:pPr lvl="1"/>
            <a:r>
              <a:rPr lang="en-US" sz="1600" dirty="0"/>
              <a:t>Descriptive statistics</a:t>
            </a:r>
          </a:p>
          <a:p>
            <a:pPr lvl="1"/>
            <a:r>
              <a:rPr lang="en-US" sz="1600" dirty="0"/>
              <a:t>Linear regression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704907-B2F8-4393-9E8D-1DB73BD5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" r="16307"/>
          <a:stretch/>
        </p:blipFill>
        <p:spPr>
          <a:xfrm>
            <a:off x="5154591" y="1580320"/>
            <a:ext cx="6769308" cy="37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E5535-3401-4076-8EEC-A7CA2B02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Most Popular Parks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7" name="Picture 36" descr="A view of a mountain&#10;&#10;Description automatically generated">
            <a:extLst>
              <a:ext uri="{FF2B5EF4-FFF2-40B4-BE49-F238E27FC236}">
                <a16:creationId xmlns:a16="http://schemas.microsoft.com/office/drawing/2014/main" id="{E7ABDF9A-E36B-4282-BDA6-2575B74A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462745"/>
            <a:ext cx="5659222" cy="318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0EDBB-B2A6-4FE2-B2AE-B0F048F7D41B}"/>
              </a:ext>
            </a:extLst>
          </p:cNvPr>
          <p:cNvSpPr txBox="1"/>
          <p:nvPr/>
        </p:nvSpPr>
        <p:spPr>
          <a:xfrm>
            <a:off x="1379023" y="4728405"/>
            <a:ext cx="450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Smoky Mountains NP</a:t>
            </a:r>
          </a:p>
        </p:txBody>
      </p:sp>
    </p:spTree>
    <p:extLst>
      <p:ext uri="{BB962C8B-B14F-4D97-AF65-F5344CB8AC3E}">
        <p14:creationId xmlns:p14="http://schemas.microsoft.com/office/powerpoint/2010/main" val="200876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066111-AD52-4EB8-A65D-C2721157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3BE7-6C18-4D1B-B599-9450DBDC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958" y="227870"/>
            <a:ext cx="9146084" cy="64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944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313</Words>
  <Application>Microsoft Office PowerPoint</Application>
  <PresentationFormat>Widescreen</PresentationFormat>
  <Paragraphs>57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Franklin Gothic Book</vt:lpstr>
      <vt:lpstr>Crop</vt:lpstr>
      <vt:lpstr>U.S. National Parks</vt:lpstr>
      <vt:lpstr> Disclaimer</vt:lpstr>
      <vt:lpstr>Objectives</vt:lpstr>
      <vt:lpstr>Hypothesis </vt:lpstr>
      <vt:lpstr>Data Sources</vt:lpstr>
      <vt:lpstr>Data Cleaning and Analysis</vt:lpstr>
      <vt:lpstr>Most Popular Parks</vt:lpstr>
      <vt:lpstr>PowerPoint Presentation</vt:lpstr>
      <vt:lpstr>PowerPoint Presentation</vt:lpstr>
      <vt:lpstr>PowerPoint Presentation</vt:lpstr>
      <vt:lpstr>Largest National Parks</vt:lpstr>
      <vt:lpstr>PowerPoint Presentation</vt:lpstr>
      <vt:lpstr>PowerPoint Presentation</vt:lpstr>
      <vt:lpstr>Park Visitation Trends</vt:lpstr>
      <vt:lpstr>PowerPoint Presentation</vt:lpstr>
      <vt:lpstr>PowerPoint Presentation</vt:lpstr>
      <vt:lpstr>PowerPoint Presentation</vt:lpstr>
      <vt:lpstr>National Park Trends and Outdoor Recreation (REI) </vt:lpstr>
      <vt:lpstr>PowerPoint Presentation</vt:lpstr>
      <vt:lpstr>PowerPoint Presentation</vt:lpstr>
      <vt:lpstr>PowerPoint Presentation</vt:lpstr>
      <vt:lpstr>National Parks and Social Media</vt:lpstr>
      <vt:lpstr>Visitation vs. Engagement </vt:lpstr>
      <vt:lpstr>Visitation VS. MEDIAN ENGAGEMENT</vt:lpstr>
      <vt:lpstr>VISITATION VS. tweet length</vt:lpstr>
      <vt:lpstr>Visitation vs. Engagement </vt:lpstr>
      <vt:lpstr>INSTAGRAM</vt:lpstr>
      <vt:lpstr>Limitations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National Parks</dc:title>
  <dc:creator>henrybyoun@gmail.com</dc:creator>
  <cp:lastModifiedBy>Jennifer</cp:lastModifiedBy>
  <cp:revision>17</cp:revision>
  <dcterms:created xsi:type="dcterms:W3CDTF">2020-06-25T21:47:44Z</dcterms:created>
  <dcterms:modified xsi:type="dcterms:W3CDTF">2020-06-26T02:20:10Z</dcterms:modified>
</cp:coreProperties>
</file>