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59" r:id="rId2"/>
  </p:sldMasterIdLst>
  <p:notesMasterIdLst>
    <p:notesMasterId r:id="rId26"/>
  </p:notesMasterIdLst>
  <p:handoutMasterIdLst>
    <p:handoutMasterId r:id="rId27"/>
  </p:handoutMasterIdLst>
  <p:sldIdLst>
    <p:sldId id="264" r:id="rId3"/>
    <p:sldId id="265" r:id="rId4"/>
    <p:sldId id="275" r:id="rId5"/>
    <p:sldId id="274" r:id="rId6"/>
    <p:sldId id="276" r:id="rId7"/>
    <p:sldId id="277" r:id="rId8"/>
    <p:sldId id="269" r:id="rId9"/>
    <p:sldId id="270" r:id="rId10"/>
    <p:sldId id="282" r:id="rId11"/>
    <p:sldId id="285" r:id="rId12"/>
    <p:sldId id="271" r:id="rId13"/>
    <p:sldId id="267" r:id="rId14"/>
    <p:sldId id="261" r:id="rId15"/>
    <p:sldId id="278" r:id="rId16"/>
    <p:sldId id="279" r:id="rId17"/>
    <p:sldId id="280" r:id="rId18"/>
    <p:sldId id="281" r:id="rId19"/>
    <p:sldId id="286" r:id="rId20"/>
    <p:sldId id="287" r:id="rId21"/>
    <p:sldId id="288" r:id="rId22"/>
    <p:sldId id="289" r:id="rId23"/>
    <p:sldId id="283" r:id="rId24"/>
    <p:sldId id="284" r:id="rId25"/>
  </p:sldIdLst>
  <p:sldSz cx="9144000" cy="5143500" type="screen16x9"/>
  <p:notesSz cx="6858000" cy="9144000"/>
  <p:embeddedFontLst>
    <p:embeddedFont>
      <p:font typeface="Old Standard TT" panose="020B0604020202020204"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52" userDrawn="1">
          <p15:clr>
            <a:srgbClr val="A4A3A4"/>
          </p15:clr>
        </p15:guide>
        <p15:guide id="2" pos="2880">
          <p15:clr>
            <a:srgbClr val="A4A3A4"/>
          </p15:clr>
        </p15:guide>
        <p15:guide id="3" orient="horz" pos="1908" userDrawn="1">
          <p15:clr>
            <a:srgbClr val="A4A3A4"/>
          </p15:clr>
        </p15:guide>
        <p15:guide id="4" orient="horz" pos="29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Wilkins"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66667" autoAdjust="0"/>
  </p:normalViewPr>
  <p:slideViewPr>
    <p:cSldViewPr snapToGrid="0">
      <p:cViewPr varScale="1">
        <p:scale>
          <a:sx n="59" d="100"/>
          <a:sy n="59" d="100"/>
        </p:scale>
        <p:origin x="1746" y="60"/>
      </p:cViewPr>
      <p:guideLst>
        <p:guide orient="horz" pos="852"/>
        <p:guide pos="2880"/>
        <p:guide orient="horz" pos="1908"/>
        <p:guide orient="horz" pos="2988"/>
      </p:guideLst>
    </p:cSldViewPr>
  </p:slideViewPr>
  <p:notesTextViewPr>
    <p:cViewPr>
      <p:scale>
        <a:sx n="1" d="1"/>
        <a:sy n="1" d="1"/>
      </p:scale>
      <p:origin x="0" y="0"/>
    </p:cViewPr>
  </p:notesTextViewPr>
  <p:notesViewPr>
    <p:cSldViewPr snapToGrid="0" showGuides="1">
      <p:cViewPr varScale="1">
        <p:scale>
          <a:sx n="53" d="100"/>
          <a:sy n="53" d="100"/>
        </p:scale>
        <p:origin x="198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F761F0-4A51-421D-ABE5-12116D6E2001}" type="doc">
      <dgm:prSet loTypeId="urn:microsoft.com/office/officeart/2005/8/layout/chevron1" loCatId="process" qsTypeId="urn:microsoft.com/office/officeart/2005/8/quickstyle/simple1" qsCatId="simple" csTypeId="urn:microsoft.com/office/officeart/2005/8/colors/accent4_1" csCatId="accent4" phldr="1"/>
      <dgm:spPr/>
    </dgm:pt>
    <dgm:pt modelId="{B71B14F4-A079-499C-96F7-325B45D806DF}">
      <dgm:prSet phldrT="[Text]" custT="1"/>
      <dgm:spPr/>
      <dgm:t>
        <a:bodyPr/>
        <a:lstStyle/>
        <a:p>
          <a:r>
            <a:rPr lang="en-US" sz="1200" dirty="0">
              <a:latin typeface="Old Standard TT" panose="020B0604020202020204" charset="0"/>
            </a:rPr>
            <a:t>Dataset</a:t>
          </a:r>
        </a:p>
      </dgm:t>
    </dgm:pt>
    <dgm:pt modelId="{450A174D-3AF1-49DD-AD0F-4093C45C7EA3}" type="parTrans" cxnId="{1B447747-4B7E-41B0-AF62-2C5AD517AAF0}">
      <dgm:prSet/>
      <dgm:spPr/>
      <dgm:t>
        <a:bodyPr/>
        <a:lstStyle/>
        <a:p>
          <a:endParaRPr lang="en-US" sz="1200">
            <a:latin typeface="Old Standard TT" panose="020B0604020202020204" charset="0"/>
          </a:endParaRPr>
        </a:p>
      </dgm:t>
    </dgm:pt>
    <dgm:pt modelId="{3E1C3C0D-8376-4C87-985C-DC266F9100E1}" type="sibTrans" cxnId="{1B447747-4B7E-41B0-AF62-2C5AD517AAF0}">
      <dgm:prSet/>
      <dgm:spPr/>
      <dgm:t>
        <a:bodyPr/>
        <a:lstStyle/>
        <a:p>
          <a:endParaRPr lang="en-US" sz="1200">
            <a:latin typeface="Old Standard TT" panose="020B0604020202020204" charset="0"/>
          </a:endParaRPr>
        </a:p>
      </dgm:t>
    </dgm:pt>
    <dgm:pt modelId="{85CC9D99-2C21-4E7D-A901-07FF0671F614}">
      <dgm:prSet phldrT="[Text]" custT="1"/>
      <dgm:spPr/>
      <dgm:t>
        <a:bodyPr/>
        <a:lstStyle/>
        <a:p>
          <a:r>
            <a:rPr lang="en-US" sz="1200" b="0" dirty="0">
              <a:latin typeface="Old Standard TT" panose="020B0604020202020204" charset="0"/>
            </a:rPr>
            <a:t>Modeling Approach</a:t>
          </a:r>
        </a:p>
      </dgm:t>
    </dgm:pt>
    <dgm:pt modelId="{E516626B-B062-40E6-B3D3-AECC3FDA0738}" type="parTrans" cxnId="{B013F804-20B7-4046-ADAF-F2E6B150BFA3}">
      <dgm:prSet/>
      <dgm:spPr/>
      <dgm:t>
        <a:bodyPr/>
        <a:lstStyle/>
        <a:p>
          <a:endParaRPr lang="en-US" sz="1200">
            <a:latin typeface="Old Standard TT" panose="020B0604020202020204" charset="0"/>
          </a:endParaRPr>
        </a:p>
      </dgm:t>
    </dgm:pt>
    <dgm:pt modelId="{99905E2F-FCE2-4764-B9AD-D64CC0C1B20C}" type="sibTrans" cxnId="{B013F804-20B7-4046-ADAF-F2E6B150BFA3}">
      <dgm:prSet/>
      <dgm:spPr/>
      <dgm:t>
        <a:bodyPr/>
        <a:lstStyle/>
        <a:p>
          <a:endParaRPr lang="en-US" sz="1200">
            <a:latin typeface="Old Standard TT" panose="020B0604020202020204" charset="0"/>
          </a:endParaRPr>
        </a:p>
      </dgm:t>
    </dgm:pt>
    <dgm:pt modelId="{227F7001-7108-49B3-A31F-D029A706546A}">
      <dgm:prSet phldrT="[Text]" custT="1"/>
      <dgm:spPr/>
      <dgm:t>
        <a:bodyPr/>
        <a:lstStyle/>
        <a:p>
          <a:r>
            <a:rPr lang="en-US" sz="1200" dirty="0">
              <a:latin typeface="Old Standard TT" panose="020B0604020202020204" charset="0"/>
            </a:rPr>
            <a:t>Conclusion</a:t>
          </a:r>
        </a:p>
      </dgm:t>
    </dgm:pt>
    <dgm:pt modelId="{015CF60C-F58B-46D5-A688-59E97D897928}" type="parTrans" cxnId="{CA8D4673-A4C3-4706-90F4-0013E701A80B}">
      <dgm:prSet/>
      <dgm:spPr/>
      <dgm:t>
        <a:bodyPr/>
        <a:lstStyle/>
        <a:p>
          <a:endParaRPr lang="en-US" sz="1200">
            <a:latin typeface="Old Standard TT" panose="020B0604020202020204" charset="0"/>
          </a:endParaRPr>
        </a:p>
      </dgm:t>
    </dgm:pt>
    <dgm:pt modelId="{9FC52463-219C-4D4F-B3A2-31EB14323B04}" type="sibTrans" cxnId="{CA8D4673-A4C3-4706-90F4-0013E701A80B}">
      <dgm:prSet/>
      <dgm:spPr/>
      <dgm:t>
        <a:bodyPr/>
        <a:lstStyle/>
        <a:p>
          <a:endParaRPr lang="en-US" sz="1200">
            <a:latin typeface="Old Standard TT" panose="020B0604020202020204" charset="0"/>
          </a:endParaRPr>
        </a:p>
      </dgm:t>
    </dgm:pt>
    <dgm:pt modelId="{4DA7D549-A2B3-4BA3-9FA8-FCADF7EE182F}">
      <dgm:prSet phldrT="[Text]" custT="1"/>
      <dgm:spPr/>
      <dgm:t>
        <a:bodyPr/>
        <a:lstStyle/>
        <a:p>
          <a:r>
            <a:rPr lang="en-US" sz="1200" dirty="0">
              <a:latin typeface="Old Standard TT" panose="020B0604020202020204" charset="0"/>
            </a:rPr>
            <a:t>Predictor Relevance</a:t>
          </a:r>
        </a:p>
      </dgm:t>
    </dgm:pt>
    <dgm:pt modelId="{01F8EBA1-35E9-438D-9704-3EC7D51291A3}" type="sibTrans" cxnId="{173B533E-B7A7-487E-B8BE-8C331E63A62F}">
      <dgm:prSet/>
      <dgm:spPr/>
      <dgm:t>
        <a:bodyPr/>
        <a:lstStyle/>
        <a:p>
          <a:endParaRPr lang="en-US" sz="1200">
            <a:latin typeface="Old Standard TT" panose="020B0604020202020204" charset="0"/>
          </a:endParaRPr>
        </a:p>
      </dgm:t>
    </dgm:pt>
    <dgm:pt modelId="{E173E77A-77DC-43BF-AC34-F3A1D590B081}" type="parTrans" cxnId="{173B533E-B7A7-487E-B8BE-8C331E63A62F}">
      <dgm:prSet/>
      <dgm:spPr/>
      <dgm:t>
        <a:bodyPr/>
        <a:lstStyle/>
        <a:p>
          <a:endParaRPr lang="en-US" sz="1200">
            <a:latin typeface="Old Standard TT" panose="020B0604020202020204" charset="0"/>
          </a:endParaRPr>
        </a:p>
      </dgm:t>
    </dgm:pt>
    <dgm:pt modelId="{194FFC12-4FD2-42A7-B17F-98B56EE6AA3F}" type="pres">
      <dgm:prSet presAssocID="{5DF761F0-4A51-421D-ABE5-12116D6E2001}" presName="Name0" presStyleCnt="0">
        <dgm:presLayoutVars>
          <dgm:dir/>
          <dgm:animLvl val="lvl"/>
          <dgm:resizeHandles val="exact"/>
        </dgm:presLayoutVars>
      </dgm:prSet>
      <dgm:spPr/>
    </dgm:pt>
    <dgm:pt modelId="{CFFA41F1-9F09-49D4-B82F-E30898808222}" type="pres">
      <dgm:prSet presAssocID="{B71B14F4-A079-499C-96F7-325B45D806DF}" presName="parTxOnly" presStyleLbl="node1" presStyleIdx="0" presStyleCnt="4">
        <dgm:presLayoutVars>
          <dgm:chMax val="0"/>
          <dgm:chPref val="0"/>
          <dgm:bulletEnabled val="1"/>
        </dgm:presLayoutVars>
      </dgm:prSet>
      <dgm:spPr/>
    </dgm:pt>
    <dgm:pt modelId="{77037C4A-DA22-4831-A794-939329090B54}" type="pres">
      <dgm:prSet presAssocID="{3E1C3C0D-8376-4C87-985C-DC266F9100E1}" presName="parTxOnlySpace" presStyleCnt="0"/>
      <dgm:spPr/>
    </dgm:pt>
    <dgm:pt modelId="{7F1B71F7-37AA-435F-84F7-C75A3F7DE319}" type="pres">
      <dgm:prSet presAssocID="{85CC9D99-2C21-4E7D-A901-07FF0671F614}" presName="parTxOnly" presStyleLbl="node1" presStyleIdx="1" presStyleCnt="4">
        <dgm:presLayoutVars>
          <dgm:chMax val="0"/>
          <dgm:chPref val="0"/>
          <dgm:bulletEnabled val="1"/>
        </dgm:presLayoutVars>
      </dgm:prSet>
      <dgm:spPr/>
    </dgm:pt>
    <dgm:pt modelId="{B209AF1C-0E42-40C3-926B-5116AF7ACE41}" type="pres">
      <dgm:prSet presAssocID="{99905E2F-FCE2-4764-B9AD-D64CC0C1B20C}" presName="parTxOnlySpace" presStyleCnt="0"/>
      <dgm:spPr/>
    </dgm:pt>
    <dgm:pt modelId="{63A2B97B-E72B-40EE-835F-8A645AF618EE}" type="pres">
      <dgm:prSet presAssocID="{4DA7D549-A2B3-4BA3-9FA8-FCADF7EE182F}" presName="parTxOnly" presStyleLbl="node1" presStyleIdx="2" presStyleCnt="4">
        <dgm:presLayoutVars>
          <dgm:chMax val="0"/>
          <dgm:chPref val="0"/>
          <dgm:bulletEnabled val="1"/>
        </dgm:presLayoutVars>
      </dgm:prSet>
      <dgm:spPr/>
    </dgm:pt>
    <dgm:pt modelId="{FE1A6DF9-37BC-4482-B599-E4F95BD23CDE}" type="pres">
      <dgm:prSet presAssocID="{01F8EBA1-35E9-438D-9704-3EC7D51291A3}" presName="parTxOnlySpace" presStyleCnt="0"/>
      <dgm:spPr/>
    </dgm:pt>
    <dgm:pt modelId="{536157E9-79E6-45A4-87A3-3DAF3B4ABF01}" type="pres">
      <dgm:prSet presAssocID="{227F7001-7108-49B3-A31F-D029A706546A}" presName="parTxOnly" presStyleLbl="node1" presStyleIdx="3" presStyleCnt="4">
        <dgm:presLayoutVars>
          <dgm:chMax val="0"/>
          <dgm:chPref val="0"/>
          <dgm:bulletEnabled val="1"/>
        </dgm:presLayoutVars>
      </dgm:prSet>
      <dgm:spPr/>
    </dgm:pt>
  </dgm:ptLst>
  <dgm:cxnLst>
    <dgm:cxn modelId="{B013F804-20B7-4046-ADAF-F2E6B150BFA3}" srcId="{5DF761F0-4A51-421D-ABE5-12116D6E2001}" destId="{85CC9D99-2C21-4E7D-A901-07FF0671F614}" srcOrd="1" destOrd="0" parTransId="{E516626B-B062-40E6-B3D3-AECC3FDA0738}" sibTransId="{99905E2F-FCE2-4764-B9AD-D64CC0C1B20C}"/>
    <dgm:cxn modelId="{5426E123-D4DA-44B3-A603-BE74BB75F43D}" type="presOf" srcId="{B71B14F4-A079-499C-96F7-325B45D806DF}" destId="{CFFA41F1-9F09-49D4-B82F-E30898808222}" srcOrd="0" destOrd="0" presId="urn:microsoft.com/office/officeart/2005/8/layout/chevron1"/>
    <dgm:cxn modelId="{C0903930-A28D-4F87-903B-9FCB79941F40}" type="presOf" srcId="{85CC9D99-2C21-4E7D-A901-07FF0671F614}" destId="{7F1B71F7-37AA-435F-84F7-C75A3F7DE319}" srcOrd="0" destOrd="0" presId="urn:microsoft.com/office/officeart/2005/8/layout/chevron1"/>
    <dgm:cxn modelId="{591A2F33-85E7-476A-B7BC-70A4E72614B4}" type="presOf" srcId="{227F7001-7108-49B3-A31F-D029A706546A}" destId="{536157E9-79E6-45A4-87A3-3DAF3B4ABF01}" srcOrd="0" destOrd="0" presId="urn:microsoft.com/office/officeart/2005/8/layout/chevron1"/>
    <dgm:cxn modelId="{173B533E-B7A7-487E-B8BE-8C331E63A62F}" srcId="{5DF761F0-4A51-421D-ABE5-12116D6E2001}" destId="{4DA7D549-A2B3-4BA3-9FA8-FCADF7EE182F}" srcOrd="2" destOrd="0" parTransId="{E173E77A-77DC-43BF-AC34-F3A1D590B081}" sibTransId="{01F8EBA1-35E9-438D-9704-3EC7D51291A3}"/>
    <dgm:cxn modelId="{75CB7662-42D0-4A49-9BE3-1D2B67B1870F}" type="presOf" srcId="{4DA7D549-A2B3-4BA3-9FA8-FCADF7EE182F}" destId="{63A2B97B-E72B-40EE-835F-8A645AF618EE}" srcOrd="0" destOrd="0" presId="urn:microsoft.com/office/officeart/2005/8/layout/chevron1"/>
    <dgm:cxn modelId="{1B447747-4B7E-41B0-AF62-2C5AD517AAF0}" srcId="{5DF761F0-4A51-421D-ABE5-12116D6E2001}" destId="{B71B14F4-A079-499C-96F7-325B45D806DF}" srcOrd="0" destOrd="0" parTransId="{450A174D-3AF1-49DD-AD0F-4093C45C7EA3}" sibTransId="{3E1C3C0D-8376-4C87-985C-DC266F9100E1}"/>
    <dgm:cxn modelId="{CA8D4673-A4C3-4706-90F4-0013E701A80B}" srcId="{5DF761F0-4A51-421D-ABE5-12116D6E2001}" destId="{227F7001-7108-49B3-A31F-D029A706546A}" srcOrd="3" destOrd="0" parTransId="{015CF60C-F58B-46D5-A688-59E97D897928}" sibTransId="{9FC52463-219C-4D4F-B3A2-31EB14323B04}"/>
    <dgm:cxn modelId="{AE9B23E1-FDB6-42A0-BEE6-C9CA2BD066D0}" type="presOf" srcId="{5DF761F0-4A51-421D-ABE5-12116D6E2001}" destId="{194FFC12-4FD2-42A7-B17F-98B56EE6AA3F}" srcOrd="0" destOrd="0" presId="urn:microsoft.com/office/officeart/2005/8/layout/chevron1"/>
    <dgm:cxn modelId="{4305A5F0-01A3-407A-875D-0521D5C2AA97}" type="presParOf" srcId="{194FFC12-4FD2-42A7-B17F-98B56EE6AA3F}" destId="{CFFA41F1-9F09-49D4-B82F-E30898808222}" srcOrd="0" destOrd="0" presId="urn:microsoft.com/office/officeart/2005/8/layout/chevron1"/>
    <dgm:cxn modelId="{9A05D0B7-B311-4E6B-A82D-6E5E9A412185}" type="presParOf" srcId="{194FFC12-4FD2-42A7-B17F-98B56EE6AA3F}" destId="{77037C4A-DA22-4831-A794-939329090B54}" srcOrd="1" destOrd="0" presId="urn:microsoft.com/office/officeart/2005/8/layout/chevron1"/>
    <dgm:cxn modelId="{6AC993FE-A98D-4E80-A219-15A7BA7FBFDD}" type="presParOf" srcId="{194FFC12-4FD2-42A7-B17F-98B56EE6AA3F}" destId="{7F1B71F7-37AA-435F-84F7-C75A3F7DE319}" srcOrd="2" destOrd="0" presId="urn:microsoft.com/office/officeart/2005/8/layout/chevron1"/>
    <dgm:cxn modelId="{1E1202F1-D4B9-4BC2-8B23-FED3500C21CA}" type="presParOf" srcId="{194FFC12-4FD2-42A7-B17F-98B56EE6AA3F}" destId="{B209AF1C-0E42-40C3-926B-5116AF7ACE41}" srcOrd="3" destOrd="0" presId="urn:microsoft.com/office/officeart/2005/8/layout/chevron1"/>
    <dgm:cxn modelId="{E01F9625-CF96-40F7-BA47-E66E4A591B54}" type="presParOf" srcId="{194FFC12-4FD2-42A7-B17F-98B56EE6AA3F}" destId="{63A2B97B-E72B-40EE-835F-8A645AF618EE}" srcOrd="4" destOrd="0" presId="urn:microsoft.com/office/officeart/2005/8/layout/chevron1"/>
    <dgm:cxn modelId="{DE9B3FF7-F8AC-4457-8530-CE548EF2954C}" type="presParOf" srcId="{194FFC12-4FD2-42A7-B17F-98B56EE6AA3F}" destId="{FE1A6DF9-37BC-4482-B599-E4F95BD23CDE}" srcOrd="5" destOrd="0" presId="urn:microsoft.com/office/officeart/2005/8/layout/chevron1"/>
    <dgm:cxn modelId="{CE2D1144-435B-43D0-9BB9-42F46F3A42B5}" type="presParOf" srcId="{194FFC12-4FD2-42A7-B17F-98B56EE6AA3F}" destId="{536157E9-79E6-45A4-87A3-3DAF3B4ABF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F761F0-4A51-421D-ABE5-12116D6E2001}" type="doc">
      <dgm:prSet loTypeId="urn:microsoft.com/office/officeart/2005/8/layout/chevron1" loCatId="process" qsTypeId="urn:microsoft.com/office/officeart/2005/8/quickstyle/simple1" qsCatId="simple" csTypeId="urn:microsoft.com/office/officeart/2005/8/colors/accent4_1" csCatId="accent4" phldr="1"/>
      <dgm:spPr/>
    </dgm:pt>
    <dgm:pt modelId="{B71B14F4-A079-499C-96F7-325B45D806DF}">
      <dgm:prSet phldrT="[Text]" custT="1"/>
      <dgm:spPr>
        <a:solidFill>
          <a:schemeClr val="tx2">
            <a:lumMod val="20000"/>
            <a:lumOff val="80000"/>
          </a:schemeClr>
        </a:solidFill>
      </dgm:spPr>
      <dgm:t>
        <a:bodyPr/>
        <a:lstStyle/>
        <a:p>
          <a:r>
            <a:rPr lang="en-US" sz="1200" b="1" dirty="0">
              <a:latin typeface="Old Standard TT" panose="020B0604020202020204" charset="0"/>
            </a:rPr>
            <a:t>Dataset</a:t>
          </a:r>
        </a:p>
      </dgm:t>
    </dgm:pt>
    <dgm:pt modelId="{450A174D-3AF1-49DD-AD0F-4093C45C7EA3}" type="parTrans" cxnId="{1B447747-4B7E-41B0-AF62-2C5AD517AAF0}">
      <dgm:prSet/>
      <dgm:spPr/>
      <dgm:t>
        <a:bodyPr/>
        <a:lstStyle/>
        <a:p>
          <a:endParaRPr lang="en-US" sz="1200">
            <a:latin typeface="Old Standard TT" panose="020B0604020202020204" charset="0"/>
          </a:endParaRPr>
        </a:p>
      </dgm:t>
    </dgm:pt>
    <dgm:pt modelId="{3E1C3C0D-8376-4C87-985C-DC266F9100E1}" type="sibTrans" cxnId="{1B447747-4B7E-41B0-AF62-2C5AD517AAF0}">
      <dgm:prSet/>
      <dgm:spPr/>
      <dgm:t>
        <a:bodyPr/>
        <a:lstStyle/>
        <a:p>
          <a:endParaRPr lang="en-US" sz="1200">
            <a:latin typeface="Old Standard TT" panose="020B0604020202020204" charset="0"/>
          </a:endParaRPr>
        </a:p>
      </dgm:t>
    </dgm:pt>
    <dgm:pt modelId="{85CC9D99-2C21-4E7D-A901-07FF0671F614}">
      <dgm:prSet phldrT="[Text]" custT="1"/>
      <dgm:spPr/>
      <dgm:t>
        <a:bodyPr/>
        <a:lstStyle/>
        <a:p>
          <a:r>
            <a:rPr lang="en-US" sz="1200" b="0" dirty="0">
              <a:latin typeface="Old Standard TT" panose="020B0604020202020204" charset="0"/>
            </a:rPr>
            <a:t>Modeling Approach</a:t>
          </a:r>
          <a:endParaRPr lang="en-US" sz="1200" dirty="0">
            <a:latin typeface="Old Standard TT" panose="020B0604020202020204" charset="0"/>
          </a:endParaRPr>
        </a:p>
      </dgm:t>
    </dgm:pt>
    <dgm:pt modelId="{E516626B-B062-40E6-B3D3-AECC3FDA0738}" type="parTrans" cxnId="{B013F804-20B7-4046-ADAF-F2E6B150BFA3}">
      <dgm:prSet/>
      <dgm:spPr/>
      <dgm:t>
        <a:bodyPr/>
        <a:lstStyle/>
        <a:p>
          <a:endParaRPr lang="en-US" sz="1200">
            <a:latin typeface="Old Standard TT" panose="020B0604020202020204" charset="0"/>
          </a:endParaRPr>
        </a:p>
      </dgm:t>
    </dgm:pt>
    <dgm:pt modelId="{99905E2F-FCE2-4764-B9AD-D64CC0C1B20C}" type="sibTrans" cxnId="{B013F804-20B7-4046-ADAF-F2E6B150BFA3}">
      <dgm:prSet/>
      <dgm:spPr/>
      <dgm:t>
        <a:bodyPr/>
        <a:lstStyle/>
        <a:p>
          <a:endParaRPr lang="en-US" sz="1200">
            <a:latin typeface="Old Standard TT" panose="020B0604020202020204" charset="0"/>
          </a:endParaRPr>
        </a:p>
      </dgm:t>
    </dgm:pt>
    <dgm:pt modelId="{227F7001-7108-49B3-A31F-D029A706546A}">
      <dgm:prSet phldrT="[Text]" custT="1"/>
      <dgm:spPr/>
      <dgm:t>
        <a:bodyPr/>
        <a:lstStyle/>
        <a:p>
          <a:r>
            <a:rPr lang="en-US" sz="1200" dirty="0">
              <a:latin typeface="Old Standard TT" panose="020B0604020202020204" charset="0"/>
            </a:rPr>
            <a:t>Conclusion</a:t>
          </a:r>
        </a:p>
      </dgm:t>
    </dgm:pt>
    <dgm:pt modelId="{015CF60C-F58B-46D5-A688-59E97D897928}" type="parTrans" cxnId="{CA8D4673-A4C3-4706-90F4-0013E701A80B}">
      <dgm:prSet/>
      <dgm:spPr/>
      <dgm:t>
        <a:bodyPr/>
        <a:lstStyle/>
        <a:p>
          <a:endParaRPr lang="en-US" sz="1200">
            <a:latin typeface="Old Standard TT" panose="020B0604020202020204" charset="0"/>
          </a:endParaRPr>
        </a:p>
      </dgm:t>
    </dgm:pt>
    <dgm:pt modelId="{9FC52463-219C-4D4F-B3A2-31EB14323B04}" type="sibTrans" cxnId="{CA8D4673-A4C3-4706-90F4-0013E701A80B}">
      <dgm:prSet/>
      <dgm:spPr/>
      <dgm:t>
        <a:bodyPr/>
        <a:lstStyle/>
        <a:p>
          <a:endParaRPr lang="en-US" sz="1200">
            <a:latin typeface="Old Standard TT" panose="020B0604020202020204" charset="0"/>
          </a:endParaRPr>
        </a:p>
      </dgm:t>
    </dgm:pt>
    <dgm:pt modelId="{4DA7D549-A2B3-4BA3-9FA8-FCADF7EE182F}">
      <dgm:prSet phldrT="[Text]" custT="1"/>
      <dgm:spPr/>
      <dgm:t>
        <a:bodyPr/>
        <a:lstStyle/>
        <a:p>
          <a:r>
            <a:rPr lang="en-US" sz="1200" dirty="0">
              <a:latin typeface="Old Standard TT" panose="020B0604020202020204" charset="0"/>
            </a:rPr>
            <a:t>Predictor Relevance</a:t>
          </a:r>
        </a:p>
      </dgm:t>
    </dgm:pt>
    <dgm:pt modelId="{01F8EBA1-35E9-438D-9704-3EC7D51291A3}" type="sibTrans" cxnId="{173B533E-B7A7-487E-B8BE-8C331E63A62F}">
      <dgm:prSet/>
      <dgm:spPr/>
      <dgm:t>
        <a:bodyPr/>
        <a:lstStyle/>
        <a:p>
          <a:endParaRPr lang="en-US" sz="1200">
            <a:latin typeface="Old Standard TT" panose="020B0604020202020204" charset="0"/>
          </a:endParaRPr>
        </a:p>
      </dgm:t>
    </dgm:pt>
    <dgm:pt modelId="{E173E77A-77DC-43BF-AC34-F3A1D590B081}" type="parTrans" cxnId="{173B533E-B7A7-487E-B8BE-8C331E63A62F}">
      <dgm:prSet/>
      <dgm:spPr/>
      <dgm:t>
        <a:bodyPr/>
        <a:lstStyle/>
        <a:p>
          <a:endParaRPr lang="en-US" sz="1200">
            <a:latin typeface="Old Standard TT" panose="020B0604020202020204" charset="0"/>
          </a:endParaRPr>
        </a:p>
      </dgm:t>
    </dgm:pt>
    <dgm:pt modelId="{194FFC12-4FD2-42A7-B17F-98B56EE6AA3F}" type="pres">
      <dgm:prSet presAssocID="{5DF761F0-4A51-421D-ABE5-12116D6E2001}" presName="Name0" presStyleCnt="0">
        <dgm:presLayoutVars>
          <dgm:dir/>
          <dgm:animLvl val="lvl"/>
          <dgm:resizeHandles val="exact"/>
        </dgm:presLayoutVars>
      </dgm:prSet>
      <dgm:spPr/>
    </dgm:pt>
    <dgm:pt modelId="{CFFA41F1-9F09-49D4-B82F-E30898808222}" type="pres">
      <dgm:prSet presAssocID="{B71B14F4-A079-499C-96F7-325B45D806DF}" presName="parTxOnly" presStyleLbl="node1" presStyleIdx="0" presStyleCnt="4">
        <dgm:presLayoutVars>
          <dgm:chMax val="0"/>
          <dgm:chPref val="0"/>
          <dgm:bulletEnabled val="1"/>
        </dgm:presLayoutVars>
      </dgm:prSet>
      <dgm:spPr/>
    </dgm:pt>
    <dgm:pt modelId="{77037C4A-DA22-4831-A794-939329090B54}" type="pres">
      <dgm:prSet presAssocID="{3E1C3C0D-8376-4C87-985C-DC266F9100E1}" presName="parTxOnlySpace" presStyleCnt="0"/>
      <dgm:spPr/>
    </dgm:pt>
    <dgm:pt modelId="{7F1B71F7-37AA-435F-84F7-C75A3F7DE319}" type="pres">
      <dgm:prSet presAssocID="{85CC9D99-2C21-4E7D-A901-07FF0671F614}" presName="parTxOnly" presStyleLbl="node1" presStyleIdx="1" presStyleCnt="4">
        <dgm:presLayoutVars>
          <dgm:chMax val="0"/>
          <dgm:chPref val="0"/>
          <dgm:bulletEnabled val="1"/>
        </dgm:presLayoutVars>
      </dgm:prSet>
      <dgm:spPr/>
    </dgm:pt>
    <dgm:pt modelId="{B209AF1C-0E42-40C3-926B-5116AF7ACE41}" type="pres">
      <dgm:prSet presAssocID="{99905E2F-FCE2-4764-B9AD-D64CC0C1B20C}" presName="parTxOnlySpace" presStyleCnt="0"/>
      <dgm:spPr/>
    </dgm:pt>
    <dgm:pt modelId="{63A2B97B-E72B-40EE-835F-8A645AF618EE}" type="pres">
      <dgm:prSet presAssocID="{4DA7D549-A2B3-4BA3-9FA8-FCADF7EE182F}" presName="parTxOnly" presStyleLbl="node1" presStyleIdx="2" presStyleCnt="4">
        <dgm:presLayoutVars>
          <dgm:chMax val="0"/>
          <dgm:chPref val="0"/>
          <dgm:bulletEnabled val="1"/>
        </dgm:presLayoutVars>
      </dgm:prSet>
      <dgm:spPr/>
    </dgm:pt>
    <dgm:pt modelId="{FE1A6DF9-37BC-4482-B599-E4F95BD23CDE}" type="pres">
      <dgm:prSet presAssocID="{01F8EBA1-35E9-438D-9704-3EC7D51291A3}" presName="parTxOnlySpace" presStyleCnt="0"/>
      <dgm:spPr/>
    </dgm:pt>
    <dgm:pt modelId="{536157E9-79E6-45A4-87A3-3DAF3B4ABF01}" type="pres">
      <dgm:prSet presAssocID="{227F7001-7108-49B3-A31F-D029A706546A}" presName="parTxOnly" presStyleLbl="node1" presStyleIdx="3" presStyleCnt="4">
        <dgm:presLayoutVars>
          <dgm:chMax val="0"/>
          <dgm:chPref val="0"/>
          <dgm:bulletEnabled val="1"/>
        </dgm:presLayoutVars>
      </dgm:prSet>
      <dgm:spPr/>
    </dgm:pt>
  </dgm:ptLst>
  <dgm:cxnLst>
    <dgm:cxn modelId="{B013F804-20B7-4046-ADAF-F2E6B150BFA3}" srcId="{5DF761F0-4A51-421D-ABE5-12116D6E2001}" destId="{85CC9D99-2C21-4E7D-A901-07FF0671F614}" srcOrd="1" destOrd="0" parTransId="{E516626B-B062-40E6-B3D3-AECC3FDA0738}" sibTransId="{99905E2F-FCE2-4764-B9AD-D64CC0C1B20C}"/>
    <dgm:cxn modelId="{5426E123-D4DA-44B3-A603-BE74BB75F43D}" type="presOf" srcId="{B71B14F4-A079-499C-96F7-325B45D806DF}" destId="{CFFA41F1-9F09-49D4-B82F-E30898808222}" srcOrd="0" destOrd="0" presId="urn:microsoft.com/office/officeart/2005/8/layout/chevron1"/>
    <dgm:cxn modelId="{C0903930-A28D-4F87-903B-9FCB79941F40}" type="presOf" srcId="{85CC9D99-2C21-4E7D-A901-07FF0671F614}" destId="{7F1B71F7-37AA-435F-84F7-C75A3F7DE319}" srcOrd="0" destOrd="0" presId="urn:microsoft.com/office/officeart/2005/8/layout/chevron1"/>
    <dgm:cxn modelId="{591A2F33-85E7-476A-B7BC-70A4E72614B4}" type="presOf" srcId="{227F7001-7108-49B3-A31F-D029A706546A}" destId="{536157E9-79E6-45A4-87A3-3DAF3B4ABF01}" srcOrd="0" destOrd="0" presId="urn:microsoft.com/office/officeart/2005/8/layout/chevron1"/>
    <dgm:cxn modelId="{173B533E-B7A7-487E-B8BE-8C331E63A62F}" srcId="{5DF761F0-4A51-421D-ABE5-12116D6E2001}" destId="{4DA7D549-A2B3-4BA3-9FA8-FCADF7EE182F}" srcOrd="2" destOrd="0" parTransId="{E173E77A-77DC-43BF-AC34-F3A1D590B081}" sibTransId="{01F8EBA1-35E9-438D-9704-3EC7D51291A3}"/>
    <dgm:cxn modelId="{75CB7662-42D0-4A49-9BE3-1D2B67B1870F}" type="presOf" srcId="{4DA7D549-A2B3-4BA3-9FA8-FCADF7EE182F}" destId="{63A2B97B-E72B-40EE-835F-8A645AF618EE}" srcOrd="0" destOrd="0" presId="urn:microsoft.com/office/officeart/2005/8/layout/chevron1"/>
    <dgm:cxn modelId="{1B447747-4B7E-41B0-AF62-2C5AD517AAF0}" srcId="{5DF761F0-4A51-421D-ABE5-12116D6E2001}" destId="{B71B14F4-A079-499C-96F7-325B45D806DF}" srcOrd="0" destOrd="0" parTransId="{450A174D-3AF1-49DD-AD0F-4093C45C7EA3}" sibTransId="{3E1C3C0D-8376-4C87-985C-DC266F9100E1}"/>
    <dgm:cxn modelId="{CA8D4673-A4C3-4706-90F4-0013E701A80B}" srcId="{5DF761F0-4A51-421D-ABE5-12116D6E2001}" destId="{227F7001-7108-49B3-A31F-D029A706546A}" srcOrd="3" destOrd="0" parTransId="{015CF60C-F58B-46D5-A688-59E97D897928}" sibTransId="{9FC52463-219C-4D4F-B3A2-31EB14323B04}"/>
    <dgm:cxn modelId="{AE9B23E1-FDB6-42A0-BEE6-C9CA2BD066D0}" type="presOf" srcId="{5DF761F0-4A51-421D-ABE5-12116D6E2001}" destId="{194FFC12-4FD2-42A7-B17F-98B56EE6AA3F}" srcOrd="0" destOrd="0" presId="urn:microsoft.com/office/officeart/2005/8/layout/chevron1"/>
    <dgm:cxn modelId="{4305A5F0-01A3-407A-875D-0521D5C2AA97}" type="presParOf" srcId="{194FFC12-4FD2-42A7-B17F-98B56EE6AA3F}" destId="{CFFA41F1-9F09-49D4-B82F-E30898808222}" srcOrd="0" destOrd="0" presId="urn:microsoft.com/office/officeart/2005/8/layout/chevron1"/>
    <dgm:cxn modelId="{9A05D0B7-B311-4E6B-A82D-6E5E9A412185}" type="presParOf" srcId="{194FFC12-4FD2-42A7-B17F-98B56EE6AA3F}" destId="{77037C4A-DA22-4831-A794-939329090B54}" srcOrd="1" destOrd="0" presId="urn:microsoft.com/office/officeart/2005/8/layout/chevron1"/>
    <dgm:cxn modelId="{6AC993FE-A98D-4E80-A219-15A7BA7FBFDD}" type="presParOf" srcId="{194FFC12-4FD2-42A7-B17F-98B56EE6AA3F}" destId="{7F1B71F7-37AA-435F-84F7-C75A3F7DE319}" srcOrd="2" destOrd="0" presId="urn:microsoft.com/office/officeart/2005/8/layout/chevron1"/>
    <dgm:cxn modelId="{1E1202F1-D4B9-4BC2-8B23-FED3500C21CA}" type="presParOf" srcId="{194FFC12-4FD2-42A7-B17F-98B56EE6AA3F}" destId="{B209AF1C-0E42-40C3-926B-5116AF7ACE41}" srcOrd="3" destOrd="0" presId="urn:microsoft.com/office/officeart/2005/8/layout/chevron1"/>
    <dgm:cxn modelId="{E01F9625-CF96-40F7-BA47-E66E4A591B54}" type="presParOf" srcId="{194FFC12-4FD2-42A7-B17F-98B56EE6AA3F}" destId="{63A2B97B-E72B-40EE-835F-8A645AF618EE}" srcOrd="4" destOrd="0" presId="urn:microsoft.com/office/officeart/2005/8/layout/chevron1"/>
    <dgm:cxn modelId="{DE9B3FF7-F8AC-4457-8530-CE548EF2954C}" type="presParOf" srcId="{194FFC12-4FD2-42A7-B17F-98B56EE6AA3F}" destId="{FE1A6DF9-37BC-4482-B599-E4F95BD23CDE}" srcOrd="5" destOrd="0" presId="urn:microsoft.com/office/officeart/2005/8/layout/chevron1"/>
    <dgm:cxn modelId="{CE2D1144-435B-43D0-9BB9-42F46F3A42B5}" type="presParOf" srcId="{194FFC12-4FD2-42A7-B17F-98B56EE6AA3F}" destId="{536157E9-79E6-45A4-87A3-3DAF3B4ABF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F761F0-4A51-421D-ABE5-12116D6E2001}" type="doc">
      <dgm:prSet loTypeId="urn:microsoft.com/office/officeart/2005/8/layout/chevron1" loCatId="process" qsTypeId="urn:microsoft.com/office/officeart/2005/8/quickstyle/simple1" qsCatId="simple" csTypeId="urn:microsoft.com/office/officeart/2005/8/colors/accent4_1" csCatId="accent4" phldr="1"/>
      <dgm:spPr/>
    </dgm:pt>
    <dgm:pt modelId="{B71B14F4-A079-499C-96F7-325B45D806DF}">
      <dgm:prSet phldrT="[Text]" custT="1"/>
      <dgm:spPr/>
      <dgm:t>
        <a:bodyPr/>
        <a:lstStyle/>
        <a:p>
          <a:r>
            <a:rPr lang="en-US" sz="1200" dirty="0">
              <a:latin typeface="Old Standard TT" panose="020B0604020202020204" charset="0"/>
            </a:rPr>
            <a:t>Dataset</a:t>
          </a:r>
        </a:p>
      </dgm:t>
    </dgm:pt>
    <dgm:pt modelId="{450A174D-3AF1-49DD-AD0F-4093C45C7EA3}" type="parTrans" cxnId="{1B447747-4B7E-41B0-AF62-2C5AD517AAF0}">
      <dgm:prSet/>
      <dgm:spPr/>
      <dgm:t>
        <a:bodyPr/>
        <a:lstStyle/>
        <a:p>
          <a:endParaRPr lang="en-US" sz="1200">
            <a:latin typeface="Old Standard TT" panose="020B0604020202020204" charset="0"/>
          </a:endParaRPr>
        </a:p>
      </dgm:t>
    </dgm:pt>
    <dgm:pt modelId="{3E1C3C0D-8376-4C87-985C-DC266F9100E1}" type="sibTrans" cxnId="{1B447747-4B7E-41B0-AF62-2C5AD517AAF0}">
      <dgm:prSet/>
      <dgm:spPr/>
      <dgm:t>
        <a:bodyPr/>
        <a:lstStyle/>
        <a:p>
          <a:endParaRPr lang="en-US" sz="1200">
            <a:latin typeface="Old Standard TT" panose="020B0604020202020204" charset="0"/>
          </a:endParaRPr>
        </a:p>
      </dgm:t>
    </dgm:pt>
    <dgm:pt modelId="{85CC9D99-2C21-4E7D-A901-07FF0671F614}">
      <dgm:prSet phldrT="[Text]" custT="1"/>
      <dgm:spPr>
        <a:solidFill>
          <a:schemeClr val="tx2">
            <a:lumMod val="20000"/>
            <a:lumOff val="80000"/>
          </a:schemeClr>
        </a:solidFill>
      </dgm:spPr>
      <dgm:t>
        <a:bodyPr/>
        <a:lstStyle/>
        <a:p>
          <a:r>
            <a:rPr lang="en-US" sz="1200" b="1" dirty="0">
              <a:latin typeface="Old Standard TT" panose="020B0604020202020204" charset="0"/>
            </a:rPr>
            <a:t>Modeling Approach</a:t>
          </a:r>
        </a:p>
      </dgm:t>
    </dgm:pt>
    <dgm:pt modelId="{E516626B-B062-40E6-B3D3-AECC3FDA0738}" type="parTrans" cxnId="{B013F804-20B7-4046-ADAF-F2E6B150BFA3}">
      <dgm:prSet/>
      <dgm:spPr/>
      <dgm:t>
        <a:bodyPr/>
        <a:lstStyle/>
        <a:p>
          <a:endParaRPr lang="en-US" sz="1200">
            <a:latin typeface="Old Standard TT" panose="020B0604020202020204" charset="0"/>
          </a:endParaRPr>
        </a:p>
      </dgm:t>
    </dgm:pt>
    <dgm:pt modelId="{99905E2F-FCE2-4764-B9AD-D64CC0C1B20C}" type="sibTrans" cxnId="{B013F804-20B7-4046-ADAF-F2E6B150BFA3}">
      <dgm:prSet/>
      <dgm:spPr/>
      <dgm:t>
        <a:bodyPr/>
        <a:lstStyle/>
        <a:p>
          <a:endParaRPr lang="en-US" sz="1200">
            <a:latin typeface="Old Standard TT" panose="020B0604020202020204" charset="0"/>
          </a:endParaRPr>
        </a:p>
      </dgm:t>
    </dgm:pt>
    <dgm:pt modelId="{227F7001-7108-49B3-A31F-D029A706546A}">
      <dgm:prSet phldrT="[Text]" custT="1"/>
      <dgm:spPr/>
      <dgm:t>
        <a:bodyPr/>
        <a:lstStyle/>
        <a:p>
          <a:r>
            <a:rPr lang="en-US" sz="1200" dirty="0">
              <a:latin typeface="Old Standard TT" panose="020B0604020202020204" charset="0"/>
            </a:rPr>
            <a:t>Conclusion</a:t>
          </a:r>
        </a:p>
      </dgm:t>
    </dgm:pt>
    <dgm:pt modelId="{015CF60C-F58B-46D5-A688-59E97D897928}" type="parTrans" cxnId="{CA8D4673-A4C3-4706-90F4-0013E701A80B}">
      <dgm:prSet/>
      <dgm:spPr/>
      <dgm:t>
        <a:bodyPr/>
        <a:lstStyle/>
        <a:p>
          <a:endParaRPr lang="en-US" sz="1200">
            <a:latin typeface="Old Standard TT" panose="020B0604020202020204" charset="0"/>
          </a:endParaRPr>
        </a:p>
      </dgm:t>
    </dgm:pt>
    <dgm:pt modelId="{9FC52463-219C-4D4F-B3A2-31EB14323B04}" type="sibTrans" cxnId="{CA8D4673-A4C3-4706-90F4-0013E701A80B}">
      <dgm:prSet/>
      <dgm:spPr/>
      <dgm:t>
        <a:bodyPr/>
        <a:lstStyle/>
        <a:p>
          <a:endParaRPr lang="en-US" sz="1200">
            <a:latin typeface="Old Standard TT" panose="020B0604020202020204" charset="0"/>
          </a:endParaRPr>
        </a:p>
      </dgm:t>
    </dgm:pt>
    <dgm:pt modelId="{4DA7D549-A2B3-4BA3-9FA8-FCADF7EE182F}">
      <dgm:prSet phldrT="[Text]" custT="1"/>
      <dgm:spPr/>
      <dgm:t>
        <a:bodyPr/>
        <a:lstStyle/>
        <a:p>
          <a:r>
            <a:rPr lang="en-US" sz="1200" dirty="0">
              <a:latin typeface="Old Standard TT" panose="020B0604020202020204" charset="0"/>
            </a:rPr>
            <a:t>Predictor Relevance</a:t>
          </a:r>
        </a:p>
      </dgm:t>
    </dgm:pt>
    <dgm:pt modelId="{01F8EBA1-35E9-438D-9704-3EC7D51291A3}" type="sibTrans" cxnId="{173B533E-B7A7-487E-B8BE-8C331E63A62F}">
      <dgm:prSet/>
      <dgm:spPr/>
      <dgm:t>
        <a:bodyPr/>
        <a:lstStyle/>
        <a:p>
          <a:endParaRPr lang="en-US" sz="1200">
            <a:latin typeface="Old Standard TT" panose="020B0604020202020204" charset="0"/>
          </a:endParaRPr>
        </a:p>
      </dgm:t>
    </dgm:pt>
    <dgm:pt modelId="{E173E77A-77DC-43BF-AC34-F3A1D590B081}" type="parTrans" cxnId="{173B533E-B7A7-487E-B8BE-8C331E63A62F}">
      <dgm:prSet/>
      <dgm:spPr/>
      <dgm:t>
        <a:bodyPr/>
        <a:lstStyle/>
        <a:p>
          <a:endParaRPr lang="en-US" sz="1200">
            <a:latin typeface="Old Standard TT" panose="020B0604020202020204" charset="0"/>
          </a:endParaRPr>
        </a:p>
      </dgm:t>
    </dgm:pt>
    <dgm:pt modelId="{194FFC12-4FD2-42A7-B17F-98B56EE6AA3F}" type="pres">
      <dgm:prSet presAssocID="{5DF761F0-4A51-421D-ABE5-12116D6E2001}" presName="Name0" presStyleCnt="0">
        <dgm:presLayoutVars>
          <dgm:dir/>
          <dgm:animLvl val="lvl"/>
          <dgm:resizeHandles val="exact"/>
        </dgm:presLayoutVars>
      </dgm:prSet>
      <dgm:spPr/>
    </dgm:pt>
    <dgm:pt modelId="{CFFA41F1-9F09-49D4-B82F-E30898808222}" type="pres">
      <dgm:prSet presAssocID="{B71B14F4-A079-499C-96F7-325B45D806DF}" presName="parTxOnly" presStyleLbl="node1" presStyleIdx="0" presStyleCnt="4">
        <dgm:presLayoutVars>
          <dgm:chMax val="0"/>
          <dgm:chPref val="0"/>
          <dgm:bulletEnabled val="1"/>
        </dgm:presLayoutVars>
      </dgm:prSet>
      <dgm:spPr/>
    </dgm:pt>
    <dgm:pt modelId="{77037C4A-DA22-4831-A794-939329090B54}" type="pres">
      <dgm:prSet presAssocID="{3E1C3C0D-8376-4C87-985C-DC266F9100E1}" presName="parTxOnlySpace" presStyleCnt="0"/>
      <dgm:spPr/>
    </dgm:pt>
    <dgm:pt modelId="{7F1B71F7-37AA-435F-84F7-C75A3F7DE319}" type="pres">
      <dgm:prSet presAssocID="{85CC9D99-2C21-4E7D-A901-07FF0671F614}" presName="parTxOnly" presStyleLbl="node1" presStyleIdx="1" presStyleCnt="4">
        <dgm:presLayoutVars>
          <dgm:chMax val="0"/>
          <dgm:chPref val="0"/>
          <dgm:bulletEnabled val="1"/>
        </dgm:presLayoutVars>
      </dgm:prSet>
      <dgm:spPr/>
    </dgm:pt>
    <dgm:pt modelId="{B209AF1C-0E42-40C3-926B-5116AF7ACE41}" type="pres">
      <dgm:prSet presAssocID="{99905E2F-FCE2-4764-B9AD-D64CC0C1B20C}" presName="parTxOnlySpace" presStyleCnt="0"/>
      <dgm:spPr/>
    </dgm:pt>
    <dgm:pt modelId="{63A2B97B-E72B-40EE-835F-8A645AF618EE}" type="pres">
      <dgm:prSet presAssocID="{4DA7D549-A2B3-4BA3-9FA8-FCADF7EE182F}" presName="parTxOnly" presStyleLbl="node1" presStyleIdx="2" presStyleCnt="4">
        <dgm:presLayoutVars>
          <dgm:chMax val="0"/>
          <dgm:chPref val="0"/>
          <dgm:bulletEnabled val="1"/>
        </dgm:presLayoutVars>
      </dgm:prSet>
      <dgm:spPr/>
    </dgm:pt>
    <dgm:pt modelId="{FE1A6DF9-37BC-4482-B599-E4F95BD23CDE}" type="pres">
      <dgm:prSet presAssocID="{01F8EBA1-35E9-438D-9704-3EC7D51291A3}" presName="parTxOnlySpace" presStyleCnt="0"/>
      <dgm:spPr/>
    </dgm:pt>
    <dgm:pt modelId="{536157E9-79E6-45A4-87A3-3DAF3B4ABF01}" type="pres">
      <dgm:prSet presAssocID="{227F7001-7108-49B3-A31F-D029A706546A}" presName="parTxOnly" presStyleLbl="node1" presStyleIdx="3" presStyleCnt="4">
        <dgm:presLayoutVars>
          <dgm:chMax val="0"/>
          <dgm:chPref val="0"/>
          <dgm:bulletEnabled val="1"/>
        </dgm:presLayoutVars>
      </dgm:prSet>
      <dgm:spPr/>
    </dgm:pt>
  </dgm:ptLst>
  <dgm:cxnLst>
    <dgm:cxn modelId="{B013F804-20B7-4046-ADAF-F2E6B150BFA3}" srcId="{5DF761F0-4A51-421D-ABE5-12116D6E2001}" destId="{85CC9D99-2C21-4E7D-A901-07FF0671F614}" srcOrd="1" destOrd="0" parTransId="{E516626B-B062-40E6-B3D3-AECC3FDA0738}" sibTransId="{99905E2F-FCE2-4764-B9AD-D64CC0C1B20C}"/>
    <dgm:cxn modelId="{5426E123-D4DA-44B3-A603-BE74BB75F43D}" type="presOf" srcId="{B71B14F4-A079-499C-96F7-325B45D806DF}" destId="{CFFA41F1-9F09-49D4-B82F-E30898808222}" srcOrd="0" destOrd="0" presId="urn:microsoft.com/office/officeart/2005/8/layout/chevron1"/>
    <dgm:cxn modelId="{C0903930-A28D-4F87-903B-9FCB79941F40}" type="presOf" srcId="{85CC9D99-2C21-4E7D-A901-07FF0671F614}" destId="{7F1B71F7-37AA-435F-84F7-C75A3F7DE319}" srcOrd="0" destOrd="0" presId="urn:microsoft.com/office/officeart/2005/8/layout/chevron1"/>
    <dgm:cxn modelId="{591A2F33-85E7-476A-B7BC-70A4E72614B4}" type="presOf" srcId="{227F7001-7108-49B3-A31F-D029A706546A}" destId="{536157E9-79E6-45A4-87A3-3DAF3B4ABF01}" srcOrd="0" destOrd="0" presId="urn:microsoft.com/office/officeart/2005/8/layout/chevron1"/>
    <dgm:cxn modelId="{173B533E-B7A7-487E-B8BE-8C331E63A62F}" srcId="{5DF761F0-4A51-421D-ABE5-12116D6E2001}" destId="{4DA7D549-A2B3-4BA3-9FA8-FCADF7EE182F}" srcOrd="2" destOrd="0" parTransId="{E173E77A-77DC-43BF-AC34-F3A1D590B081}" sibTransId="{01F8EBA1-35E9-438D-9704-3EC7D51291A3}"/>
    <dgm:cxn modelId="{75CB7662-42D0-4A49-9BE3-1D2B67B1870F}" type="presOf" srcId="{4DA7D549-A2B3-4BA3-9FA8-FCADF7EE182F}" destId="{63A2B97B-E72B-40EE-835F-8A645AF618EE}" srcOrd="0" destOrd="0" presId="urn:microsoft.com/office/officeart/2005/8/layout/chevron1"/>
    <dgm:cxn modelId="{1B447747-4B7E-41B0-AF62-2C5AD517AAF0}" srcId="{5DF761F0-4A51-421D-ABE5-12116D6E2001}" destId="{B71B14F4-A079-499C-96F7-325B45D806DF}" srcOrd="0" destOrd="0" parTransId="{450A174D-3AF1-49DD-AD0F-4093C45C7EA3}" sibTransId="{3E1C3C0D-8376-4C87-985C-DC266F9100E1}"/>
    <dgm:cxn modelId="{CA8D4673-A4C3-4706-90F4-0013E701A80B}" srcId="{5DF761F0-4A51-421D-ABE5-12116D6E2001}" destId="{227F7001-7108-49B3-A31F-D029A706546A}" srcOrd="3" destOrd="0" parTransId="{015CF60C-F58B-46D5-A688-59E97D897928}" sibTransId="{9FC52463-219C-4D4F-B3A2-31EB14323B04}"/>
    <dgm:cxn modelId="{AE9B23E1-FDB6-42A0-BEE6-C9CA2BD066D0}" type="presOf" srcId="{5DF761F0-4A51-421D-ABE5-12116D6E2001}" destId="{194FFC12-4FD2-42A7-B17F-98B56EE6AA3F}" srcOrd="0" destOrd="0" presId="urn:microsoft.com/office/officeart/2005/8/layout/chevron1"/>
    <dgm:cxn modelId="{4305A5F0-01A3-407A-875D-0521D5C2AA97}" type="presParOf" srcId="{194FFC12-4FD2-42A7-B17F-98B56EE6AA3F}" destId="{CFFA41F1-9F09-49D4-B82F-E30898808222}" srcOrd="0" destOrd="0" presId="urn:microsoft.com/office/officeart/2005/8/layout/chevron1"/>
    <dgm:cxn modelId="{9A05D0B7-B311-4E6B-A82D-6E5E9A412185}" type="presParOf" srcId="{194FFC12-4FD2-42A7-B17F-98B56EE6AA3F}" destId="{77037C4A-DA22-4831-A794-939329090B54}" srcOrd="1" destOrd="0" presId="urn:microsoft.com/office/officeart/2005/8/layout/chevron1"/>
    <dgm:cxn modelId="{6AC993FE-A98D-4E80-A219-15A7BA7FBFDD}" type="presParOf" srcId="{194FFC12-4FD2-42A7-B17F-98B56EE6AA3F}" destId="{7F1B71F7-37AA-435F-84F7-C75A3F7DE319}" srcOrd="2" destOrd="0" presId="urn:microsoft.com/office/officeart/2005/8/layout/chevron1"/>
    <dgm:cxn modelId="{1E1202F1-D4B9-4BC2-8B23-FED3500C21CA}" type="presParOf" srcId="{194FFC12-4FD2-42A7-B17F-98B56EE6AA3F}" destId="{B209AF1C-0E42-40C3-926B-5116AF7ACE41}" srcOrd="3" destOrd="0" presId="urn:microsoft.com/office/officeart/2005/8/layout/chevron1"/>
    <dgm:cxn modelId="{E01F9625-CF96-40F7-BA47-E66E4A591B54}" type="presParOf" srcId="{194FFC12-4FD2-42A7-B17F-98B56EE6AA3F}" destId="{63A2B97B-E72B-40EE-835F-8A645AF618EE}" srcOrd="4" destOrd="0" presId="urn:microsoft.com/office/officeart/2005/8/layout/chevron1"/>
    <dgm:cxn modelId="{DE9B3FF7-F8AC-4457-8530-CE548EF2954C}" type="presParOf" srcId="{194FFC12-4FD2-42A7-B17F-98B56EE6AA3F}" destId="{FE1A6DF9-37BC-4482-B599-E4F95BD23CDE}" srcOrd="5" destOrd="0" presId="urn:microsoft.com/office/officeart/2005/8/layout/chevron1"/>
    <dgm:cxn modelId="{CE2D1144-435B-43D0-9BB9-42F46F3A42B5}" type="presParOf" srcId="{194FFC12-4FD2-42A7-B17F-98B56EE6AA3F}" destId="{536157E9-79E6-45A4-87A3-3DAF3B4ABF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F761F0-4A51-421D-ABE5-12116D6E2001}" type="doc">
      <dgm:prSet loTypeId="urn:microsoft.com/office/officeart/2005/8/layout/chevron1" loCatId="process" qsTypeId="urn:microsoft.com/office/officeart/2005/8/quickstyle/simple1" qsCatId="simple" csTypeId="urn:microsoft.com/office/officeart/2005/8/colors/accent4_1" csCatId="accent4" phldr="1"/>
      <dgm:spPr/>
    </dgm:pt>
    <dgm:pt modelId="{B71B14F4-A079-499C-96F7-325B45D806DF}">
      <dgm:prSet phldrT="[Text]" custT="1"/>
      <dgm:spPr/>
      <dgm:t>
        <a:bodyPr/>
        <a:lstStyle/>
        <a:p>
          <a:r>
            <a:rPr lang="en-US" sz="1200" dirty="0">
              <a:latin typeface="Old Standard TT" panose="020B0604020202020204" charset="0"/>
            </a:rPr>
            <a:t>Dataset</a:t>
          </a:r>
        </a:p>
      </dgm:t>
    </dgm:pt>
    <dgm:pt modelId="{450A174D-3AF1-49DD-AD0F-4093C45C7EA3}" type="parTrans" cxnId="{1B447747-4B7E-41B0-AF62-2C5AD517AAF0}">
      <dgm:prSet/>
      <dgm:spPr/>
      <dgm:t>
        <a:bodyPr/>
        <a:lstStyle/>
        <a:p>
          <a:endParaRPr lang="en-US" sz="1200">
            <a:latin typeface="Old Standard TT" panose="020B0604020202020204" charset="0"/>
          </a:endParaRPr>
        </a:p>
      </dgm:t>
    </dgm:pt>
    <dgm:pt modelId="{3E1C3C0D-8376-4C87-985C-DC266F9100E1}" type="sibTrans" cxnId="{1B447747-4B7E-41B0-AF62-2C5AD517AAF0}">
      <dgm:prSet/>
      <dgm:spPr/>
      <dgm:t>
        <a:bodyPr/>
        <a:lstStyle/>
        <a:p>
          <a:endParaRPr lang="en-US" sz="1200">
            <a:latin typeface="Old Standard TT" panose="020B0604020202020204" charset="0"/>
          </a:endParaRPr>
        </a:p>
      </dgm:t>
    </dgm:pt>
    <dgm:pt modelId="{85CC9D99-2C21-4E7D-A901-07FF0671F614}">
      <dgm:prSet phldrT="[Text]" custT="1"/>
      <dgm:spPr/>
      <dgm:t>
        <a:bodyPr/>
        <a:lstStyle/>
        <a:p>
          <a:r>
            <a:rPr lang="en-US" sz="1200" b="0" dirty="0">
              <a:latin typeface="Old Standard TT" panose="020B0604020202020204" charset="0"/>
            </a:rPr>
            <a:t>Modeling Approach</a:t>
          </a:r>
          <a:endParaRPr lang="en-US" sz="1200" dirty="0">
            <a:latin typeface="Old Standard TT" panose="020B0604020202020204" charset="0"/>
          </a:endParaRPr>
        </a:p>
      </dgm:t>
    </dgm:pt>
    <dgm:pt modelId="{E516626B-B062-40E6-B3D3-AECC3FDA0738}" type="parTrans" cxnId="{B013F804-20B7-4046-ADAF-F2E6B150BFA3}">
      <dgm:prSet/>
      <dgm:spPr/>
      <dgm:t>
        <a:bodyPr/>
        <a:lstStyle/>
        <a:p>
          <a:endParaRPr lang="en-US" sz="1200">
            <a:latin typeface="Old Standard TT" panose="020B0604020202020204" charset="0"/>
          </a:endParaRPr>
        </a:p>
      </dgm:t>
    </dgm:pt>
    <dgm:pt modelId="{99905E2F-FCE2-4764-B9AD-D64CC0C1B20C}" type="sibTrans" cxnId="{B013F804-20B7-4046-ADAF-F2E6B150BFA3}">
      <dgm:prSet/>
      <dgm:spPr/>
      <dgm:t>
        <a:bodyPr/>
        <a:lstStyle/>
        <a:p>
          <a:endParaRPr lang="en-US" sz="1200">
            <a:latin typeface="Old Standard TT" panose="020B0604020202020204" charset="0"/>
          </a:endParaRPr>
        </a:p>
      </dgm:t>
    </dgm:pt>
    <dgm:pt modelId="{227F7001-7108-49B3-A31F-D029A706546A}">
      <dgm:prSet phldrT="[Text]" custT="1"/>
      <dgm:spPr/>
      <dgm:t>
        <a:bodyPr/>
        <a:lstStyle/>
        <a:p>
          <a:r>
            <a:rPr lang="en-US" sz="1200" dirty="0">
              <a:latin typeface="Old Standard TT" panose="020B0604020202020204" charset="0"/>
            </a:rPr>
            <a:t>Conclusion</a:t>
          </a:r>
        </a:p>
      </dgm:t>
    </dgm:pt>
    <dgm:pt modelId="{015CF60C-F58B-46D5-A688-59E97D897928}" type="parTrans" cxnId="{CA8D4673-A4C3-4706-90F4-0013E701A80B}">
      <dgm:prSet/>
      <dgm:spPr/>
      <dgm:t>
        <a:bodyPr/>
        <a:lstStyle/>
        <a:p>
          <a:endParaRPr lang="en-US" sz="1200">
            <a:latin typeface="Old Standard TT" panose="020B0604020202020204" charset="0"/>
          </a:endParaRPr>
        </a:p>
      </dgm:t>
    </dgm:pt>
    <dgm:pt modelId="{9FC52463-219C-4D4F-B3A2-31EB14323B04}" type="sibTrans" cxnId="{CA8D4673-A4C3-4706-90F4-0013E701A80B}">
      <dgm:prSet/>
      <dgm:spPr/>
      <dgm:t>
        <a:bodyPr/>
        <a:lstStyle/>
        <a:p>
          <a:endParaRPr lang="en-US" sz="1200">
            <a:latin typeface="Old Standard TT" panose="020B0604020202020204" charset="0"/>
          </a:endParaRPr>
        </a:p>
      </dgm:t>
    </dgm:pt>
    <dgm:pt modelId="{4DA7D549-A2B3-4BA3-9FA8-FCADF7EE182F}">
      <dgm:prSet phldrT="[Text]" custT="1"/>
      <dgm:spPr>
        <a:solidFill>
          <a:schemeClr val="tx2">
            <a:lumMod val="20000"/>
            <a:lumOff val="80000"/>
          </a:schemeClr>
        </a:solidFill>
      </dgm:spPr>
      <dgm:t>
        <a:bodyPr/>
        <a:lstStyle/>
        <a:p>
          <a:r>
            <a:rPr lang="en-US" sz="1200" b="1" dirty="0">
              <a:latin typeface="Old Standard TT" panose="020B0604020202020204" charset="0"/>
            </a:rPr>
            <a:t>Predictor Relevance</a:t>
          </a:r>
        </a:p>
      </dgm:t>
    </dgm:pt>
    <dgm:pt modelId="{01F8EBA1-35E9-438D-9704-3EC7D51291A3}" type="sibTrans" cxnId="{173B533E-B7A7-487E-B8BE-8C331E63A62F}">
      <dgm:prSet/>
      <dgm:spPr/>
      <dgm:t>
        <a:bodyPr/>
        <a:lstStyle/>
        <a:p>
          <a:endParaRPr lang="en-US" sz="1200">
            <a:latin typeface="Old Standard TT" panose="020B0604020202020204" charset="0"/>
          </a:endParaRPr>
        </a:p>
      </dgm:t>
    </dgm:pt>
    <dgm:pt modelId="{E173E77A-77DC-43BF-AC34-F3A1D590B081}" type="parTrans" cxnId="{173B533E-B7A7-487E-B8BE-8C331E63A62F}">
      <dgm:prSet/>
      <dgm:spPr/>
      <dgm:t>
        <a:bodyPr/>
        <a:lstStyle/>
        <a:p>
          <a:endParaRPr lang="en-US" sz="1200">
            <a:latin typeface="Old Standard TT" panose="020B0604020202020204" charset="0"/>
          </a:endParaRPr>
        </a:p>
      </dgm:t>
    </dgm:pt>
    <dgm:pt modelId="{194FFC12-4FD2-42A7-B17F-98B56EE6AA3F}" type="pres">
      <dgm:prSet presAssocID="{5DF761F0-4A51-421D-ABE5-12116D6E2001}" presName="Name0" presStyleCnt="0">
        <dgm:presLayoutVars>
          <dgm:dir/>
          <dgm:animLvl val="lvl"/>
          <dgm:resizeHandles val="exact"/>
        </dgm:presLayoutVars>
      </dgm:prSet>
      <dgm:spPr/>
    </dgm:pt>
    <dgm:pt modelId="{CFFA41F1-9F09-49D4-B82F-E30898808222}" type="pres">
      <dgm:prSet presAssocID="{B71B14F4-A079-499C-96F7-325B45D806DF}" presName="parTxOnly" presStyleLbl="node1" presStyleIdx="0" presStyleCnt="4">
        <dgm:presLayoutVars>
          <dgm:chMax val="0"/>
          <dgm:chPref val="0"/>
          <dgm:bulletEnabled val="1"/>
        </dgm:presLayoutVars>
      </dgm:prSet>
      <dgm:spPr/>
    </dgm:pt>
    <dgm:pt modelId="{77037C4A-DA22-4831-A794-939329090B54}" type="pres">
      <dgm:prSet presAssocID="{3E1C3C0D-8376-4C87-985C-DC266F9100E1}" presName="parTxOnlySpace" presStyleCnt="0"/>
      <dgm:spPr/>
    </dgm:pt>
    <dgm:pt modelId="{7F1B71F7-37AA-435F-84F7-C75A3F7DE319}" type="pres">
      <dgm:prSet presAssocID="{85CC9D99-2C21-4E7D-A901-07FF0671F614}" presName="parTxOnly" presStyleLbl="node1" presStyleIdx="1" presStyleCnt="4">
        <dgm:presLayoutVars>
          <dgm:chMax val="0"/>
          <dgm:chPref val="0"/>
          <dgm:bulletEnabled val="1"/>
        </dgm:presLayoutVars>
      </dgm:prSet>
      <dgm:spPr/>
    </dgm:pt>
    <dgm:pt modelId="{B209AF1C-0E42-40C3-926B-5116AF7ACE41}" type="pres">
      <dgm:prSet presAssocID="{99905E2F-FCE2-4764-B9AD-D64CC0C1B20C}" presName="parTxOnlySpace" presStyleCnt="0"/>
      <dgm:spPr/>
    </dgm:pt>
    <dgm:pt modelId="{63A2B97B-E72B-40EE-835F-8A645AF618EE}" type="pres">
      <dgm:prSet presAssocID="{4DA7D549-A2B3-4BA3-9FA8-FCADF7EE182F}" presName="parTxOnly" presStyleLbl="node1" presStyleIdx="2" presStyleCnt="4">
        <dgm:presLayoutVars>
          <dgm:chMax val="0"/>
          <dgm:chPref val="0"/>
          <dgm:bulletEnabled val="1"/>
        </dgm:presLayoutVars>
      </dgm:prSet>
      <dgm:spPr/>
    </dgm:pt>
    <dgm:pt modelId="{FE1A6DF9-37BC-4482-B599-E4F95BD23CDE}" type="pres">
      <dgm:prSet presAssocID="{01F8EBA1-35E9-438D-9704-3EC7D51291A3}" presName="parTxOnlySpace" presStyleCnt="0"/>
      <dgm:spPr/>
    </dgm:pt>
    <dgm:pt modelId="{536157E9-79E6-45A4-87A3-3DAF3B4ABF01}" type="pres">
      <dgm:prSet presAssocID="{227F7001-7108-49B3-A31F-D029A706546A}" presName="parTxOnly" presStyleLbl="node1" presStyleIdx="3" presStyleCnt="4">
        <dgm:presLayoutVars>
          <dgm:chMax val="0"/>
          <dgm:chPref val="0"/>
          <dgm:bulletEnabled val="1"/>
        </dgm:presLayoutVars>
      </dgm:prSet>
      <dgm:spPr/>
    </dgm:pt>
  </dgm:ptLst>
  <dgm:cxnLst>
    <dgm:cxn modelId="{B013F804-20B7-4046-ADAF-F2E6B150BFA3}" srcId="{5DF761F0-4A51-421D-ABE5-12116D6E2001}" destId="{85CC9D99-2C21-4E7D-A901-07FF0671F614}" srcOrd="1" destOrd="0" parTransId="{E516626B-B062-40E6-B3D3-AECC3FDA0738}" sibTransId="{99905E2F-FCE2-4764-B9AD-D64CC0C1B20C}"/>
    <dgm:cxn modelId="{5426E123-D4DA-44B3-A603-BE74BB75F43D}" type="presOf" srcId="{B71B14F4-A079-499C-96F7-325B45D806DF}" destId="{CFFA41F1-9F09-49D4-B82F-E30898808222}" srcOrd="0" destOrd="0" presId="urn:microsoft.com/office/officeart/2005/8/layout/chevron1"/>
    <dgm:cxn modelId="{C0903930-A28D-4F87-903B-9FCB79941F40}" type="presOf" srcId="{85CC9D99-2C21-4E7D-A901-07FF0671F614}" destId="{7F1B71F7-37AA-435F-84F7-C75A3F7DE319}" srcOrd="0" destOrd="0" presId="urn:microsoft.com/office/officeart/2005/8/layout/chevron1"/>
    <dgm:cxn modelId="{591A2F33-85E7-476A-B7BC-70A4E72614B4}" type="presOf" srcId="{227F7001-7108-49B3-A31F-D029A706546A}" destId="{536157E9-79E6-45A4-87A3-3DAF3B4ABF01}" srcOrd="0" destOrd="0" presId="urn:microsoft.com/office/officeart/2005/8/layout/chevron1"/>
    <dgm:cxn modelId="{173B533E-B7A7-487E-B8BE-8C331E63A62F}" srcId="{5DF761F0-4A51-421D-ABE5-12116D6E2001}" destId="{4DA7D549-A2B3-4BA3-9FA8-FCADF7EE182F}" srcOrd="2" destOrd="0" parTransId="{E173E77A-77DC-43BF-AC34-F3A1D590B081}" sibTransId="{01F8EBA1-35E9-438D-9704-3EC7D51291A3}"/>
    <dgm:cxn modelId="{75CB7662-42D0-4A49-9BE3-1D2B67B1870F}" type="presOf" srcId="{4DA7D549-A2B3-4BA3-9FA8-FCADF7EE182F}" destId="{63A2B97B-E72B-40EE-835F-8A645AF618EE}" srcOrd="0" destOrd="0" presId="urn:microsoft.com/office/officeart/2005/8/layout/chevron1"/>
    <dgm:cxn modelId="{1B447747-4B7E-41B0-AF62-2C5AD517AAF0}" srcId="{5DF761F0-4A51-421D-ABE5-12116D6E2001}" destId="{B71B14F4-A079-499C-96F7-325B45D806DF}" srcOrd="0" destOrd="0" parTransId="{450A174D-3AF1-49DD-AD0F-4093C45C7EA3}" sibTransId="{3E1C3C0D-8376-4C87-985C-DC266F9100E1}"/>
    <dgm:cxn modelId="{CA8D4673-A4C3-4706-90F4-0013E701A80B}" srcId="{5DF761F0-4A51-421D-ABE5-12116D6E2001}" destId="{227F7001-7108-49B3-A31F-D029A706546A}" srcOrd="3" destOrd="0" parTransId="{015CF60C-F58B-46D5-A688-59E97D897928}" sibTransId="{9FC52463-219C-4D4F-B3A2-31EB14323B04}"/>
    <dgm:cxn modelId="{AE9B23E1-FDB6-42A0-BEE6-C9CA2BD066D0}" type="presOf" srcId="{5DF761F0-4A51-421D-ABE5-12116D6E2001}" destId="{194FFC12-4FD2-42A7-B17F-98B56EE6AA3F}" srcOrd="0" destOrd="0" presId="urn:microsoft.com/office/officeart/2005/8/layout/chevron1"/>
    <dgm:cxn modelId="{4305A5F0-01A3-407A-875D-0521D5C2AA97}" type="presParOf" srcId="{194FFC12-4FD2-42A7-B17F-98B56EE6AA3F}" destId="{CFFA41F1-9F09-49D4-B82F-E30898808222}" srcOrd="0" destOrd="0" presId="urn:microsoft.com/office/officeart/2005/8/layout/chevron1"/>
    <dgm:cxn modelId="{9A05D0B7-B311-4E6B-A82D-6E5E9A412185}" type="presParOf" srcId="{194FFC12-4FD2-42A7-B17F-98B56EE6AA3F}" destId="{77037C4A-DA22-4831-A794-939329090B54}" srcOrd="1" destOrd="0" presId="urn:microsoft.com/office/officeart/2005/8/layout/chevron1"/>
    <dgm:cxn modelId="{6AC993FE-A98D-4E80-A219-15A7BA7FBFDD}" type="presParOf" srcId="{194FFC12-4FD2-42A7-B17F-98B56EE6AA3F}" destId="{7F1B71F7-37AA-435F-84F7-C75A3F7DE319}" srcOrd="2" destOrd="0" presId="urn:microsoft.com/office/officeart/2005/8/layout/chevron1"/>
    <dgm:cxn modelId="{1E1202F1-D4B9-4BC2-8B23-FED3500C21CA}" type="presParOf" srcId="{194FFC12-4FD2-42A7-B17F-98B56EE6AA3F}" destId="{B209AF1C-0E42-40C3-926B-5116AF7ACE41}" srcOrd="3" destOrd="0" presId="urn:microsoft.com/office/officeart/2005/8/layout/chevron1"/>
    <dgm:cxn modelId="{E01F9625-CF96-40F7-BA47-E66E4A591B54}" type="presParOf" srcId="{194FFC12-4FD2-42A7-B17F-98B56EE6AA3F}" destId="{63A2B97B-E72B-40EE-835F-8A645AF618EE}" srcOrd="4" destOrd="0" presId="urn:microsoft.com/office/officeart/2005/8/layout/chevron1"/>
    <dgm:cxn modelId="{DE9B3FF7-F8AC-4457-8530-CE548EF2954C}" type="presParOf" srcId="{194FFC12-4FD2-42A7-B17F-98B56EE6AA3F}" destId="{FE1A6DF9-37BC-4482-B599-E4F95BD23CDE}" srcOrd="5" destOrd="0" presId="urn:microsoft.com/office/officeart/2005/8/layout/chevron1"/>
    <dgm:cxn modelId="{CE2D1144-435B-43D0-9BB9-42F46F3A42B5}" type="presParOf" srcId="{194FFC12-4FD2-42A7-B17F-98B56EE6AA3F}" destId="{536157E9-79E6-45A4-87A3-3DAF3B4ABF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F761F0-4A51-421D-ABE5-12116D6E2001}" type="doc">
      <dgm:prSet loTypeId="urn:microsoft.com/office/officeart/2005/8/layout/chevron1" loCatId="process" qsTypeId="urn:microsoft.com/office/officeart/2005/8/quickstyle/simple1" qsCatId="simple" csTypeId="urn:microsoft.com/office/officeart/2005/8/colors/accent4_1" csCatId="accent4" phldr="1"/>
      <dgm:spPr/>
    </dgm:pt>
    <dgm:pt modelId="{B71B14F4-A079-499C-96F7-325B45D806DF}">
      <dgm:prSet phldrT="[Text]" custT="1"/>
      <dgm:spPr/>
      <dgm:t>
        <a:bodyPr/>
        <a:lstStyle/>
        <a:p>
          <a:r>
            <a:rPr lang="en-US" sz="1200" dirty="0">
              <a:latin typeface="Old Standard TT" panose="020B0604020202020204" charset="0"/>
            </a:rPr>
            <a:t>Dataset</a:t>
          </a:r>
        </a:p>
      </dgm:t>
    </dgm:pt>
    <dgm:pt modelId="{450A174D-3AF1-49DD-AD0F-4093C45C7EA3}" type="parTrans" cxnId="{1B447747-4B7E-41B0-AF62-2C5AD517AAF0}">
      <dgm:prSet/>
      <dgm:spPr/>
      <dgm:t>
        <a:bodyPr/>
        <a:lstStyle/>
        <a:p>
          <a:endParaRPr lang="en-US" sz="1200">
            <a:latin typeface="Old Standard TT" panose="020B0604020202020204" charset="0"/>
          </a:endParaRPr>
        </a:p>
      </dgm:t>
    </dgm:pt>
    <dgm:pt modelId="{3E1C3C0D-8376-4C87-985C-DC266F9100E1}" type="sibTrans" cxnId="{1B447747-4B7E-41B0-AF62-2C5AD517AAF0}">
      <dgm:prSet/>
      <dgm:spPr/>
      <dgm:t>
        <a:bodyPr/>
        <a:lstStyle/>
        <a:p>
          <a:endParaRPr lang="en-US" sz="1200">
            <a:latin typeface="Old Standard TT" panose="020B0604020202020204" charset="0"/>
          </a:endParaRPr>
        </a:p>
      </dgm:t>
    </dgm:pt>
    <dgm:pt modelId="{85CC9D99-2C21-4E7D-A901-07FF0671F614}">
      <dgm:prSet phldrT="[Text]" custT="1"/>
      <dgm:spPr/>
      <dgm:t>
        <a:bodyPr/>
        <a:lstStyle/>
        <a:p>
          <a:r>
            <a:rPr lang="en-US" sz="1200" b="0" dirty="0">
              <a:latin typeface="Old Standard TT" panose="020B0604020202020204" charset="0"/>
            </a:rPr>
            <a:t>Modeling Approach</a:t>
          </a:r>
          <a:endParaRPr lang="en-US" sz="1200" dirty="0">
            <a:latin typeface="Old Standard TT" panose="020B0604020202020204" charset="0"/>
          </a:endParaRPr>
        </a:p>
      </dgm:t>
    </dgm:pt>
    <dgm:pt modelId="{E516626B-B062-40E6-B3D3-AECC3FDA0738}" type="parTrans" cxnId="{B013F804-20B7-4046-ADAF-F2E6B150BFA3}">
      <dgm:prSet/>
      <dgm:spPr/>
      <dgm:t>
        <a:bodyPr/>
        <a:lstStyle/>
        <a:p>
          <a:endParaRPr lang="en-US" sz="1200">
            <a:latin typeface="Old Standard TT" panose="020B0604020202020204" charset="0"/>
          </a:endParaRPr>
        </a:p>
      </dgm:t>
    </dgm:pt>
    <dgm:pt modelId="{99905E2F-FCE2-4764-B9AD-D64CC0C1B20C}" type="sibTrans" cxnId="{B013F804-20B7-4046-ADAF-F2E6B150BFA3}">
      <dgm:prSet/>
      <dgm:spPr/>
      <dgm:t>
        <a:bodyPr/>
        <a:lstStyle/>
        <a:p>
          <a:endParaRPr lang="en-US" sz="1200">
            <a:latin typeface="Old Standard TT" panose="020B0604020202020204" charset="0"/>
          </a:endParaRPr>
        </a:p>
      </dgm:t>
    </dgm:pt>
    <dgm:pt modelId="{227F7001-7108-49B3-A31F-D029A706546A}">
      <dgm:prSet phldrT="[Text]" custT="1"/>
      <dgm:spPr>
        <a:solidFill>
          <a:schemeClr val="tx2">
            <a:lumMod val="20000"/>
            <a:lumOff val="80000"/>
          </a:schemeClr>
        </a:solidFill>
      </dgm:spPr>
      <dgm:t>
        <a:bodyPr/>
        <a:lstStyle/>
        <a:p>
          <a:r>
            <a:rPr lang="en-US" sz="1200" b="1" dirty="0">
              <a:latin typeface="Old Standard TT" panose="020B0604020202020204" charset="0"/>
            </a:rPr>
            <a:t>Conclusion</a:t>
          </a:r>
        </a:p>
      </dgm:t>
    </dgm:pt>
    <dgm:pt modelId="{015CF60C-F58B-46D5-A688-59E97D897928}" type="parTrans" cxnId="{CA8D4673-A4C3-4706-90F4-0013E701A80B}">
      <dgm:prSet/>
      <dgm:spPr/>
      <dgm:t>
        <a:bodyPr/>
        <a:lstStyle/>
        <a:p>
          <a:endParaRPr lang="en-US" sz="1200">
            <a:latin typeface="Old Standard TT" panose="020B0604020202020204" charset="0"/>
          </a:endParaRPr>
        </a:p>
      </dgm:t>
    </dgm:pt>
    <dgm:pt modelId="{9FC52463-219C-4D4F-B3A2-31EB14323B04}" type="sibTrans" cxnId="{CA8D4673-A4C3-4706-90F4-0013E701A80B}">
      <dgm:prSet/>
      <dgm:spPr/>
      <dgm:t>
        <a:bodyPr/>
        <a:lstStyle/>
        <a:p>
          <a:endParaRPr lang="en-US" sz="1200">
            <a:latin typeface="Old Standard TT" panose="020B0604020202020204" charset="0"/>
          </a:endParaRPr>
        </a:p>
      </dgm:t>
    </dgm:pt>
    <dgm:pt modelId="{4DA7D549-A2B3-4BA3-9FA8-FCADF7EE182F}">
      <dgm:prSet phldrT="[Text]" custT="1"/>
      <dgm:spPr/>
      <dgm:t>
        <a:bodyPr/>
        <a:lstStyle/>
        <a:p>
          <a:r>
            <a:rPr lang="en-US" sz="1200" dirty="0">
              <a:latin typeface="Old Standard TT" panose="020B0604020202020204" charset="0"/>
            </a:rPr>
            <a:t>Predictor Relevance</a:t>
          </a:r>
        </a:p>
      </dgm:t>
    </dgm:pt>
    <dgm:pt modelId="{01F8EBA1-35E9-438D-9704-3EC7D51291A3}" type="sibTrans" cxnId="{173B533E-B7A7-487E-B8BE-8C331E63A62F}">
      <dgm:prSet/>
      <dgm:spPr/>
      <dgm:t>
        <a:bodyPr/>
        <a:lstStyle/>
        <a:p>
          <a:endParaRPr lang="en-US" sz="1200">
            <a:latin typeface="Old Standard TT" panose="020B0604020202020204" charset="0"/>
          </a:endParaRPr>
        </a:p>
      </dgm:t>
    </dgm:pt>
    <dgm:pt modelId="{E173E77A-77DC-43BF-AC34-F3A1D590B081}" type="parTrans" cxnId="{173B533E-B7A7-487E-B8BE-8C331E63A62F}">
      <dgm:prSet/>
      <dgm:spPr/>
      <dgm:t>
        <a:bodyPr/>
        <a:lstStyle/>
        <a:p>
          <a:endParaRPr lang="en-US" sz="1200">
            <a:latin typeface="Old Standard TT" panose="020B0604020202020204" charset="0"/>
          </a:endParaRPr>
        </a:p>
      </dgm:t>
    </dgm:pt>
    <dgm:pt modelId="{194FFC12-4FD2-42A7-B17F-98B56EE6AA3F}" type="pres">
      <dgm:prSet presAssocID="{5DF761F0-4A51-421D-ABE5-12116D6E2001}" presName="Name0" presStyleCnt="0">
        <dgm:presLayoutVars>
          <dgm:dir/>
          <dgm:animLvl val="lvl"/>
          <dgm:resizeHandles val="exact"/>
        </dgm:presLayoutVars>
      </dgm:prSet>
      <dgm:spPr/>
    </dgm:pt>
    <dgm:pt modelId="{CFFA41F1-9F09-49D4-B82F-E30898808222}" type="pres">
      <dgm:prSet presAssocID="{B71B14F4-A079-499C-96F7-325B45D806DF}" presName="parTxOnly" presStyleLbl="node1" presStyleIdx="0" presStyleCnt="4">
        <dgm:presLayoutVars>
          <dgm:chMax val="0"/>
          <dgm:chPref val="0"/>
          <dgm:bulletEnabled val="1"/>
        </dgm:presLayoutVars>
      </dgm:prSet>
      <dgm:spPr/>
    </dgm:pt>
    <dgm:pt modelId="{77037C4A-DA22-4831-A794-939329090B54}" type="pres">
      <dgm:prSet presAssocID="{3E1C3C0D-8376-4C87-985C-DC266F9100E1}" presName="parTxOnlySpace" presStyleCnt="0"/>
      <dgm:spPr/>
    </dgm:pt>
    <dgm:pt modelId="{7F1B71F7-37AA-435F-84F7-C75A3F7DE319}" type="pres">
      <dgm:prSet presAssocID="{85CC9D99-2C21-4E7D-A901-07FF0671F614}" presName="parTxOnly" presStyleLbl="node1" presStyleIdx="1" presStyleCnt="4">
        <dgm:presLayoutVars>
          <dgm:chMax val="0"/>
          <dgm:chPref val="0"/>
          <dgm:bulletEnabled val="1"/>
        </dgm:presLayoutVars>
      </dgm:prSet>
      <dgm:spPr/>
    </dgm:pt>
    <dgm:pt modelId="{B209AF1C-0E42-40C3-926B-5116AF7ACE41}" type="pres">
      <dgm:prSet presAssocID="{99905E2F-FCE2-4764-B9AD-D64CC0C1B20C}" presName="parTxOnlySpace" presStyleCnt="0"/>
      <dgm:spPr/>
    </dgm:pt>
    <dgm:pt modelId="{63A2B97B-E72B-40EE-835F-8A645AF618EE}" type="pres">
      <dgm:prSet presAssocID="{4DA7D549-A2B3-4BA3-9FA8-FCADF7EE182F}" presName="parTxOnly" presStyleLbl="node1" presStyleIdx="2" presStyleCnt="4">
        <dgm:presLayoutVars>
          <dgm:chMax val="0"/>
          <dgm:chPref val="0"/>
          <dgm:bulletEnabled val="1"/>
        </dgm:presLayoutVars>
      </dgm:prSet>
      <dgm:spPr/>
    </dgm:pt>
    <dgm:pt modelId="{FE1A6DF9-37BC-4482-B599-E4F95BD23CDE}" type="pres">
      <dgm:prSet presAssocID="{01F8EBA1-35E9-438D-9704-3EC7D51291A3}" presName="parTxOnlySpace" presStyleCnt="0"/>
      <dgm:spPr/>
    </dgm:pt>
    <dgm:pt modelId="{536157E9-79E6-45A4-87A3-3DAF3B4ABF01}" type="pres">
      <dgm:prSet presAssocID="{227F7001-7108-49B3-A31F-D029A706546A}" presName="parTxOnly" presStyleLbl="node1" presStyleIdx="3" presStyleCnt="4">
        <dgm:presLayoutVars>
          <dgm:chMax val="0"/>
          <dgm:chPref val="0"/>
          <dgm:bulletEnabled val="1"/>
        </dgm:presLayoutVars>
      </dgm:prSet>
      <dgm:spPr/>
    </dgm:pt>
  </dgm:ptLst>
  <dgm:cxnLst>
    <dgm:cxn modelId="{B013F804-20B7-4046-ADAF-F2E6B150BFA3}" srcId="{5DF761F0-4A51-421D-ABE5-12116D6E2001}" destId="{85CC9D99-2C21-4E7D-A901-07FF0671F614}" srcOrd="1" destOrd="0" parTransId="{E516626B-B062-40E6-B3D3-AECC3FDA0738}" sibTransId="{99905E2F-FCE2-4764-B9AD-D64CC0C1B20C}"/>
    <dgm:cxn modelId="{5426E123-D4DA-44B3-A603-BE74BB75F43D}" type="presOf" srcId="{B71B14F4-A079-499C-96F7-325B45D806DF}" destId="{CFFA41F1-9F09-49D4-B82F-E30898808222}" srcOrd="0" destOrd="0" presId="urn:microsoft.com/office/officeart/2005/8/layout/chevron1"/>
    <dgm:cxn modelId="{C0903930-A28D-4F87-903B-9FCB79941F40}" type="presOf" srcId="{85CC9D99-2C21-4E7D-A901-07FF0671F614}" destId="{7F1B71F7-37AA-435F-84F7-C75A3F7DE319}" srcOrd="0" destOrd="0" presId="urn:microsoft.com/office/officeart/2005/8/layout/chevron1"/>
    <dgm:cxn modelId="{591A2F33-85E7-476A-B7BC-70A4E72614B4}" type="presOf" srcId="{227F7001-7108-49B3-A31F-D029A706546A}" destId="{536157E9-79E6-45A4-87A3-3DAF3B4ABF01}" srcOrd="0" destOrd="0" presId="urn:microsoft.com/office/officeart/2005/8/layout/chevron1"/>
    <dgm:cxn modelId="{173B533E-B7A7-487E-B8BE-8C331E63A62F}" srcId="{5DF761F0-4A51-421D-ABE5-12116D6E2001}" destId="{4DA7D549-A2B3-4BA3-9FA8-FCADF7EE182F}" srcOrd="2" destOrd="0" parTransId="{E173E77A-77DC-43BF-AC34-F3A1D590B081}" sibTransId="{01F8EBA1-35E9-438D-9704-3EC7D51291A3}"/>
    <dgm:cxn modelId="{75CB7662-42D0-4A49-9BE3-1D2B67B1870F}" type="presOf" srcId="{4DA7D549-A2B3-4BA3-9FA8-FCADF7EE182F}" destId="{63A2B97B-E72B-40EE-835F-8A645AF618EE}" srcOrd="0" destOrd="0" presId="urn:microsoft.com/office/officeart/2005/8/layout/chevron1"/>
    <dgm:cxn modelId="{1B447747-4B7E-41B0-AF62-2C5AD517AAF0}" srcId="{5DF761F0-4A51-421D-ABE5-12116D6E2001}" destId="{B71B14F4-A079-499C-96F7-325B45D806DF}" srcOrd="0" destOrd="0" parTransId="{450A174D-3AF1-49DD-AD0F-4093C45C7EA3}" sibTransId="{3E1C3C0D-8376-4C87-985C-DC266F9100E1}"/>
    <dgm:cxn modelId="{CA8D4673-A4C3-4706-90F4-0013E701A80B}" srcId="{5DF761F0-4A51-421D-ABE5-12116D6E2001}" destId="{227F7001-7108-49B3-A31F-D029A706546A}" srcOrd="3" destOrd="0" parTransId="{015CF60C-F58B-46D5-A688-59E97D897928}" sibTransId="{9FC52463-219C-4D4F-B3A2-31EB14323B04}"/>
    <dgm:cxn modelId="{AE9B23E1-FDB6-42A0-BEE6-C9CA2BD066D0}" type="presOf" srcId="{5DF761F0-4A51-421D-ABE5-12116D6E2001}" destId="{194FFC12-4FD2-42A7-B17F-98B56EE6AA3F}" srcOrd="0" destOrd="0" presId="urn:microsoft.com/office/officeart/2005/8/layout/chevron1"/>
    <dgm:cxn modelId="{4305A5F0-01A3-407A-875D-0521D5C2AA97}" type="presParOf" srcId="{194FFC12-4FD2-42A7-B17F-98B56EE6AA3F}" destId="{CFFA41F1-9F09-49D4-B82F-E30898808222}" srcOrd="0" destOrd="0" presId="urn:microsoft.com/office/officeart/2005/8/layout/chevron1"/>
    <dgm:cxn modelId="{9A05D0B7-B311-4E6B-A82D-6E5E9A412185}" type="presParOf" srcId="{194FFC12-4FD2-42A7-B17F-98B56EE6AA3F}" destId="{77037C4A-DA22-4831-A794-939329090B54}" srcOrd="1" destOrd="0" presId="urn:microsoft.com/office/officeart/2005/8/layout/chevron1"/>
    <dgm:cxn modelId="{6AC993FE-A98D-4E80-A219-15A7BA7FBFDD}" type="presParOf" srcId="{194FFC12-4FD2-42A7-B17F-98B56EE6AA3F}" destId="{7F1B71F7-37AA-435F-84F7-C75A3F7DE319}" srcOrd="2" destOrd="0" presId="urn:microsoft.com/office/officeart/2005/8/layout/chevron1"/>
    <dgm:cxn modelId="{1E1202F1-D4B9-4BC2-8B23-FED3500C21CA}" type="presParOf" srcId="{194FFC12-4FD2-42A7-B17F-98B56EE6AA3F}" destId="{B209AF1C-0E42-40C3-926B-5116AF7ACE41}" srcOrd="3" destOrd="0" presId="urn:microsoft.com/office/officeart/2005/8/layout/chevron1"/>
    <dgm:cxn modelId="{E01F9625-CF96-40F7-BA47-E66E4A591B54}" type="presParOf" srcId="{194FFC12-4FD2-42A7-B17F-98B56EE6AA3F}" destId="{63A2B97B-E72B-40EE-835F-8A645AF618EE}" srcOrd="4" destOrd="0" presId="urn:microsoft.com/office/officeart/2005/8/layout/chevron1"/>
    <dgm:cxn modelId="{DE9B3FF7-F8AC-4457-8530-CE548EF2954C}" type="presParOf" srcId="{194FFC12-4FD2-42A7-B17F-98B56EE6AA3F}" destId="{FE1A6DF9-37BC-4482-B599-E4F95BD23CDE}" srcOrd="5" destOrd="0" presId="urn:microsoft.com/office/officeart/2005/8/layout/chevron1"/>
    <dgm:cxn modelId="{CE2D1144-435B-43D0-9BB9-42F46F3A42B5}" type="presParOf" srcId="{194FFC12-4FD2-42A7-B17F-98B56EE6AA3F}" destId="{536157E9-79E6-45A4-87A3-3DAF3B4ABF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41F1-9F09-49D4-B82F-E30898808222}">
      <dsp:nvSpPr>
        <dsp:cNvPr id="0" name=""/>
        <dsp:cNvSpPr/>
      </dsp:nvSpPr>
      <dsp:spPr>
        <a:xfrm>
          <a:off x="3997"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Dataset</a:t>
          </a:r>
        </a:p>
      </dsp:txBody>
      <dsp:txXfrm>
        <a:off x="138415" y="0"/>
        <a:ext cx="2057955" cy="268835"/>
      </dsp:txXfrm>
    </dsp:sp>
    <dsp:sp modelId="{7F1B71F7-37AA-435F-84F7-C75A3F7DE319}">
      <dsp:nvSpPr>
        <dsp:cNvPr id="0" name=""/>
        <dsp:cNvSpPr/>
      </dsp:nvSpPr>
      <dsp:spPr>
        <a:xfrm>
          <a:off x="2098109"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Old Standard TT" panose="020B0604020202020204" charset="0"/>
            </a:rPr>
            <a:t>Modeling Approach</a:t>
          </a:r>
        </a:p>
      </dsp:txBody>
      <dsp:txXfrm>
        <a:off x="2232527" y="0"/>
        <a:ext cx="2057955" cy="268835"/>
      </dsp:txXfrm>
    </dsp:sp>
    <dsp:sp modelId="{63A2B97B-E72B-40EE-835F-8A645AF618EE}">
      <dsp:nvSpPr>
        <dsp:cNvPr id="0" name=""/>
        <dsp:cNvSpPr/>
      </dsp:nvSpPr>
      <dsp:spPr>
        <a:xfrm>
          <a:off x="4192220"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Predictor Relevance</a:t>
          </a:r>
        </a:p>
      </dsp:txBody>
      <dsp:txXfrm>
        <a:off x="4326638" y="0"/>
        <a:ext cx="2057955" cy="268835"/>
      </dsp:txXfrm>
    </dsp:sp>
    <dsp:sp modelId="{536157E9-79E6-45A4-87A3-3DAF3B4ABF01}">
      <dsp:nvSpPr>
        <dsp:cNvPr id="0" name=""/>
        <dsp:cNvSpPr/>
      </dsp:nvSpPr>
      <dsp:spPr>
        <a:xfrm>
          <a:off x="6286332"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Conclusion</a:t>
          </a:r>
        </a:p>
      </dsp:txBody>
      <dsp:txXfrm>
        <a:off x="6420750" y="0"/>
        <a:ext cx="2057955" cy="268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41F1-9F09-49D4-B82F-E30898808222}">
      <dsp:nvSpPr>
        <dsp:cNvPr id="0" name=""/>
        <dsp:cNvSpPr/>
      </dsp:nvSpPr>
      <dsp:spPr>
        <a:xfrm>
          <a:off x="3997" y="0"/>
          <a:ext cx="2326790" cy="268835"/>
        </a:xfrm>
        <a:prstGeom prst="chevron">
          <a:avLst/>
        </a:prstGeom>
        <a:solidFill>
          <a:schemeClr val="tx2">
            <a:lumMod val="20000"/>
            <a:lumOff val="8000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ld Standard TT" panose="020B0604020202020204" charset="0"/>
            </a:rPr>
            <a:t>Dataset</a:t>
          </a:r>
        </a:p>
      </dsp:txBody>
      <dsp:txXfrm>
        <a:off x="138415" y="0"/>
        <a:ext cx="2057955" cy="268835"/>
      </dsp:txXfrm>
    </dsp:sp>
    <dsp:sp modelId="{7F1B71F7-37AA-435F-84F7-C75A3F7DE319}">
      <dsp:nvSpPr>
        <dsp:cNvPr id="0" name=""/>
        <dsp:cNvSpPr/>
      </dsp:nvSpPr>
      <dsp:spPr>
        <a:xfrm>
          <a:off x="2098109"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Old Standard TT" panose="020B0604020202020204" charset="0"/>
            </a:rPr>
            <a:t>Modeling Approach</a:t>
          </a:r>
          <a:endParaRPr lang="en-US" sz="1200" kern="1200" dirty="0">
            <a:latin typeface="Old Standard TT" panose="020B0604020202020204" charset="0"/>
          </a:endParaRPr>
        </a:p>
      </dsp:txBody>
      <dsp:txXfrm>
        <a:off x="2232527" y="0"/>
        <a:ext cx="2057955" cy="268835"/>
      </dsp:txXfrm>
    </dsp:sp>
    <dsp:sp modelId="{63A2B97B-E72B-40EE-835F-8A645AF618EE}">
      <dsp:nvSpPr>
        <dsp:cNvPr id="0" name=""/>
        <dsp:cNvSpPr/>
      </dsp:nvSpPr>
      <dsp:spPr>
        <a:xfrm>
          <a:off x="4192220"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Predictor Relevance</a:t>
          </a:r>
        </a:p>
      </dsp:txBody>
      <dsp:txXfrm>
        <a:off x="4326638" y="0"/>
        <a:ext cx="2057955" cy="268835"/>
      </dsp:txXfrm>
    </dsp:sp>
    <dsp:sp modelId="{536157E9-79E6-45A4-87A3-3DAF3B4ABF01}">
      <dsp:nvSpPr>
        <dsp:cNvPr id="0" name=""/>
        <dsp:cNvSpPr/>
      </dsp:nvSpPr>
      <dsp:spPr>
        <a:xfrm>
          <a:off x="6286332"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Conclusion</a:t>
          </a:r>
        </a:p>
      </dsp:txBody>
      <dsp:txXfrm>
        <a:off x="6420750" y="0"/>
        <a:ext cx="2057955" cy="268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41F1-9F09-49D4-B82F-E30898808222}">
      <dsp:nvSpPr>
        <dsp:cNvPr id="0" name=""/>
        <dsp:cNvSpPr/>
      </dsp:nvSpPr>
      <dsp:spPr>
        <a:xfrm>
          <a:off x="3997"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Dataset</a:t>
          </a:r>
        </a:p>
      </dsp:txBody>
      <dsp:txXfrm>
        <a:off x="138415" y="0"/>
        <a:ext cx="2057955" cy="268835"/>
      </dsp:txXfrm>
    </dsp:sp>
    <dsp:sp modelId="{7F1B71F7-37AA-435F-84F7-C75A3F7DE319}">
      <dsp:nvSpPr>
        <dsp:cNvPr id="0" name=""/>
        <dsp:cNvSpPr/>
      </dsp:nvSpPr>
      <dsp:spPr>
        <a:xfrm>
          <a:off x="2098109" y="0"/>
          <a:ext cx="2326790" cy="268835"/>
        </a:xfrm>
        <a:prstGeom prst="chevron">
          <a:avLst/>
        </a:prstGeom>
        <a:solidFill>
          <a:schemeClr val="tx2">
            <a:lumMod val="20000"/>
            <a:lumOff val="8000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ld Standard TT" panose="020B0604020202020204" charset="0"/>
            </a:rPr>
            <a:t>Modeling Approach</a:t>
          </a:r>
        </a:p>
      </dsp:txBody>
      <dsp:txXfrm>
        <a:off x="2232527" y="0"/>
        <a:ext cx="2057955" cy="268835"/>
      </dsp:txXfrm>
    </dsp:sp>
    <dsp:sp modelId="{63A2B97B-E72B-40EE-835F-8A645AF618EE}">
      <dsp:nvSpPr>
        <dsp:cNvPr id="0" name=""/>
        <dsp:cNvSpPr/>
      </dsp:nvSpPr>
      <dsp:spPr>
        <a:xfrm>
          <a:off x="4192220"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Predictor Relevance</a:t>
          </a:r>
        </a:p>
      </dsp:txBody>
      <dsp:txXfrm>
        <a:off x="4326638" y="0"/>
        <a:ext cx="2057955" cy="268835"/>
      </dsp:txXfrm>
    </dsp:sp>
    <dsp:sp modelId="{536157E9-79E6-45A4-87A3-3DAF3B4ABF01}">
      <dsp:nvSpPr>
        <dsp:cNvPr id="0" name=""/>
        <dsp:cNvSpPr/>
      </dsp:nvSpPr>
      <dsp:spPr>
        <a:xfrm>
          <a:off x="6286332"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Conclusion</a:t>
          </a:r>
        </a:p>
      </dsp:txBody>
      <dsp:txXfrm>
        <a:off x="6420750" y="0"/>
        <a:ext cx="2057955" cy="2688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41F1-9F09-49D4-B82F-E30898808222}">
      <dsp:nvSpPr>
        <dsp:cNvPr id="0" name=""/>
        <dsp:cNvSpPr/>
      </dsp:nvSpPr>
      <dsp:spPr>
        <a:xfrm>
          <a:off x="3997"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Dataset</a:t>
          </a:r>
        </a:p>
      </dsp:txBody>
      <dsp:txXfrm>
        <a:off x="138415" y="0"/>
        <a:ext cx="2057955" cy="268835"/>
      </dsp:txXfrm>
    </dsp:sp>
    <dsp:sp modelId="{7F1B71F7-37AA-435F-84F7-C75A3F7DE319}">
      <dsp:nvSpPr>
        <dsp:cNvPr id="0" name=""/>
        <dsp:cNvSpPr/>
      </dsp:nvSpPr>
      <dsp:spPr>
        <a:xfrm>
          <a:off x="2098109"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Old Standard TT" panose="020B0604020202020204" charset="0"/>
            </a:rPr>
            <a:t>Modeling Approach</a:t>
          </a:r>
          <a:endParaRPr lang="en-US" sz="1200" kern="1200" dirty="0">
            <a:latin typeface="Old Standard TT" panose="020B0604020202020204" charset="0"/>
          </a:endParaRPr>
        </a:p>
      </dsp:txBody>
      <dsp:txXfrm>
        <a:off x="2232527" y="0"/>
        <a:ext cx="2057955" cy="268835"/>
      </dsp:txXfrm>
    </dsp:sp>
    <dsp:sp modelId="{63A2B97B-E72B-40EE-835F-8A645AF618EE}">
      <dsp:nvSpPr>
        <dsp:cNvPr id="0" name=""/>
        <dsp:cNvSpPr/>
      </dsp:nvSpPr>
      <dsp:spPr>
        <a:xfrm>
          <a:off x="4192220" y="0"/>
          <a:ext cx="2326790" cy="268835"/>
        </a:xfrm>
        <a:prstGeom prst="chevron">
          <a:avLst/>
        </a:prstGeom>
        <a:solidFill>
          <a:schemeClr val="tx2">
            <a:lumMod val="20000"/>
            <a:lumOff val="8000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ld Standard TT" panose="020B0604020202020204" charset="0"/>
            </a:rPr>
            <a:t>Predictor Relevance</a:t>
          </a:r>
        </a:p>
      </dsp:txBody>
      <dsp:txXfrm>
        <a:off x="4326638" y="0"/>
        <a:ext cx="2057955" cy="268835"/>
      </dsp:txXfrm>
    </dsp:sp>
    <dsp:sp modelId="{536157E9-79E6-45A4-87A3-3DAF3B4ABF01}">
      <dsp:nvSpPr>
        <dsp:cNvPr id="0" name=""/>
        <dsp:cNvSpPr/>
      </dsp:nvSpPr>
      <dsp:spPr>
        <a:xfrm>
          <a:off x="6286332"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Conclusion</a:t>
          </a:r>
        </a:p>
      </dsp:txBody>
      <dsp:txXfrm>
        <a:off x="6420750" y="0"/>
        <a:ext cx="2057955" cy="268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41F1-9F09-49D4-B82F-E30898808222}">
      <dsp:nvSpPr>
        <dsp:cNvPr id="0" name=""/>
        <dsp:cNvSpPr/>
      </dsp:nvSpPr>
      <dsp:spPr>
        <a:xfrm>
          <a:off x="3997"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Dataset</a:t>
          </a:r>
        </a:p>
      </dsp:txBody>
      <dsp:txXfrm>
        <a:off x="138415" y="0"/>
        <a:ext cx="2057955" cy="268835"/>
      </dsp:txXfrm>
    </dsp:sp>
    <dsp:sp modelId="{7F1B71F7-37AA-435F-84F7-C75A3F7DE319}">
      <dsp:nvSpPr>
        <dsp:cNvPr id="0" name=""/>
        <dsp:cNvSpPr/>
      </dsp:nvSpPr>
      <dsp:spPr>
        <a:xfrm>
          <a:off x="2098109"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Old Standard TT" panose="020B0604020202020204" charset="0"/>
            </a:rPr>
            <a:t>Modeling Approach</a:t>
          </a:r>
          <a:endParaRPr lang="en-US" sz="1200" kern="1200" dirty="0">
            <a:latin typeface="Old Standard TT" panose="020B0604020202020204" charset="0"/>
          </a:endParaRPr>
        </a:p>
      </dsp:txBody>
      <dsp:txXfrm>
        <a:off x="2232527" y="0"/>
        <a:ext cx="2057955" cy="268835"/>
      </dsp:txXfrm>
    </dsp:sp>
    <dsp:sp modelId="{63A2B97B-E72B-40EE-835F-8A645AF618EE}">
      <dsp:nvSpPr>
        <dsp:cNvPr id="0" name=""/>
        <dsp:cNvSpPr/>
      </dsp:nvSpPr>
      <dsp:spPr>
        <a:xfrm>
          <a:off x="4192220"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Predictor Relevance</a:t>
          </a:r>
        </a:p>
      </dsp:txBody>
      <dsp:txXfrm>
        <a:off x="4326638" y="0"/>
        <a:ext cx="2057955" cy="268835"/>
      </dsp:txXfrm>
    </dsp:sp>
    <dsp:sp modelId="{536157E9-79E6-45A4-87A3-3DAF3B4ABF01}">
      <dsp:nvSpPr>
        <dsp:cNvPr id="0" name=""/>
        <dsp:cNvSpPr/>
      </dsp:nvSpPr>
      <dsp:spPr>
        <a:xfrm>
          <a:off x="6286332" y="0"/>
          <a:ext cx="2326790" cy="268835"/>
        </a:xfrm>
        <a:prstGeom prst="chevron">
          <a:avLst/>
        </a:prstGeom>
        <a:solidFill>
          <a:schemeClr val="tx2">
            <a:lumMod val="20000"/>
            <a:lumOff val="8000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ld Standard TT" panose="020B0604020202020204" charset="0"/>
            </a:rPr>
            <a:t>Conclusion</a:t>
          </a:r>
        </a:p>
      </dsp:txBody>
      <dsp:txXfrm>
        <a:off x="6420750" y="0"/>
        <a:ext cx="2057955" cy="2688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BE90CB-2D58-4B07-A33C-C20479F8B5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03BCCA-1900-437E-891A-A01AA95586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321AC0-A9A0-442D-A9CD-777B076A53BD}" type="datetimeFigureOut">
              <a:rPr lang="en-US" smtClean="0"/>
              <a:t>10/3/2019</a:t>
            </a:fld>
            <a:endParaRPr lang="en-US"/>
          </a:p>
        </p:txBody>
      </p:sp>
      <p:sp>
        <p:nvSpPr>
          <p:cNvPr id="4" name="Footer Placeholder 3">
            <a:extLst>
              <a:ext uri="{FF2B5EF4-FFF2-40B4-BE49-F238E27FC236}">
                <a16:creationId xmlns:a16="http://schemas.microsoft.com/office/drawing/2014/main" id="{6555EC5D-32A4-44E2-B499-0DDE23FE0C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91693D7-FC5F-4E93-BA6B-48C4CA002A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C252E6-9B9B-44CA-9FC3-E815C2C47506}" type="slidenum">
              <a:rPr lang="en-US" smtClean="0"/>
              <a:t>‹#›</a:t>
            </a:fld>
            <a:endParaRPr lang="en-US"/>
          </a:p>
        </p:txBody>
      </p:sp>
    </p:spTree>
    <p:extLst>
      <p:ext uri="{BB962C8B-B14F-4D97-AF65-F5344CB8AC3E}">
        <p14:creationId xmlns:p14="http://schemas.microsoft.com/office/powerpoint/2010/main" val="4145337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1656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Glazing distribution and orientation of the houses do not matter again</a:t>
            </a:r>
          </a:p>
          <a:p>
            <a:r>
              <a:rPr lang="en-US" dirty="0"/>
              <a:t>But tree</a:t>
            </a:r>
          </a:p>
          <a:p>
            <a:r>
              <a:rPr lang="en-US" dirty="0" err="1"/>
              <a:t>ee’s</a:t>
            </a:r>
            <a:r>
              <a:rPr lang="en-US" dirty="0"/>
              <a:t> flexibility in using highly correlated predictors changed the landscape of predictor relevance a lot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Key take </a:t>
            </a:r>
            <a:r>
              <a:rPr lang="en-US" dirty="0" err="1"/>
              <a:t>aways</a:t>
            </a:r>
            <a:r>
              <a:rPr lang="en-US" dirty="0"/>
              <a:t>. </a:t>
            </a:r>
            <a:r>
              <a:rPr lang="en-US" dirty="0">
                <a:sym typeface="Wingdings" panose="05000000000000000000" pitchFamily="2" charset="2"/>
              </a:rPr>
              <a:t> focus on X,Y,Z</a:t>
            </a:r>
            <a:endParaRPr lang="en-US" dirty="0"/>
          </a:p>
          <a:p>
            <a:endParaRPr lang="en-US" dirty="0"/>
          </a:p>
        </p:txBody>
      </p:sp>
    </p:spTree>
    <p:extLst>
      <p:ext uri="{BB962C8B-B14F-4D97-AF65-F5344CB8AC3E}">
        <p14:creationId xmlns:p14="http://schemas.microsoft.com/office/powerpoint/2010/main" val="4211860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to apply what we learn: Maximize relative compactness and minimize glazing area – or using better insulated windows (nobody wasn’t to live in a jail)</a:t>
            </a:r>
          </a:p>
          <a:p>
            <a:r>
              <a:rPr lang="en-US" dirty="0"/>
              <a:t>Recommendations: Add window materials to the model to better predict; flex on volume to better determine</a:t>
            </a:r>
          </a:p>
        </p:txBody>
      </p:sp>
    </p:spTree>
    <p:extLst>
      <p:ext uri="{BB962C8B-B14F-4D97-AF65-F5344CB8AC3E}">
        <p14:creationId xmlns:p14="http://schemas.microsoft.com/office/powerpoint/2010/main" val="1157714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e1dee0af6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e1dee0af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information could be added to another slide later after things are condensed, there’s just not a place for it right now.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Such collinearities were expected, given fixed volume and geometry. (relative compactness = inner SA/volume!)</a:t>
            </a:r>
          </a:p>
          <a:p>
            <a:r>
              <a:rPr lang="en-US" dirty="0"/>
              <a:t>This collinearity will impact the performance of regression models. Therefore, surface area or relative compactness should be taken out. While height and roof area, roof and relative compactness, and roof and surface areas, are also highly correlated, they’re not as perfect as relative compactness and surface area. And they don’t go into each other’s calculation – so will tell different information.</a:t>
            </a:r>
          </a:p>
        </p:txBody>
      </p:sp>
    </p:spTree>
    <p:extLst>
      <p:ext uri="{BB962C8B-B14F-4D97-AF65-F5344CB8AC3E}">
        <p14:creationId xmlns:p14="http://schemas.microsoft.com/office/powerpoint/2010/main" val="199797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Heating vs </a:t>
            </a:r>
            <a:r>
              <a:rPr lang="en-US" dirty="0" err="1"/>
              <a:t>relacomp</a:t>
            </a:r>
            <a:r>
              <a:rPr lang="en-US" dirty="0"/>
              <a:t> = 7.51</a:t>
            </a:r>
          </a:p>
          <a:p>
            <a:r>
              <a:rPr lang="en-US" dirty="0"/>
              <a:t>Heating vs </a:t>
            </a:r>
            <a:r>
              <a:rPr lang="en-US" dirty="0" err="1"/>
              <a:t>glazarea</a:t>
            </a:r>
            <a:r>
              <a:rPr lang="en-US" dirty="0"/>
              <a:t> = 9.73</a:t>
            </a:r>
          </a:p>
          <a:p>
            <a:r>
              <a:rPr lang="en-US" dirty="0"/>
              <a:t>Cooling vs </a:t>
            </a:r>
            <a:r>
              <a:rPr lang="en-US" dirty="0" err="1"/>
              <a:t>relacomp</a:t>
            </a:r>
            <a:r>
              <a:rPr lang="en-US" dirty="0"/>
              <a:t> = 7.25</a:t>
            </a:r>
          </a:p>
          <a:p>
            <a:r>
              <a:rPr lang="en-US" dirty="0"/>
              <a:t>Cooling vs glazing area = 9.56</a:t>
            </a:r>
          </a:p>
          <a:p>
            <a:r>
              <a:rPr lang="en-US" dirty="0"/>
              <a:t>While we also ran simple polynomial regressions and some values (especially for the area variable) are significant, it is hard to interpret their significance is due to the way volume is calculated. Given that volume is controlled in our data set, it is difficult to conclude whether they all play together.</a:t>
            </a:r>
          </a:p>
        </p:txBody>
      </p:sp>
    </p:spTree>
    <p:extLst>
      <p:ext uri="{BB962C8B-B14F-4D97-AF65-F5344CB8AC3E}">
        <p14:creationId xmlns:p14="http://schemas.microsoft.com/office/powerpoint/2010/main" val="233281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R.F.’s ability to use correlated variables may enable reliance on fewer x’s – surface area, height, and roof</a:t>
            </a:r>
          </a:p>
          <a:p>
            <a:r>
              <a:rPr lang="en-US" dirty="0"/>
              <a:t>Boosting: roof, </a:t>
            </a:r>
            <a:r>
              <a:rPr lang="en-US" dirty="0" err="1"/>
              <a:t>relacomp</a:t>
            </a:r>
            <a:r>
              <a:rPr lang="en-US" dirty="0"/>
              <a:t>, and </a:t>
            </a:r>
            <a:r>
              <a:rPr lang="en-US" dirty="0" err="1"/>
              <a:t>glaz</a:t>
            </a:r>
            <a:r>
              <a:rPr lang="en-US" dirty="0"/>
              <a:t> area are most important</a:t>
            </a:r>
          </a:p>
          <a:p>
            <a:r>
              <a:rPr lang="en-US" dirty="0"/>
              <a:t>Wall does not appear to be significant here, likely because of the inclusion of all the other areas</a:t>
            </a:r>
          </a:p>
        </p:txBody>
      </p:sp>
    </p:spTree>
    <p:extLst>
      <p:ext uri="{BB962C8B-B14F-4D97-AF65-F5344CB8AC3E}">
        <p14:creationId xmlns:p14="http://schemas.microsoft.com/office/powerpoint/2010/main" val="4209996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Again, </a:t>
            </a:r>
            <a:r>
              <a:rPr lang="en-US" dirty="0" err="1"/>
              <a:t>glazdist</a:t>
            </a:r>
            <a:r>
              <a:rPr lang="en-US" dirty="0"/>
              <a:t> and orientations are not important, and R.F. is able to use roof! Good to be able to use highly correlated variables</a:t>
            </a:r>
          </a:p>
          <a:p>
            <a:r>
              <a:rPr lang="en-US" dirty="0"/>
              <a:t>Boosting: </a:t>
            </a:r>
            <a:r>
              <a:rPr lang="en-US" dirty="0" err="1"/>
              <a:t>relacomp</a:t>
            </a:r>
            <a:r>
              <a:rPr lang="en-US" dirty="0"/>
              <a:t>, surf, roof (pretty much the same, just different order)</a:t>
            </a:r>
          </a:p>
          <a:p>
            <a:r>
              <a:rPr lang="en-US" dirty="0"/>
              <a:t>Again, including roof and surface area seem to be particularly important. Because we couldn’t do that for regression, R.F. appear to “need” fewer variables</a:t>
            </a:r>
          </a:p>
        </p:txBody>
      </p:sp>
    </p:spTree>
    <p:extLst>
      <p:ext uri="{BB962C8B-B14F-4D97-AF65-F5344CB8AC3E}">
        <p14:creationId xmlns:p14="http://schemas.microsoft.com/office/powerpoint/2010/main" val="9320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lvl="0" indent="-317500" algn="l" rtl="0">
              <a:spcBef>
                <a:spcPts val="0"/>
              </a:spcBef>
              <a:spcAft>
                <a:spcPts val="0"/>
              </a:spcAft>
              <a:buClr>
                <a:srgbClr val="000000"/>
              </a:buClr>
              <a:buSzPts val="1400"/>
              <a:buChar char="●"/>
            </a:pPr>
            <a:r>
              <a:rPr lang="en-US" sz="1100" u="sng" dirty="0">
                <a:solidFill>
                  <a:srgbClr val="000000"/>
                </a:solidFill>
              </a:rPr>
              <a:t>Goal</a:t>
            </a:r>
            <a:r>
              <a:rPr lang="en-US" sz="1100" dirty="0">
                <a:solidFill>
                  <a:srgbClr val="000000"/>
                </a:solidFill>
              </a:rPr>
              <a:t>: specifically, the heating and cooling loads of buildings</a:t>
            </a:r>
          </a:p>
          <a:p>
            <a:pPr marL="914400" lvl="1" indent="-317500" algn="l" rtl="0">
              <a:spcBef>
                <a:spcPts val="0"/>
              </a:spcBef>
              <a:spcAft>
                <a:spcPts val="0"/>
              </a:spcAft>
              <a:buClr>
                <a:srgbClr val="000000"/>
              </a:buClr>
              <a:buSzPts val="1400"/>
              <a:buChar char="●"/>
            </a:pPr>
            <a:r>
              <a:rPr lang="en-US" sz="1100" b="0" i="0" u="none" strike="noStrike" cap="none" dirty="0">
                <a:solidFill>
                  <a:srgbClr val="000000"/>
                </a:solidFill>
                <a:effectLst/>
                <a:latin typeface="Arial"/>
                <a:ea typeface="Arial"/>
                <a:cs typeface="Arial"/>
                <a:sym typeface="Arial"/>
              </a:rPr>
              <a:t>Heat load refers to the amount of heating that a building needs in order to maintain the indoor temperature at established levels</a:t>
            </a:r>
          </a:p>
          <a:p>
            <a:pPr marL="914400" lvl="1" indent="-317500" algn="l" rtl="0">
              <a:spcBef>
                <a:spcPts val="0"/>
              </a:spcBef>
              <a:spcAft>
                <a:spcPts val="0"/>
              </a:spcAft>
              <a:buClr>
                <a:srgbClr val="000000"/>
              </a:buClr>
              <a:buSzPts val="1400"/>
              <a:buChar char="●"/>
            </a:pPr>
            <a:r>
              <a:rPr lang="en-US" sz="1100" b="0" i="0" u="none" strike="noStrike" cap="none" dirty="0">
                <a:solidFill>
                  <a:srgbClr val="000000"/>
                </a:solidFill>
                <a:effectLst/>
                <a:latin typeface="Arial"/>
                <a:ea typeface="Arial"/>
                <a:cs typeface="Arial"/>
                <a:sym typeface="Arial"/>
              </a:rPr>
              <a:t>Cooling load refers to the amount of heat that needs to be removed to maintain indoor temperature</a:t>
            </a:r>
          </a:p>
          <a:p>
            <a:pPr marL="914400" lvl="1" indent="-317500" algn="l" rtl="0">
              <a:spcBef>
                <a:spcPts val="0"/>
              </a:spcBef>
              <a:spcAft>
                <a:spcPts val="0"/>
              </a:spcAft>
              <a:buClr>
                <a:srgbClr val="000000"/>
              </a:buClr>
              <a:buSzPts val="1400"/>
              <a:buChar char="●"/>
            </a:pPr>
            <a:r>
              <a:rPr lang="en-US" sz="1100" b="0" i="0" u="none" strike="noStrike" cap="none" dirty="0">
                <a:solidFill>
                  <a:srgbClr val="000000"/>
                </a:solidFill>
                <a:effectLst/>
                <a:latin typeface="Arial"/>
                <a:cs typeface="Arial"/>
                <a:sym typeface="Arial"/>
              </a:rPr>
              <a:t>The lower the heating or cooling loads, the better; can range from 5 to 50</a:t>
            </a:r>
            <a:endParaRPr lang="en-US" b="0" dirty="0">
              <a:effectLst/>
            </a:endParaRPr>
          </a:p>
          <a:p>
            <a:pPr lvl="0" indent="-317500">
              <a:buClr>
                <a:srgbClr val="000000"/>
              </a:buClr>
              <a:buSzPts val="1400"/>
            </a:pPr>
            <a:r>
              <a:rPr lang="en-US" sz="1100" u="sng" dirty="0">
                <a:solidFill>
                  <a:srgbClr val="000000"/>
                </a:solidFill>
              </a:rPr>
              <a:t>Big-Picture Problem:</a:t>
            </a:r>
          </a:p>
          <a:p>
            <a:pPr lvl="1" indent="-317500">
              <a:buClr>
                <a:srgbClr val="000000"/>
              </a:buClr>
              <a:buSzPts val="1400"/>
            </a:pPr>
            <a:r>
              <a:rPr lang="en-US" sz="1100" dirty="0">
                <a:solidFill>
                  <a:srgbClr val="000000"/>
                </a:solidFill>
              </a:rPr>
              <a:t>Growing concern for the state of our environment and the impact of our energy consumption on the planet, specifically building energy consumption, as populations increase and demand for energy grows</a:t>
            </a:r>
          </a:p>
          <a:p>
            <a:pPr lvl="1" indent="-317500">
              <a:buClr>
                <a:srgbClr val="000000"/>
              </a:buClr>
              <a:buSzPts val="1400"/>
            </a:pPr>
            <a:r>
              <a:rPr lang="en-US" sz="1100" dirty="0">
                <a:solidFill>
                  <a:srgbClr val="000000"/>
                </a:solidFill>
              </a:rPr>
              <a:t>Heating, ventilation, and air conditioning (HVAC) account for most of the energy consumption in buildings. Computing the heating load and cooling load is required to determine the specifications of the heating and cooling equipment needed to maintain comfortable indoor air conditions. Keeping these values low is key for buildings to be energy efficient. </a:t>
            </a:r>
          </a:p>
          <a:p>
            <a:pPr lvl="0" indent="-317500">
              <a:buClr>
                <a:srgbClr val="000000"/>
              </a:buClr>
              <a:buSzPts val="1400"/>
            </a:pPr>
            <a:r>
              <a:rPr lang="en-US" sz="1100" dirty="0">
                <a:solidFill>
                  <a:srgbClr val="000000"/>
                </a:solidFill>
              </a:rPr>
              <a:t>Research on the energy performance of buildings is often conducted using energy simulation tool, as there are factors that need to be controlled that are not easily done with actual buildings. A civil engineer simulated the data set in our study.</a:t>
            </a:r>
          </a:p>
          <a:p>
            <a:pPr lvl="0" indent="-317500">
              <a:buClr>
                <a:srgbClr val="000000"/>
              </a:buClr>
              <a:buSzPts val="1400"/>
            </a:pPr>
            <a:r>
              <a:rPr lang="en-US" sz="1100" dirty="0">
                <a:solidFill>
                  <a:srgbClr val="000000"/>
                </a:solidFill>
              </a:rPr>
              <a:t>The relevant predictors are based on the best model</a:t>
            </a:r>
          </a:p>
          <a:p>
            <a:pPr lvl="0" indent="-317500">
              <a:buClr>
                <a:srgbClr val="000000"/>
              </a:buClr>
              <a:buSzPts val="1400"/>
            </a:pPr>
            <a:endParaRPr lang="en-US" sz="1100" dirty="0">
              <a:solidFill>
                <a:srgbClr val="000000"/>
              </a:solidFill>
            </a:endParaRPr>
          </a:p>
        </p:txBody>
      </p:sp>
    </p:spTree>
    <p:extLst>
      <p:ext uri="{BB962C8B-B14F-4D97-AF65-F5344CB8AC3E}">
        <p14:creationId xmlns:p14="http://schemas.microsoft.com/office/powerpoint/2010/main" val="300551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lvl="0" indent="-317500" algn="l" rtl="0">
              <a:lnSpc>
                <a:spcPct val="115000"/>
              </a:lnSpc>
              <a:spcBef>
                <a:spcPts val="0"/>
              </a:spcBef>
              <a:spcAft>
                <a:spcPts val="0"/>
              </a:spcAft>
              <a:buClr>
                <a:srgbClr val="000000"/>
              </a:buClr>
              <a:buSzPts val="1400"/>
              <a:buFont typeface="Old Standard TT"/>
              <a:buChar char="●"/>
            </a:pPr>
            <a:r>
              <a:rPr lang="en-US" dirty="0"/>
              <a:t>It is important to ensure identical conditions, therefore these features, when determining the most important impactful predictors of energy efficiency. The controlled volume specifically also impacts our analysis.</a:t>
            </a:r>
          </a:p>
          <a:p>
            <a:pPr marL="457200" lvl="0" indent="-317500" algn="l" rtl="0">
              <a:lnSpc>
                <a:spcPct val="115000"/>
              </a:lnSpc>
              <a:spcBef>
                <a:spcPts val="0"/>
              </a:spcBef>
              <a:spcAft>
                <a:spcPts val="0"/>
              </a:spcAft>
              <a:buClr>
                <a:srgbClr val="000000"/>
              </a:buClr>
              <a:buSzPts val="1400"/>
              <a:buFont typeface="Old Standard TT"/>
              <a:buChar char="●"/>
            </a:pPr>
            <a:r>
              <a:rPr lang="en-US" dirty="0"/>
              <a:t>Same volume, different SA and dimensions</a:t>
            </a:r>
          </a:p>
          <a:p>
            <a:pPr marL="457200" lvl="0" indent="-317500" algn="l" rtl="0">
              <a:lnSpc>
                <a:spcPct val="115000"/>
              </a:lnSpc>
              <a:spcBef>
                <a:spcPts val="0"/>
              </a:spcBef>
              <a:spcAft>
                <a:spcPts val="0"/>
              </a:spcAft>
              <a:buClr>
                <a:srgbClr val="000000"/>
              </a:buClr>
              <a:buSzPts val="1400"/>
              <a:buFont typeface="Old Standard TT"/>
              <a:buChar char="●"/>
            </a:pPr>
            <a:r>
              <a:rPr lang="en-US" dirty="0"/>
              <a:t>Location and material affects humidity, air speed, etc.</a:t>
            </a:r>
          </a:p>
          <a:p>
            <a:pPr marL="457200" lvl="0"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7 persons with sedentary activity (70W) requires less energy than say, a gym</a:t>
            </a:r>
          </a:p>
          <a:p>
            <a:pPr marL="457200" lvl="0"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Additionally: </a:t>
            </a:r>
          </a:p>
          <a:p>
            <a:pPr marL="914400" lvl="1"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The internal design conditions were set as follows: </a:t>
            </a:r>
          </a:p>
          <a:p>
            <a:pPr marL="1371600" lvl="2"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Clothing: 0.6 </a:t>
            </a:r>
            <a:r>
              <a:rPr lang="en-US" dirty="0" err="1">
                <a:solidFill>
                  <a:srgbClr val="000000"/>
                </a:solidFill>
                <a:latin typeface="Old Standard TT"/>
                <a:ea typeface="Old Standard TT"/>
                <a:cs typeface="Old Standard TT"/>
                <a:sym typeface="Old Standard TT"/>
              </a:rPr>
              <a:t>clo</a:t>
            </a:r>
            <a:endParaRPr lang="en-US" dirty="0">
              <a:solidFill>
                <a:srgbClr val="FF0000"/>
              </a:solidFill>
              <a:latin typeface="Old Standard TT"/>
              <a:ea typeface="Old Standard TT"/>
              <a:cs typeface="Old Standard TT"/>
              <a:sym typeface="Old Standard TT"/>
            </a:endParaRPr>
          </a:p>
          <a:p>
            <a:pPr marL="1371600" lvl="2"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humidity: 60% </a:t>
            </a:r>
          </a:p>
          <a:p>
            <a:pPr marL="1371600" lvl="2"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air speed: 0.30 m/s</a:t>
            </a:r>
          </a:p>
          <a:p>
            <a:pPr marL="914400" lvl="1"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For the thermal properties, they used: </a:t>
            </a:r>
          </a:p>
          <a:p>
            <a:pPr marL="1371600" lvl="2"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mixed mode with 95% efficiency</a:t>
            </a:r>
          </a:p>
          <a:p>
            <a:pPr marL="1371600" lvl="2"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thermostat range 19- 24 ℃, with 15-20 hours of operation on weekdays and 10-20 hours on weekends.</a:t>
            </a:r>
          </a:p>
        </p:txBody>
      </p:sp>
    </p:spTree>
    <p:extLst>
      <p:ext uri="{BB962C8B-B14F-4D97-AF65-F5344CB8AC3E}">
        <p14:creationId xmlns:p14="http://schemas.microsoft.com/office/powerpoint/2010/main" val="420112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dirty="0"/>
              <a:t>Relatively compactness is correlated with V/SA</a:t>
            </a:r>
            <a:endParaRPr lang="en-US" sz="1100" b="0" i="0" u="none" strike="noStrike" cap="none" dirty="0">
              <a:solidFill>
                <a:srgbClr val="000000"/>
              </a:solidFill>
              <a:effectLst/>
              <a:latin typeface="Arial"/>
              <a:ea typeface="Arial"/>
              <a:cs typeface="Arial"/>
              <a:sym typeface="Arial"/>
            </a:endParaRPr>
          </a:p>
          <a:p>
            <a:pPr rtl="0"/>
            <a:r>
              <a:rPr lang="en-US" sz="1100" b="0" i="0" u="none" strike="noStrike" cap="none" dirty="0">
                <a:solidFill>
                  <a:srgbClr val="000000"/>
                </a:solidFill>
                <a:effectLst/>
                <a:latin typeface="Arial"/>
                <a:ea typeface="Arial"/>
                <a:cs typeface="Arial"/>
                <a:sym typeface="Arial"/>
              </a:rPr>
              <a:t>Orientation: the cardinal direction the building is rotated towards in the simulation (N, S, E, W) </a:t>
            </a:r>
            <a:endParaRPr lang="en-US" b="0" dirty="0">
              <a:effectLst/>
            </a:endParaRPr>
          </a:p>
          <a:p>
            <a:pPr rtl="0"/>
            <a:r>
              <a:rPr lang="en-US" sz="1100" b="0" i="0" u="none" strike="noStrike" cap="none" dirty="0">
                <a:solidFill>
                  <a:srgbClr val="000000"/>
                </a:solidFill>
                <a:effectLst/>
                <a:latin typeface="Arial"/>
                <a:ea typeface="Arial"/>
                <a:cs typeface="Arial"/>
                <a:sym typeface="Arial"/>
              </a:rPr>
              <a:t>4 glazing areas (% of floor area): 0%, 10%, 25%, 40%</a:t>
            </a:r>
            <a:endParaRPr lang="en-US" b="0" dirty="0">
              <a:effectLst/>
            </a:endParaRPr>
          </a:p>
          <a:p>
            <a:pPr rtl="0"/>
            <a:r>
              <a:rPr lang="en-US" sz="1100" b="0" i="0" u="none" strike="noStrike" cap="none" dirty="0">
                <a:solidFill>
                  <a:srgbClr val="000000"/>
                </a:solidFill>
                <a:effectLst/>
                <a:latin typeface="Arial"/>
                <a:ea typeface="Arial"/>
                <a:cs typeface="Arial"/>
                <a:sym typeface="Arial"/>
              </a:rPr>
              <a:t>6 glazing distributions: </a:t>
            </a:r>
            <a:endParaRPr lang="en-US" b="0" dirty="0">
              <a:effectLst/>
            </a:endParaRPr>
          </a:p>
          <a:p>
            <a:pPr lvl="1" rtl="0" fontAlgn="base"/>
            <a:r>
              <a:rPr lang="en-US" sz="1100" b="0" i="0" u="none" strike="noStrike" cap="none" dirty="0">
                <a:solidFill>
                  <a:srgbClr val="000000"/>
                </a:solidFill>
                <a:effectLst/>
                <a:latin typeface="Arial"/>
                <a:ea typeface="Arial"/>
                <a:cs typeface="Arial"/>
                <a:sym typeface="Arial"/>
              </a:rPr>
              <a:t>No glazing area</a:t>
            </a:r>
          </a:p>
          <a:p>
            <a:pPr lvl="1" rtl="0" fontAlgn="base"/>
            <a:r>
              <a:rPr lang="en-US" sz="1100" b="0" i="0" u="none" strike="noStrike" cap="none" dirty="0">
                <a:solidFill>
                  <a:srgbClr val="000000"/>
                </a:solidFill>
                <a:effectLst/>
                <a:latin typeface="Arial"/>
                <a:ea typeface="Arial"/>
                <a:cs typeface="Arial"/>
                <a:sym typeface="Arial"/>
              </a:rPr>
              <a:t>uniform: with 25% glazing on each side, </a:t>
            </a:r>
          </a:p>
          <a:p>
            <a:pPr lvl="1" rtl="0" fontAlgn="base"/>
            <a:r>
              <a:rPr lang="en-US" sz="1100" b="0" i="0" u="none" strike="noStrike" cap="none" dirty="0">
                <a:solidFill>
                  <a:srgbClr val="000000"/>
                </a:solidFill>
                <a:effectLst/>
                <a:latin typeface="Arial"/>
                <a:ea typeface="Arial"/>
                <a:cs typeface="Arial"/>
                <a:sym typeface="Arial"/>
              </a:rPr>
              <a:t>north: 55% on the north side and 15% on each of the other sides</a:t>
            </a:r>
          </a:p>
          <a:p>
            <a:pPr lvl="1" rtl="0" fontAlgn="base"/>
            <a:r>
              <a:rPr lang="en-US" sz="1100" b="0" i="0" u="none" strike="noStrike" cap="none" dirty="0">
                <a:solidFill>
                  <a:srgbClr val="000000"/>
                </a:solidFill>
                <a:effectLst/>
                <a:latin typeface="Arial"/>
                <a:ea typeface="Arial"/>
                <a:cs typeface="Arial"/>
                <a:sym typeface="Arial"/>
              </a:rPr>
              <a:t>east: 55% on the east side and 15% on each of the other sides,</a:t>
            </a:r>
          </a:p>
          <a:p>
            <a:pPr lvl="1" rtl="0" fontAlgn="base"/>
            <a:r>
              <a:rPr lang="en-US" sz="1100" b="0" i="0" u="none" strike="noStrike" cap="none" dirty="0">
                <a:solidFill>
                  <a:srgbClr val="000000"/>
                </a:solidFill>
                <a:effectLst/>
                <a:latin typeface="Arial"/>
                <a:ea typeface="Arial"/>
                <a:cs typeface="Arial"/>
                <a:sym typeface="Arial"/>
              </a:rPr>
              <a:t>south: 55% on the south side and 15% on each of the other sides</a:t>
            </a:r>
          </a:p>
          <a:p>
            <a:pPr lvl="1" rtl="0" fontAlgn="base"/>
            <a:r>
              <a:rPr lang="en-US" sz="1100" b="0" i="0" u="none" strike="noStrike" cap="none" dirty="0">
                <a:solidFill>
                  <a:srgbClr val="000000"/>
                </a:solidFill>
                <a:effectLst/>
                <a:latin typeface="Arial"/>
                <a:ea typeface="Arial"/>
                <a:cs typeface="Arial"/>
                <a:sym typeface="Arial"/>
              </a:rPr>
              <a:t>west: 55% on the west side and 15% on each of the other sides.</a:t>
            </a:r>
          </a:p>
        </p:txBody>
      </p:sp>
    </p:spTree>
    <p:extLst>
      <p:ext uri="{BB962C8B-B14F-4D97-AF65-F5344CB8AC3E}">
        <p14:creationId xmlns:p14="http://schemas.microsoft.com/office/powerpoint/2010/main" val="200806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Describing what heating loads and cooling loads are and that we’d like to minimize them (during presentation)</a:t>
            </a:r>
          </a:p>
          <a:p>
            <a:r>
              <a:rPr lang="en-US" dirty="0"/>
              <a:t>Fun fact: 1 kWh = 900 calories = 1 </a:t>
            </a:r>
            <a:r>
              <a:rPr lang="en-US" dirty="0" err="1"/>
              <a:t>BigMac</a:t>
            </a:r>
            <a:r>
              <a:rPr lang="en-US" dirty="0"/>
              <a:t> with fries = on average running your AC for an hour</a:t>
            </a:r>
          </a:p>
          <a:p>
            <a:pPr marL="158750" indent="0">
              <a:buNone/>
            </a:pPr>
            <a:endParaRPr lang="en-US" dirty="0"/>
          </a:p>
          <a:p>
            <a:r>
              <a:rPr lang="en-US" sz="1100" b="0" i="0" u="none" strike="noStrike" cap="none" dirty="0">
                <a:solidFill>
                  <a:srgbClr val="000000"/>
                </a:solidFill>
                <a:effectLst/>
                <a:latin typeface="Arial"/>
                <a:ea typeface="Arial"/>
                <a:cs typeface="Arial"/>
                <a:sym typeface="Arial"/>
              </a:rPr>
              <a:t>2) Slide 5: draw attention to the fact that for a building of the same volume, there is 500-700% difference between energy use. 6 watts, vs 43 watts. </a:t>
            </a:r>
            <a:r>
              <a:rPr lang="en-US" sz="1100" b="0" i="0" u="none" strike="noStrike" cap="none" dirty="0" err="1">
                <a:solidFill>
                  <a:srgbClr val="000000"/>
                </a:solidFill>
                <a:effectLst/>
                <a:latin typeface="Arial"/>
                <a:ea typeface="Arial"/>
                <a:cs typeface="Arial"/>
                <a:sym typeface="Arial"/>
              </a:rPr>
              <a:t>ie</a:t>
            </a:r>
            <a:r>
              <a:rPr lang="en-US" sz="1100" b="0" i="0" u="none" strike="noStrike" cap="none" dirty="0">
                <a:solidFill>
                  <a:srgbClr val="000000"/>
                </a:solidFill>
                <a:effectLst/>
                <a:latin typeface="Arial"/>
                <a:ea typeface="Arial"/>
                <a:cs typeface="Arial"/>
                <a:sym typeface="Arial"/>
              </a:rPr>
              <a:t> if that was scaled to a whole neighborhood etc.</a:t>
            </a:r>
          </a:p>
          <a:p>
            <a:br>
              <a:rPr lang="en-US" dirty="0"/>
            </a:br>
            <a:endParaRPr lang="en-US" dirty="0"/>
          </a:p>
        </p:txBody>
      </p:sp>
    </p:spTree>
    <p:extLst>
      <p:ext uri="{BB962C8B-B14F-4D97-AF65-F5344CB8AC3E}">
        <p14:creationId xmlns:p14="http://schemas.microsoft.com/office/powerpoint/2010/main" val="262342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We’re almost ready to start modeling</a:t>
            </a:r>
          </a:p>
          <a:p>
            <a:r>
              <a:rPr lang="en-US" dirty="0"/>
              <a:t>Such collinearities were expected, given fixed volume and geometry. (relative compactness = inner SA/volume!) </a:t>
            </a:r>
          </a:p>
          <a:p>
            <a:r>
              <a:rPr lang="en-US" dirty="0"/>
              <a:t>This collinearity will impact the performance of regression models. Therefore, surface area or relative compactness should be taken out. We chose to take out relative compactness of regressions.</a:t>
            </a:r>
          </a:p>
          <a:p>
            <a:r>
              <a:rPr lang="en-US" dirty="0"/>
              <a:t>While height and roof area, roof and relative compactness, and roof and surface areas, are also highly correlated, they’re not as perfect as relative compactness and surface area. And they don’t go into each other’s calculation – so we hypothesize they will tell different information.</a:t>
            </a:r>
          </a:p>
        </p:txBody>
      </p:sp>
    </p:spTree>
    <p:extLst>
      <p:ext uri="{BB962C8B-B14F-4D97-AF65-F5344CB8AC3E}">
        <p14:creationId xmlns:p14="http://schemas.microsoft.com/office/powerpoint/2010/main" val="1349221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Likely similar to most people here</a:t>
            </a:r>
          </a:p>
          <a:p>
            <a:r>
              <a:rPr lang="en-US" dirty="0"/>
              <a:t>Split the energy data set 80/20 for training and test sets</a:t>
            </a:r>
          </a:p>
          <a:p>
            <a:r>
              <a:rPr lang="en-US" dirty="0"/>
              <a:t>CV within the training set to fine tune parameters where needed (for Lasso, Ridge, and tree methods)</a:t>
            </a:r>
          </a:p>
          <a:p>
            <a:r>
              <a:rPr lang="en-US" dirty="0"/>
              <a:t>Choose best model based on RMSE calculated on the test set</a:t>
            </a:r>
          </a:p>
          <a:p>
            <a:endParaRPr lang="en-US" dirty="0"/>
          </a:p>
        </p:txBody>
      </p:sp>
    </p:spTree>
    <p:extLst>
      <p:ext uri="{BB962C8B-B14F-4D97-AF65-F5344CB8AC3E}">
        <p14:creationId xmlns:p14="http://schemas.microsoft.com/office/powerpoint/2010/main" val="4278138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Go over significant variables</a:t>
            </a:r>
          </a:p>
          <a:p>
            <a:pPr lvl="0"/>
            <a:r>
              <a:rPr lang="en-US" sz="1100" b="0" i="0" u="none" strike="noStrike" cap="none" dirty="0">
                <a:solidFill>
                  <a:srgbClr val="000000"/>
                </a:solidFill>
                <a:effectLst/>
                <a:latin typeface="Arial"/>
                <a:ea typeface="Arial"/>
                <a:cs typeface="Arial"/>
                <a:sym typeface="Arial"/>
              </a:rPr>
              <a:t>Roof= can be calculated knowing volume, height and SA</a:t>
            </a:r>
          </a:p>
          <a:p>
            <a:pPr lvl="0"/>
            <a:r>
              <a:rPr lang="en-US" sz="1100" b="0" i="0" u="none" strike="noStrike" cap="none" dirty="0">
                <a:solidFill>
                  <a:srgbClr val="000000"/>
                </a:solidFill>
                <a:effectLst/>
                <a:latin typeface="Arial"/>
                <a:ea typeface="Arial"/>
                <a:cs typeface="Arial"/>
                <a:sym typeface="Arial"/>
              </a:rPr>
              <a:t>Direction of glaze and orientation weren’t relevant, just the lack of windows reduced the HL.</a:t>
            </a:r>
          </a:p>
          <a:p>
            <a:pPr lvl="0"/>
            <a:r>
              <a:rPr lang="en-US" sz="1100" b="0" i="0" u="none" strike="noStrike" cap="none" dirty="0">
                <a:solidFill>
                  <a:srgbClr val="000000"/>
                </a:solidFill>
                <a:effectLst/>
                <a:latin typeface="Arial"/>
                <a:ea typeface="Arial"/>
                <a:cs typeface="Arial"/>
                <a:sym typeface="Arial"/>
              </a:rPr>
              <a:t>We also ran the forward, backwards and stepwise regressions, and they all gave the same variables with a little juggling of </a:t>
            </a:r>
            <a:r>
              <a:rPr lang="en-US" sz="1100" b="0" i="0" u="none" strike="noStrike" cap="none" dirty="0" err="1">
                <a:solidFill>
                  <a:srgbClr val="000000"/>
                </a:solidFill>
                <a:effectLst/>
                <a:latin typeface="Arial"/>
                <a:ea typeface="Arial"/>
                <a:cs typeface="Arial"/>
                <a:sym typeface="Arial"/>
              </a:rPr>
              <a:t>sa</a:t>
            </a:r>
            <a:r>
              <a:rPr lang="en-US" sz="1100" b="0" i="0" u="none" strike="noStrike" cap="none" dirty="0">
                <a:solidFill>
                  <a:srgbClr val="000000"/>
                </a:solidFill>
                <a:effectLst/>
                <a:latin typeface="Arial"/>
                <a:ea typeface="Arial"/>
                <a:cs typeface="Arial"/>
                <a:sym typeface="Arial"/>
              </a:rPr>
              <a:t>, height, and roof but as I mentioned, they are interchangeable.</a:t>
            </a:r>
          </a:p>
          <a:p>
            <a:pPr lvl="0"/>
            <a:r>
              <a:rPr lang="en-US" sz="1100" b="0" i="0" u="none" strike="noStrike" cap="none" dirty="0">
                <a:solidFill>
                  <a:srgbClr val="000000"/>
                </a:solidFill>
                <a:effectLst/>
                <a:latin typeface="Arial"/>
                <a:ea typeface="Arial"/>
                <a:cs typeface="Arial"/>
                <a:sym typeface="Arial"/>
              </a:rPr>
              <a:t>Again, we see that increasing the SA, Wall area, height, glazing area, and the presence of windows increasing the heating load, which makes sense.</a:t>
            </a:r>
          </a:p>
          <a:p>
            <a:endParaRPr lang="en-US" dirty="0"/>
          </a:p>
          <a:p>
            <a:endParaRPr lang="en-US" dirty="0"/>
          </a:p>
          <a:p>
            <a:r>
              <a:rPr lang="en-US" dirty="0"/>
              <a:t>Other regression’s relevance:</a:t>
            </a:r>
          </a:p>
          <a:p>
            <a:pPr lvl="1"/>
            <a:r>
              <a:rPr lang="en-US" dirty="0"/>
              <a:t>Forward regression (similar): Wall, roof (instead of surface area), height, </a:t>
            </a:r>
            <a:r>
              <a:rPr lang="en-US" dirty="0" err="1"/>
              <a:t>glazarea</a:t>
            </a:r>
            <a:r>
              <a:rPr lang="en-US" dirty="0"/>
              <a:t>, and </a:t>
            </a:r>
            <a:r>
              <a:rPr lang="en-US" dirty="0" err="1"/>
              <a:t>glazdist</a:t>
            </a:r>
            <a:r>
              <a:rPr lang="en-US" dirty="0"/>
              <a:t> are significant</a:t>
            </a:r>
          </a:p>
          <a:p>
            <a:pPr lvl="1"/>
            <a:r>
              <a:rPr lang="en-US" dirty="0"/>
              <a:t>Backward (same): surface, Wall, height, </a:t>
            </a:r>
            <a:r>
              <a:rPr lang="en-US" dirty="0" err="1"/>
              <a:t>glazarea</a:t>
            </a:r>
            <a:r>
              <a:rPr lang="en-US" dirty="0"/>
              <a:t>, and </a:t>
            </a:r>
            <a:r>
              <a:rPr lang="en-US" dirty="0" err="1"/>
              <a:t>glazdist</a:t>
            </a:r>
            <a:endParaRPr lang="en-US" dirty="0"/>
          </a:p>
          <a:p>
            <a:pPr lvl="1"/>
            <a:r>
              <a:rPr lang="en-US" dirty="0"/>
              <a:t>Stepwise (same): Wall, roof (instead of surface area), height, </a:t>
            </a:r>
            <a:r>
              <a:rPr lang="en-US" dirty="0" err="1"/>
              <a:t>glazarea</a:t>
            </a:r>
            <a:r>
              <a:rPr lang="en-US" dirty="0"/>
              <a:t>, and </a:t>
            </a:r>
            <a:r>
              <a:rPr lang="en-US" dirty="0" err="1"/>
              <a:t>glazdist</a:t>
            </a:r>
            <a:r>
              <a:rPr lang="en-US" dirty="0"/>
              <a:t> are significant</a:t>
            </a:r>
          </a:p>
          <a:p>
            <a:pPr lvl="1"/>
            <a:endParaRPr lang="en-US" dirty="0"/>
          </a:p>
        </p:txBody>
      </p:sp>
    </p:spTree>
    <p:extLst>
      <p:ext uri="{BB962C8B-B14F-4D97-AF65-F5344CB8AC3E}">
        <p14:creationId xmlns:p14="http://schemas.microsoft.com/office/powerpoint/2010/main" val="1813750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Here we see that CL is very similar to HL, except for that “gd1 or no windows” may not be significant. It is borderline, and could have been swallowed by the </a:t>
            </a:r>
            <a:r>
              <a:rPr lang="en-US" sz="1100" b="0" i="0" u="none" strike="noStrike" cap="none" dirty="0" err="1">
                <a:solidFill>
                  <a:srgbClr val="000000"/>
                </a:solidFill>
                <a:effectLst/>
                <a:latin typeface="Arial"/>
                <a:ea typeface="Arial"/>
                <a:cs typeface="Arial"/>
                <a:sym typeface="Arial"/>
              </a:rPr>
              <a:t>glazarea</a:t>
            </a:r>
            <a:r>
              <a:rPr lang="en-US" sz="1100" b="0" i="0" u="none" strike="noStrike" cap="none" dirty="0">
                <a:solidFill>
                  <a:srgbClr val="000000"/>
                </a:solidFill>
                <a:effectLst/>
                <a:latin typeface="Arial"/>
                <a:ea typeface="Arial"/>
                <a:cs typeface="Arial"/>
                <a:sym typeface="Arial"/>
              </a:rPr>
              <a:t>.</a:t>
            </a:r>
          </a:p>
          <a:p>
            <a:pPr lvl="0"/>
            <a:r>
              <a:rPr lang="en-US" sz="1100" b="0" i="0" u="none" strike="noStrike" cap="none" dirty="0">
                <a:solidFill>
                  <a:srgbClr val="000000"/>
                </a:solidFill>
                <a:effectLst/>
                <a:latin typeface="Arial"/>
                <a:ea typeface="Arial"/>
                <a:cs typeface="Arial"/>
                <a:sym typeface="Arial"/>
              </a:rPr>
              <a:t>To explore it further, we could always look into the intricacies of heat transfer like Nusselt numbers and Reynolds numbers, but any of your classmates from engineering will vouch that there is a reason we are doing data analytics. </a:t>
            </a:r>
          </a:p>
          <a:p>
            <a:pPr lvl="0"/>
            <a:r>
              <a:rPr lang="en-US" sz="1100" b="0" i="0" u="none" strike="noStrike" cap="none" dirty="0">
                <a:solidFill>
                  <a:srgbClr val="000000"/>
                </a:solidFill>
                <a:effectLst/>
                <a:latin typeface="Arial"/>
                <a:ea typeface="Arial"/>
                <a:cs typeface="Arial"/>
                <a:sym typeface="Arial"/>
              </a:rPr>
              <a:t>Just like for HL, forward, backwards, and stepwise returned the same variables.</a:t>
            </a:r>
          </a:p>
          <a:p>
            <a:endParaRPr lang="en-US" dirty="0"/>
          </a:p>
          <a:p>
            <a:r>
              <a:rPr lang="en-US" dirty="0"/>
              <a:t>Other regression’s relevance:</a:t>
            </a:r>
          </a:p>
          <a:p>
            <a:pPr lvl="1"/>
            <a:r>
              <a:rPr lang="en-US" dirty="0"/>
              <a:t>Forward regression (same): Surf, wall, height, glazing area (not gd1!)</a:t>
            </a:r>
          </a:p>
          <a:p>
            <a:pPr lvl="1"/>
            <a:r>
              <a:rPr lang="en-US" dirty="0"/>
              <a:t>Backward (same): Surf, wall, height, glazing area</a:t>
            </a:r>
          </a:p>
          <a:p>
            <a:pPr lvl="1"/>
            <a:r>
              <a:rPr lang="en-US" dirty="0"/>
              <a:t>Both (same): Surf, wall, height, glazing area</a:t>
            </a:r>
          </a:p>
          <a:p>
            <a:endParaRPr lang="en-US" dirty="0"/>
          </a:p>
        </p:txBody>
      </p:sp>
    </p:spTree>
    <p:extLst>
      <p:ext uri="{BB962C8B-B14F-4D97-AF65-F5344CB8AC3E}">
        <p14:creationId xmlns:p14="http://schemas.microsoft.com/office/powerpoint/2010/main" val="28977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Master" Target="../slideMasters/slideMaster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Layouts/_rels/slideLayout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Master" Target="../slideMasters/slideMaster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89594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reserve="1">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4103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33994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91678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88391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6156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07704" y="1891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dirty="0"/>
          </a:p>
        </p:txBody>
      </p:sp>
      <p:sp>
        <p:nvSpPr>
          <p:cNvPr id="13" name="Google Shape;13;p2"/>
          <p:cNvSpPr txBox="1">
            <a:spLocks noGrp="1"/>
          </p:cNvSpPr>
          <p:nvPr>
            <p:ph type="subTitle" idx="1"/>
          </p:nvPr>
        </p:nvSpPr>
        <p:spPr>
          <a:xfrm>
            <a:off x="512700" y="1743172"/>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dirty="0"/>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pic>
        <p:nvPicPr>
          <p:cNvPr id="7" name="Google Shape;60;p13">
            <a:extLst>
              <a:ext uri="{FF2B5EF4-FFF2-40B4-BE49-F238E27FC236}">
                <a16:creationId xmlns:a16="http://schemas.microsoft.com/office/drawing/2014/main" id="{8C9DDB66-E78F-4438-8E31-514A7AEBE9B0}"/>
              </a:ext>
            </a:extLst>
          </p:cNvPr>
          <p:cNvPicPr preferRelativeResize="0"/>
          <p:nvPr userDrawn="1"/>
        </p:nvPicPr>
        <p:blipFill>
          <a:blip r:embed="rId2">
            <a:alphaModFix/>
          </a:blip>
          <a:stretch>
            <a:fillRect/>
          </a:stretch>
        </p:blipFill>
        <p:spPr>
          <a:xfrm>
            <a:off x="-4996" y="2537460"/>
            <a:ext cx="9144000" cy="26060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reserve="1">
  <p:cSld name="Exec Summar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graphicFrame>
        <p:nvGraphicFramePr>
          <p:cNvPr id="2" name="Diagram 1">
            <a:extLst>
              <a:ext uri="{FF2B5EF4-FFF2-40B4-BE49-F238E27FC236}">
                <a16:creationId xmlns:a16="http://schemas.microsoft.com/office/drawing/2014/main" id="{0C20959C-4AD6-4272-866B-1ADF5C0A4A07}"/>
              </a:ext>
            </a:extLst>
          </p:cNvPr>
          <p:cNvGraphicFramePr/>
          <p:nvPr userDrawn="1">
            <p:extLst>
              <p:ext uri="{D42A27DB-BD31-4B8C-83A1-F6EECF244321}">
                <p14:modId xmlns:p14="http://schemas.microsoft.com/office/powerpoint/2010/main" val="1686348200"/>
              </p:ext>
            </p:extLst>
          </p:nvPr>
        </p:nvGraphicFramePr>
        <p:xfrm>
          <a:off x="263440" y="4789223"/>
          <a:ext cx="8617121" cy="26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916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reserve="1" userDrawn="1">
  <p:cSld name="Dataset">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06152"/>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2" name="Google Shape;22;p4"/>
          <p:cNvSpPr txBox="1">
            <a:spLocks noGrp="1"/>
          </p:cNvSpPr>
          <p:nvPr>
            <p:ph type="body" idx="1"/>
          </p:nvPr>
        </p:nvSpPr>
        <p:spPr>
          <a:xfrm>
            <a:off x="311700" y="1371600"/>
            <a:ext cx="8520600" cy="31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6" name="Google Shape;43;p9">
            <a:extLst>
              <a:ext uri="{FF2B5EF4-FFF2-40B4-BE49-F238E27FC236}">
                <a16:creationId xmlns:a16="http://schemas.microsoft.com/office/drawing/2014/main" id="{38D6562F-A8B8-4AD8-A908-0CA8BA7A24DF}"/>
              </a:ext>
            </a:extLst>
          </p:cNvPr>
          <p:cNvSpPr txBox="1">
            <a:spLocks noGrp="1"/>
          </p:cNvSpPr>
          <p:nvPr>
            <p:ph type="subTitle" idx="10"/>
          </p:nvPr>
        </p:nvSpPr>
        <p:spPr>
          <a:xfrm>
            <a:off x="306324" y="1026215"/>
            <a:ext cx="8531352" cy="263910"/>
          </a:xfrm>
          <a:prstGeom prst="rect">
            <a:avLst/>
          </a:prstGeom>
        </p:spPr>
        <p:txBody>
          <a:bodyPr spcFirstLastPara="1" wrap="square" lIns="91425" tIns="91425" rIns="91425" bIns="91425" anchor="ctr" anchorCtr="0">
            <a:noAutofit/>
          </a:bodyPr>
          <a:lstStyle>
            <a:lvl1pPr marL="0" lvl="0" indent="0" algn="l">
              <a:lnSpc>
                <a:spcPct val="100000"/>
              </a:lnSpc>
              <a:spcBef>
                <a:spcPts val="0"/>
              </a:spcBef>
              <a:spcAft>
                <a:spcPts val="0"/>
              </a:spcAft>
              <a:buSzPts val="21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graphicFrame>
        <p:nvGraphicFramePr>
          <p:cNvPr id="9" name="Diagram 8">
            <a:extLst>
              <a:ext uri="{FF2B5EF4-FFF2-40B4-BE49-F238E27FC236}">
                <a16:creationId xmlns:a16="http://schemas.microsoft.com/office/drawing/2014/main" id="{185B0B76-095F-4A5C-8DDF-7B72843BF469}"/>
              </a:ext>
            </a:extLst>
          </p:cNvPr>
          <p:cNvGraphicFramePr/>
          <p:nvPr userDrawn="1">
            <p:extLst>
              <p:ext uri="{D42A27DB-BD31-4B8C-83A1-F6EECF244321}">
                <p14:modId xmlns:p14="http://schemas.microsoft.com/office/powerpoint/2010/main" val="3768081813"/>
              </p:ext>
            </p:extLst>
          </p:nvPr>
        </p:nvGraphicFramePr>
        <p:xfrm>
          <a:off x="263440" y="4789223"/>
          <a:ext cx="8617121" cy="26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12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Predictor relevance">
    <p:spTree>
      <p:nvGrpSpPr>
        <p:cNvPr id="1" name="Shape 19"/>
        <p:cNvGrpSpPr/>
        <p:nvPr/>
      </p:nvGrpSpPr>
      <p:grpSpPr>
        <a:xfrm>
          <a:off x="0" y="0"/>
          <a:ext cx="0" cy="0"/>
          <a:chOff x="0" y="0"/>
          <a:chExt cx="0" cy="0"/>
        </a:xfrm>
      </p:grpSpPr>
      <p:sp>
        <p:nvSpPr>
          <p:cNvPr id="5" name="Google Shape;21;p4">
            <a:extLst>
              <a:ext uri="{FF2B5EF4-FFF2-40B4-BE49-F238E27FC236}">
                <a16:creationId xmlns:a16="http://schemas.microsoft.com/office/drawing/2014/main" id="{31FEAA82-87CE-492D-8BB5-8FA8B92B5892}"/>
              </a:ext>
            </a:extLst>
          </p:cNvPr>
          <p:cNvSpPr txBox="1">
            <a:spLocks noGrp="1"/>
          </p:cNvSpPr>
          <p:nvPr>
            <p:ph type="title"/>
          </p:nvPr>
        </p:nvSpPr>
        <p:spPr>
          <a:xfrm>
            <a:off x="311700" y="445025"/>
            <a:ext cx="8520600" cy="506152"/>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 name="Google Shape;22;p4">
            <a:extLst>
              <a:ext uri="{FF2B5EF4-FFF2-40B4-BE49-F238E27FC236}">
                <a16:creationId xmlns:a16="http://schemas.microsoft.com/office/drawing/2014/main" id="{482663A6-D571-44B4-A1F8-30BE42D0DD59}"/>
              </a:ext>
            </a:extLst>
          </p:cNvPr>
          <p:cNvSpPr txBox="1">
            <a:spLocks noGrp="1"/>
          </p:cNvSpPr>
          <p:nvPr>
            <p:ph type="body" idx="1"/>
          </p:nvPr>
        </p:nvSpPr>
        <p:spPr>
          <a:xfrm>
            <a:off x="311700" y="1371600"/>
            <a:ext cx="8520600" cy="31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8" name="Google Shape;43;p9">
            <a:extLst>
              <a:ext uri="{FF2B5EF4-FFF2-40B4-BE49-F238E27FC236}">
                <a16:creationId xmlns:a16="http://schemas.microsoft.com/office/drawing/2014/main" id="{E2A8C5FA-48B8-4B26-B4B1-6EF578C5DC8C}"/>
              </a:ext>
            </a:extLst>
          </p:cNvPr>
          <p:cNvSpPr txBox="1">
            <a:spLocks noGrp="1"/>
          </p:cNvSpPr>
          <p:nvPr>
            <p:ph type="subTitle" idx="10"/>
          </p:nvPr>
        </p:nvSpPr>
        <p:spPr>
          <a:xfrm>
            <a:off x="306324" y="1026215"/>
            <a:ext cx="8531352" cy="263910"/>
          </a:xfrm>
          <a:prstGeom prst="rect">
            <a:avLst/>
          </a:prstGeom>
        </p:spPr>
        <p:txBody>
          <a:bodyPr spcFirstLastPara="1" wrap="square" lIns="91425" tIns="91425" rIns="91425" bIns="91425" anchor="ctr" anchorCtr="0">
            <a:noAutofit/>
          </a:bodyPr>
          <a:lstStyle>
            <a:lvl1pPr marL="0" lvl="0" indent="0" algn="l">
              <a:lnSpc>
                <a:spcPct val="100000"/>
              </a:lnSpc>
              <a:spcBef>
                <a:spcPts val="0"/>
              </a:spcBef>
              <a:spcAft>
                <a:spcPts val="0"/>
              </a:spcAft>
              <a:buSzPts val="21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graphicFrame>
        <p:nvGraphicFramePr>
          <p:cNvPr id="9" name="Diagram 8">
            <a:extLst>
              <a:ext uri="{FF2B5EF4-FFF2-40B4-BE49-F238E27FC236}">
                <a16:creationId xmlns:a16="http://schemas.microsoft.com/office/drawing/2014/main" id="{3109661C-AC43-489A-8436-9DD2E8C0AB8E}"/>
              </a:ext>
            </a:extLst>
          </p:cNvPr>
          <p:cNvGraphicFramePr/>
          <p:nvPr userDrawn="1">
            <p:extLst>
              <p:ext uri="{D42A27DB-BD31-4B8C-83A1-F6EECF244321}">
                <p14:modId xmlns:p14="http://schemas.microsoft.com/office/powerpoint/2010/main" val="3172871336"/>
              </p:ext>
            </p:extLst>
          </p:nvPr>
        </p:nvGraphicFramePr>
        <p:xfrm>
          <a:off x="263440" y="4789223"/>
          <a:ext cx="8617121" cy="26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741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Analysis">
    <p:spTree>
      <p:nvGrpSpPr>
        <p:cNvPr id="1" name="Shape 19"/>
        <p:cNvGrpSpPr/>
        <p:nvPr/>
      </p:nvGrpSpPr>
      <p:grpSpPr>
        <a:xfrm>
          <a:off x="0" y="0"/>
          <a:ext cx="0" cy="0"/>
          <a:chOff x="0" y="0"/>
          <a:chExt cx="0" cy="0"/>
        </a:xfrm>
      </p:grpSpPr>
      <p:sp>
        <p:nvSpPr>
          <p:cNvPr id="5" name="Google Shape;21;p4">
            <a:extLst>
              <a:ext uri="{FF2B5EF4-FFF2-40B4-BE49-F238E27FC236}">
                <a16:creationId xmlns:a16="http://schemas.microsoft.com/office/drawing/2014/main" id="{F059775B-B291-4297-969A-5E9BF4F34879}"/>
              </a:ext>
            </a:extLst>
          </p:cNvPr>
          <p:cNvSpPr txBox="1">
            <a:spLocks noGrp="1"/>
          </p:cNvSpPr>
          <p:nvPr>
            <p:ph type="title"/>
          </p:nvPr>
        </p:nvSpPr>
        <p:spPr>
          <a:xfrm>
            <a:off x="311700" y="445025"/>
            <a:ext cx="8520600" cy="506152"/>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 name="Google Shape;22;p4">
            <a:extLst>
              <a:ext uri="{FF2B5EF4-FFF2-40B4-BE49-F238E27FC236}">
                <a16:creationId xmlns:a16="http://schemas.microsoft.com/office/drawing/2014/main" id="{58BECE1F-1F7C-475F-9823-F6C2E317065A}"/>
              </a:ext>
            </a:extLst>
          </p:cNvPr>
          <p:cNvSpPr txBox="1">
            <a:spLocks noGrp="1"/>
          </p:cNvSpPr>
          <p:nvPr>
            <p:ph type="body" idx="1"/>
          </p:nvPr>
        </p:nvSpPr>
        <p:spPr>
          <a:xfrm>
            <a:off x="311700" y="1371600"/>
            <a:ext cx="8520600" cy="31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8" name="Google Shape;43;p9">
            <a:extLst>
              <a:ext uri="{FF2B5EF4-FFF2-40B4-BE49-F238E27FC236}">
                <a16:creationId xmlns:a16="http://schemas.microsoft.com/office/drawing/2014/main" id="{B6DC5EF4-4D57-4607-A514-E95466E2B3C9}"/>
              </a:ext>
            </a:extLst>
          </p:cNvPr>
          <p:cNvSpPr txBox="1">
            <a:spLocks noGrp="1"/>
          </p:cNvSpPr>
          <p:nvPr>
            <p:ph type="subTitle" idx="10"/>
          </p:nvPr>
        </p:nvSpPr>
        <p:spPr>
          <a:xfrm>
            <a:off x="306324" y="1026215"/>
            <a:ext cx="8531352" cy="263910"/>
          </a:xfrm>
          <a:prstGeom prst="rect">
            <a:avLst/>
          </a:prstGeom>
        </p:spPr>
        <p:txBody>
          <a:bodyPr spcFirstLastPara="1" wrap="square" lIns="91425" tIns="91425" rIns="91425" bIns="91425" anchor="ctr" anchorCtr="0">
            <a:noAutofit/>
          </a:bodyPr>
          <a:lstStyle>
            <a:lvl1pPr marL="0" lvl="0" indent="0" algn="l">
              <a:lnSpc>
                <a:spcPct val="100000"/>
              </a:lnSpc>
              <a:spcBef>
                <a:spcPts val="0"/>
              </a:spcBef>
              <a:spcAft>
                <a:spcPts val="0"/>
              </a:spcAft>
              <a:buSzPts val="21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graphicFrame>
        <p:nvGraphicFramePr>
          <p:cNvPr id="9" name="Diagram 8">
            <a:extLst>
              <a:ext uri="{FF2B5EF4-FFF2-40B4-BE49-F238E27FC236}">
                <a16:creationId xmlns:a16="http://schemas.microsoft.com/office/drawing/2014/main" id="{F77B9C0A-2714-48B7-9C5B-C62A9A64F5F9}"/>
              </a:ext>
            </a:extLst>
          </p:cNvPr>
          <p:cNvGraphicFramePr/>
          <p:nvPr userDrawn="1">
            <p:extLst>
              <p:ext uri="{D42A27DB-BD31-4B8C-83A1-F6EECF244321}">
                <p14:modId xmlns:p14="http://schemas.microsoft.com/office/powerpoint/2010/main" val="2195948815"/>
              </p:ext>
            </p:extLst>
          </p:nvPr>
        </p:nvGraphicFramePr>
        <p:xfrm>
          <a:off x="263440" y="4789223"/>
          <a:ext cx="8617121" cy="26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081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reserve="1" userDrawn="1">
  <p:cSld name="Conclusion">
    <p:spTree>
      <p:nvGrpSpPr>
        <p:cNvPr id="1" name="Shape 19"/>
        <p:cNvGrpSpPr/>
        <p:nvPr/>
      </p:nvGrpSpPr>
      <p:grpSpPr>
        <a:xfrm>
          <a:off x="0" y="0"/>
          <a:ext cx="0" cy="0"/>
          <a:chOff x="0" y="0"/>
          <a:chExt cx="0" cy="0"/>
        </a:xfrm>
      </p:grpSpPr>
      <p:sp>
        <p:nvSpPr>
          <p:cNvPr id="5" name="Google Shape;21;p4">
            <a:extLst>
              <a:ext uri="{FF2B5EF4-FFF2-40B4-BE49-F238E27FC236}">
                <a16:creationId xmlns:a16="http://schemas.microsoft.com/office/drawing/2014/main" id="{AA4A5E9B-352B-440C-A8C3-9A9A8971EB63}"/>
              </a:ext>
            </a:extLst>
          </p:cNvPr>
          <p:cNvSpPr txBox="1">
            <a:spLocks noGrp="1"/>
          </p:cNvSpPr>
          <p:nvPr>
            <p:ph type="title"/>
          </p:nvPr>
        </p:nvSpPr>
        <p:spPr>
          <a:xfrm>
            <a:off x="311700" y="445025"/>
            <a:ext cx="8520600" cy="506152"/>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 name="Google Shape;22;p4">
            <a:extLst>
              <a:ext uri="{FF2B5EF4-FFF2-40B4-BE49-F238E27FC236}">
                <a16:creationId xmlns:a16="http://schemas.microsoft.com/office/drawing/2014/main" id="{0B9F20A9-BA36-412D-BAEF-F4AE593AD0F8}"/>
              </a:ext>
            </a:extLst>
          </p:cNvPr>
          <p:cNvSpPr txBox="1">
            <a:spLocks noGrp="1"/>
          </p:cNvSpPr>
          <p:nvPr>
            <p:ph type="body" idx="1"/>
          </p:nvPr>
        </p:nvSpPr>
        <p:spPr>
          <a:xfrm>
            <a:off x="311700" y="1371600"/>
            <a:ext cx="8520600" cy="31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8" name="Google Shape;43;p9">
            <a:extLst>
              <a:ext uri="{FF2B5EF4-FFF2-40B4-BE49-F238E27FC236}">
                <a16:creationId xmlns:a16="http://schemas.microsoft.com/office/drawing/2014/main" id="{4FE7DEFC-8B87-4D68-8268-8F6253C21BDA}"/>
              </a:ext>
            </a:extLst>
          </p:cNvPr>
          <p:cNvSpPr txBox="1">
            <a:spLocks noGrp="1"/>
          </p:cNvSpPr>
          <p:nvPr>
            <p:ph type="subTitle" idx="10"/>
          </p:nvPr>
        </p:nvSpPr>
        <p:spPr>
          <a:xfrm>
            <a:off x="306324" y="1026215"/>
            <a:ext cx="8531352" cy="263910"/>
          </a:xfrm>
          <a:prstGeom prst="rect">
            <a:avLst/>
          </a:prstGeom>
        </p:spPr>
        <p:txBody>
          <a:bodyPr spcFirstLastPara="1" wrap="square" lIns="91425" tIns="91425" rIns="91425" bIns="91425" anchor="ctr" anchorCtr="0">
            <a:noAutofit/>
          </a:bodyPr>
          <a:lstStyle>
            <a:lvl1pPr marL="0" lvl="0" indent="0" algn="l">
              <a:lnSpc>
                <a:spcPct val="100000"/>
              </a:lnSpc>
              <a:spcBef>
                <a:spcPts val="0"/>
              </a:spcBef>
              <a:spcAft>
                <a:spcPts val="0"/>
              </a:spcAft>
              <a:buSzPts val="21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graphicFrame>
        <p:nvGraphicFramePr>
          <p:cNvPr id="9" name="Diagram 8">
            <a:extLst>
              <a:ext uri="{FF2B5EF4-FFF2-40B4-BE49-F238E27FC236}">
                <a16:creationId xmlns:a16="http://schemas.microsoft.com/office/drawing/2014/main" id="{543E8CDE-A66F-4DE5-8563-97DA5195FF24}"/>
              </a:ext>
            </a:extLst>
          </p:cNvPr>
          <p:cNvGraphicFramePr/>
          <p:nvPr userDrawn="1">
            <p:extLst>
              <p:ext uri="{D42A27DB-BD31-4B8C-83A1-F6EECF244321}">
                <p14:modId xmlns:p14="http://schemas.microsoft.com/office/powerpoint/2010/main" val="4114687666"/>
              </p:ext>
            </p:extLst>
          </p:nvPr>
        </p:nvGraphicFramePr>
        <p:xfrm>
          <a:off x="263440" y="4789223"/>
          <a:ext cx="8617121" cy="26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162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2734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5334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8399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8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pic>
        <p:nvPicPr>
          <p:cNvPr id="15" name="Google Shape;66;p14">
            <a:extLst>
              <a:ext uri="{FF2B5EF4-FFF2-40B4-BE49-F238E27FC236}">
                <a16:creationId xmlns:a16="http://schemas.microsoft.com/office/drawing/2014/main" id="{0684D794-9D4E-4C81-AB75-2591750D7D8C}"/>
              </a:ext>
            </a:extLst>
          </p:cNvPr>
          <p:cNvPicPr preferRelativeResize="0"/>
          <p:nvPr userDrawn="1"/>
        </p:nvPicPr>
        <p:blipFill rotWithShape="1">
          <a:blip r:embed="rId16">
            <a:alphaModFix/>
            <a:lum bright="70000" contrast="-70000"/>
          </a:blip>
          <a:srcRect b="12500"/>
          <a:stretch/>
        </p:blipFill>
        <p:spPr>
          <a:xfrm>
            <a:off x="0" y="3841020"/>
            <a:ext cx="9144000" cy="1302480"/>
          </a:xfrm>
          <a:prstGeom prst="rect">
            <a:avLst/>
          </a:prstGeom>
          <a:noFill/>
          <a:ln>
            <a:noFill/>
          </a:ln>
        </p:spPr>
      </p:pic>
    </p:spTree>
    <p:extLst>
      <p:ext uri="{BB962C8B-B14F-4D97-AF65-F5344CB8AC3E}">
        <p14:creationId xmlns:p14="http://schemas.microsoft.com/office/powerpoint/2010/main" val="287973254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71" r:id="rId3"/>
    <p:sldLayoutId id="2147483672" r:id="rId4"/>
    <p:sldLayoutId id="2147483673" r:id="rId5"/>
    <p:sldLayoutId id="2147483674"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slide" Target="slide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slide" Target="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slide" Target="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commons.wikimedia.org/wiki/File:House_christoph_brill_01.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slide" Target="slide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4634-86E9-4DCD-9880-FE31B70A1F31}"/>
              </a:ext>
            </a:extLst>
          </p:cNvPr>
          <p:cNvSpPr>
            <a:spLocks noGrp="1"/>
          </p:cNvSpPr>
          <p:nvPr>
            <p:ph type="ctrTitle"/>
          </p:nvPr>
        </p:nvSpPr>
        <p:spPr/>
        <p:txBody>
          <a:bodyPr/>
          <a:lstStyle/>
          <a:p>
            <a:r>
              <a:rPr lang="en" sz="3200" dirty="0"/>
              <a:t>Energy </a:t>
            </a:r>
            <a:r>
              <a:rPr lang="en-US" sz="3200" dirty="0"/>
              <a:t>Efficiency </a:t>
            </a:r>
            <a:r>
              <a:rPr lang="en" sz="3200" dirty="0"/>
              <a:t>of Residential Buildings</a:t>
            </a:r>
            <a:endParaRPr lang="en-US" sz="3200" dirty="0"/>
          </a:p>
        </p:txBody>
      </p:sp>
      <p:sp>
        <p:nvSpPr>
          <p:cNvPr id="3" name="Subtitle 2">
            <a:extLst>
              <a:ext uri="{FF2B5EF4-FFF2-40B4-BE49-F238E27FC236}">
                <a16:creationId xmlns:a16="http://schemas.microsoft.com/office/drawing/2014/main" id="{A1C55741-AC60-43FA-BA13-47B1ACE65B8D}"/>
              </a:ext>
            </a:extLst>
          </p:cNvPr>
          <p:cNvSpPr>
            <a:spLocks noGrp="1"/>
          </p:cNvSpPr>
          <p:nvPr>
            <p:ph type="subTitle" idx="1"/>
          </p:nvPr>
        </p:nvSpPr>
        <p:spPr>
          <a:xfrm>
            <a:off x="507704" y="1803961"/>
            <a:ext cx="8118600" cy="650826"/>
          </a:xfrm>
        </p:spPr>
        <p:txBody>
          <a:bodyPr anchor="ctr"/>
          <a:lstStyle/>
          <a:p>
            <a:pPr marL="0" indent="0"/>
            <a:r>
              <a:rPr lang="en-US" sz="1800" dirty="0">
                <a:solidFill>
                  <a:schemeClr val="bg1"/>
                </a:solidFill>
              </a:rPr>
              <a:t>Arjun R., Skyler S., Jenny T., Emily W., </a:t>
            </a:r>
            <a:r>
              <a:rPr lang="en-US" sz="1800" dirty="0" err="1">
                <a:solidFill>
                  <a:schemeClr val="bg1"/>
                </a:solidFill>
              </a:rPr>
              <a:t>Qingzi</a:t>
            </a:r>
            <a:r>
              <a:rPr lang="en-US" sz="1800" dirty="0">
                <a:solidFill>
                  <a:schemeClr val="bg1"/>
                </a:solidFill>
              </a:rPr>
              <a:t> Z.</a:t>
            </a:r>
          </a:p>
          <a:p>
            <a:pPr marL="0" indent="0"/>
            <a:r>
              <a:rPr lang="en-US" sz="1800" dirty="0">
                <a:solidFill>
                  <a:schemeClr val="bg1"/>
                </a:solidFill>
              </a:rPr>
              <a:t>August 2019</a:t>
            </a:r>
          </a:p>
        </p:txBody>
      </p:sp>
    </p:spTree>
    <p:extLst>
      <p:ext uri="{BB962C8B-B14F-4D97-AF65-F5344CB8AC3E}">
        <p14:creationId xmlns:p14="http://schemas.microsoft.com/office/powerpoint/2010/main" val="95307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B924-2198-4403-8AFC-E24E307046B1}"/>
              </a:ext>
            </a:extLst>
          </p:cNvPr>
          <p:cNvSpPr>
            <a:spLocks noGrp="1"/>
          </p:cNvSpPr>
          <p:nvPr>
            <p:ph type="title"/>
          </p:nvPr>
        </p:nvSpPr>
        <p:spPr/>
        <p:txBody>
          <a:bodyPr/>
          <a:lstStyle/>
          <a:p>
            <a:r>
              <a:rPr lang="en-US"/>
              <a:t>Predictor relevance – Boosting</a:t>
            </a:r>
            <a:endParaRPr lang="en-US" dirty="0"/>
          </a:p>
        </p:txBody>
      </p:sp>
      <p:sp>
        <p:nvSpPr>
          <p:cNvPr id="4" name="Subtitle 3">
            <a:extLst>
              <a:ext uri="{FF2B5EF4-FFF2-40B4-BE49-F238E27FC236}">
                <a16:creationId xmlns:a16="http://schemas.microsoft.com/office/drawing/2014/main" id="{FF6EBAE5-DDEB-4775-B531-9CD9415C2EB3}"/>
              </a:ext>
            </a:extLst>
          </p:cNvPr>
          <p:cNvSpPr>
            <a:spLocks noGrp="1"/>
          </p:cNvSpPr>
          <p:nvPr>
            <p:ph type="subTitle" idx="10"/>
          </p:nvPr>
        </p:nvSpPr>
        <p:spPr/>
        <p:txBody>
          <a:bodyPr/>
          <a:lstStyle/>
          <a:p>
            <a:r>
              <a:rPr lang="en-US" dirty="0"/>
              <a:t>Boosting was able to leverage roof and relative compactness for predictions</a:t>
            </a:r>
          </a:p>
        </p:txBody>
      </p:sp>
      <p:pic>
        <p:nvPicPr>
          <p:cNvPr id="3" name="Picture 2">
            <a:extLst>
              <a:ext uri="{FF2B5EF4-FFF2-40B4-BE49-F238E27FC236}">
                <a16:creationId xmlns:a16="http://schemas.microsoft.com/office/drawing/2014/main" id="{442939E3-2872-4F85-8B06-4B43BACD15B1}"/>
              </a:ext>
            </a:extLst>
          </p:cNvPr>
          <p:cNvPicPr>
            <a:picLocks noChangeAspect="1"/>
          </p:cNvPicPr>
          <p:nvPr/>
        </p:nvPicPr>
        <p:blipFill>
          <a:blip r:embed="rId3"/>
          <a:stretch>
            <a:fillRect/>
          </a:stretch>
        </p:blipFill>
        <p:spPr>
          <a:xfrm>
            <a:off x="1380692" y="1373254"/>
            <a:ext cx="6410325" cy="3167575"/>
          </a:xfrm>
          <a:prstGeom prst="rect">
            <a:avLst/>
          </a:prstGeom>
        </p:spPr>
      </p:pic>
      <p:sp>
        <p:nvSpPr>
          <p:cNvPr id="9" name="TextBox 8">
            <a:extLst>
              <a:ext uri="{FF2B5EF4-FFF2-40B4-BE49-F238E27FC236}">
                <a16:creationId xmlns:a16="http://schemas.microsoft.com/office/drawing/2014/main" id="{B523555C-E9D5-477A-A88A-CC0FAA9E82AA}"/>
              </a:ext>
            </a:extLst>
          </p:cNvPr>
          <p:cNvSpPr txBox="1"/>
          <p:nvPr/>
        </p:nvSpPr>
        <p:spPr>
          <a:xfrm>
            <a:off x="290282" y="4499784"/>
            <a:ext cx="4586518" cy="276999"/>
          </a:xfrm>
          <a:prstGeom prst="rect">
            <a:avLst/>
          </a:prstGeom>
          <a:noFill/>
        </p:spPr>
        <p:txBody>
          <a:bodyPr wrap="square" rtlCol="0">
            <a:spAutoFit/>
          </a:bodyPr>
          <a:lstStyle/>
          <a:p>
            <a:r>
              <a:rPr lang="en-US" sz="1200" dirty="0"/>
              <a:t>Note(s): See </a:t>
            </a:r>
            <a:r>
              <a:rPr lang="en-US" sz="1200" dirty="0">
                <a:hlinkClick r:id="rId4" action="ppaction://hlinksldjump"/>
              </a:rPr>
              <a:t>appendix</a:t>
            </a:r>
            <a:r>
              <a:rPr lang="en-US" sz="1200" dirty="0"/>
              <a:t> for Random Forest relevance</a:t>
            </a:r>
          </a:p>
        </p:txBody>
      </p:sp>
      <p:sp>
        <p:nvSpPr>
          <p:cNvPr id="7" name="Rectangle: Rounded Corners 6">
            <a:extLst>
              <a:ext uri="{FF2B5EF4-FFF2-40B4-BE49-F238E27FC236}">
                <a16:creationId xmlns:a16="http://schemas.microsoft.com/office/drawing/2014/main" id="{8AEF0C5A-E751-44A8-A6DB-9636640638A1}"/>
              </a:ext>
            </a:extLst>
          </p:cNvPr>
          <p:cNvSpPr/>
          <p:nvPr/>
        </p:nvSpPr>
        <p:spPr>
          <a:xfrm>
            <a:off x="256772" y="1558654"/>
            <a:ext cx="1096211" cy="62007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HL relevant predictors</a:t>
            </a:r>
          </a:p>
        </p:txBody>
      </p:sp>
      <p:sp>
        <p:nvSpPr>
          <p:cNvPr id="8" name="Rectangle: Rounded Corners 7">
            <a:extLst>
              <a:ext uri="{FF2B5EF4-FFF2-40B4-BE49-F238E27FC236}">
                <a16:creationId xmlns:a16="http://schemas.microsoft.com/office/drawing/2014/main" id="{1E4C3553-6346-4E9B-9958-FE833FBF6D90}"/>
              </a:ext>
            </a:extLst>
          </p:cNvPr>
          <p:cNvSpPr/>
          <p:nvPr/>
        </p:nvSpPr>
        <p:spPr>
          <a:xfrm>
            <a:off x="256771" y="3274244"/>
            <a:ext cx="1096211" cy="62007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 relevant predictors</a:t>
            </a:r>
          </a:p>
        </p:txBody>
      </p:sp>
    </p:spTree>
    <p:extLst>
      <p:ext uri="{BB962C8B-B14F-4D97-AF65-F5344CB8AC3E}">
        <p14:creationId xmlns:p14="http://schemas.microsoft.com/office/powerpoint/2010/main" val="96320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C1AC-7BA6-4D83-A3DF-775CCFEE91E2}"/>
              </a:ext>
            </a:extLst>
          </p:cNvPr>
          <p:cNvSpPr>
            <a:spLocks noGrp="1"/>
          </p:cNvSpPr>
          <p:nvPr>
            <p:ph type="title"/>
          </p:nvPr>
        </p:nvSpPr>
        <p:spPr/>
        <p:txBody>
          <a:bodyPr/>
          <a:lstStyle/>
          <a:p>
            <a:r>
              <a:rPr lang="en-US" dirty="0"/>
              <a:t>Final verdict</a:t>
            </a:r>
          </a:p>
        </p:txBody>
      </p:sp>
      <p:sp>
        <p:nvSpPr>
          <p:cNvPr id="6" name="Subtitle 5">
            <a:extLst>
              <a:ext uri="{FF2B5EF4-FFF2-40B4-BE49-F238E27FC236}">
                <a16:creationId xmlns:a16="http://schemas.microsoft.com/office/drawing/2014/main" id="{9CDBD4A4-91EA-4712-8752-D1512678ACC4}"/>
              </a:ext>
            </a:extLst>
          </p:cNvPr>
          <p:cNvSpPr>
            <a:spLocks noGrp="1"/>
          </p:cNvSpPr>
          <p:nvPr>
            <p:ph type="subTitle" idx="10"/>
          </p:nvPr>
        </p:nvSpPr>
        <p:spPr/>
        <p:txBody>
          <a:bodyPr/>
          <a:lstStyle/>
          <a:p>
            <a:r>
              <a:rPr lang="en-US" dirty="0"/>
              <a:t>Based on test RMSEs, Boosting is the best model for both HL and CL</a:t>
            </a:r>
          </a:p>
        </p:txBody>
      </p:sp>
      <p:graphicFrame>
        <p:nvGraphicFramePr>
          <p:cNvPr id="7" name="Table 6">
            <a:extLst>
              <a:ext uri="{FF2B5EF4-FFF2-40B4-BE49-F238E27FC236}">
                <a16:creationId xmlns:a16="http://schemas.microsoft.com/office/drawing/2014/main" id="{A1A7825D-C11E-4F3F-97ED-F528F995CA4C}"/>
              </a:ext>
            </a:extLst>
          </p:cNvPr>
          <p:cNvGraphicFramePr>
            <a:graphicFrameLocks noGrp="1"/>
          </p:cNvGraphicFramePr>
          <p:nvPr>
            <p:extLst>
              <p:ext uri="{D42A27DB-BD31-4B8C-83A1-F6EECF244321}">
                <p14:modId xmlns:p14="http://schemas.microsoft.com/office/powerpoint/2010/main" val="1183792221"/>
              </p:ext>
            </p:extLst>
          </p:nvPr>
        </p:nvGraphicFramePr>
        <p:xfrm>
          <a:off x="1622427" y="1479842"/>
          <a:ext cx="5899145" cy="2743200"/>
        </p:xfrm>
        <a:graphic>
          <a:graphicData uri="http://schemas.openxmlformats.org/drawingml/2006/table">
            <a:tbl>
              <a:tblPr firstRow="1" bandRow="1">
                <a:tableStyleId>{00A15C55-8517-42AA-B614-E9B94910E393}</a:tableStyleId>
              </a:tblPr>
              <a:tblGrid>
                <a:gridCol w="2973065">
                  <a:extLst>
                    <a:ext uri="{9D8B030D-6E8A-4147-A177-3AD203B41FA5}">
                      <a16:colId xmlns:a16="http://schemas.microsoft.com/office/drawing/2014/main" val="758061023"/>
                    </a:ext>
                  </a:extLst>
                </a:gridCol>
                <a:gridCol w="1463040">
                  <a:extLst>
                    <a:ext uri="{9D8B030D-6E8A-4147-A177-3AD203B41FA5}">
                      <a16:colId xmlns:a16="http://schemas.microsoft.com/office/drawing/2014/main" val="391044783"/>
                    </a:ext>
                  </a:extLst>
                </a:gridCol>
                <a:gridCol w="1463040">
                  <a:extLst>
                    <a:ext uri="{9D8B030D-6E8A-4147-A177-3AD203B41FA5}">
                      <a16:colId xmlns:a16="http://schemas.microsoft.com/office/drawing/2014/main" val="1642716767"/>
                    </a:ext>
                  </a:extLst>
                </a:gridCol>
              </a:tblGrid>
              <a:tr h="370840">
                <a:tc>
                  <a:txBody>
                    <a:bodyPr/>
                    <a:lstStyle/>
                    <a:p>
                      <a:r>
                        <a:rPr lang="en-US" dirty="0"/>
                        <a:t>Model</a:t>
                      </a:r>
                    </a:p>
                  </a:txBody>
                  <a:tcPr anchor="ctr"/>
                </a:tc>
                <a:tc>
                  <a:txBody>
                    <a:bodyPr/>
                    <a:lstStyle/>
                    <a:p>
                      <a:pPr algn="ctr"/>
                      <a:r>
                        <a:rPr lang="en-US" dirty="0"/>
                        <a:t>HL Test </a:t>
                      </a:r>
                    </a:p>
                    <a:p>
                      <a:pPr algn="ctr"/>
                      <a:r>
                        <a:rPr lang="en-US" dirty="0"/>
                        <a:t>RMSE (kW)</a:t>
                      </a:r>
                    </a:p>
                  </a:txBody>
                  <a:tcPr anchor="ctr"/>
                </a:tc>
                <a:tc>
                  <a:txBody>
                    <a:bodyPr/>
                    <a:lstStyle/>
                    <a:p>
                      <a:pPr algn="ctr"/>
                      <a:r>
                        <a:rPr lang="en-US" dirty="0"/>
                        <a:t>CL Test </a:t>
                      </a:r>
                    </a:p>
                    <a:p>
                      <a:pPr algn="ctr"/>
                      <a:r>
                        <a:rPr lang="en-US" dirty="0"/>
                        <a:t>RMSE (kW)</a:t>
                      </a:r>
                    </a:p>
                  </a:txBody>
                  <a:tcPr anchor="ctr"/>
                </a:tc>
                <a:extLst>
                  <a:ext uri="{0D108BD9-81ED-4DB2-BD59-A6C34878D82A}">
                    <a16:rowId xmlns:a16="http://schemas.microsoft.com/office/drawing/2014/main" val="4229718849"/>
                  </a:ext>
                </a:extLst>
              </a:tr>
              <a:tr h="370840">
                <a:tc>
                  <a:txBody>
                    <a:bodyPr/>
                    <a:lstStyle/>
                    <a:p>
                      <a:r>
                        <a:rPr lang="en-US" b="1" dirty="0"/>
                        <a:t>Boosting</a:t>
                      </a:r>
                    </a:p>
                  </a:txBody>
                  <a:tcPr anchor="ctr"/>
                </a:tc>
                <a:tc>
                  <a:txBody>
                    <a:bodyPr/>
                    <a:lstStyle/>
                    <a:p>
                      <a:pPr algn="ctr"/>
                      <a:r>
                        <a:rPr lang="en-US" b="1" dirty="0"/>
                        <a:t>0.405</a:t>
                      </a:r>
                    </a:p>
                  </a:txBody>
                  <a:tcPr anchor="ctr"/>
                </a:tc>
                <a:tc>
                  <a:txBody>
                    <a:bodyPr/>
                    <a:lstStyle/>
                    <a:p>
                      <a:pPr algn="ctr"/>
                      <a:r>
                        <a:rPr lang="en-US" b="1" dirty="0"/>
                        <a:t>1.19</a:t>
                      </a:r>
                    </a:p>
                  </a:txBody>
                  <a:tcPr anchor="ctr"/>
                </a:tc>
                <a:extLst>
                  <a:ext uri="{0D108BD9-81ED-4DB2-BD59-A6C34878D82A}">
                    <a16:rowId xmlns:a16="http://schemas.microsoft.com/office/drawing/2014/main" val="3136101708"/>
                  </a:ext>
                </a:extLst>
              </a:tr>
              <a:tr h="370840">
                <a:tc>
                  <a:txBody>
                    <a:bodyPr/>
                    <a:lstStyle/>
                    <a:p>
                      <a:r>
                        <a:rPr lang="en-US" dirty="0"/>
                        <a:t>Random Forest (including bagging)</a:t>
                      </a:r>
                    </a:p>
                  </a:txBody>
                  <a:tcPr anchor="ctr"/>
                </a:tc>
                <a:tc>
                  <a:txBody>
                    <a:bodyPr/>
                    <a:lstStyle/>
                    <a:p>
                      <a:pPr algn="ctr"/>
                      <a:r>
                        <a:rPr lang="en-US" dirty="0"/>
                        <a:t>0.498</a:t>
                      </a:r>
                    </a:p>
                  </a:txBody>
                  <a:tcPr anchor="ctr"/>
                </a:tc>
                <a:tc>
                  <a:txBody>
                    <a:bodyPr/>
                    <a:lstStyle/>
                    <a:p>
                      <a:pPr algn="ctr"/>
                      <a:r>
                        <a:rPr lang="en-US" dirty="0"/>
                        <a:t>1.79</a:t>
                      </a:r>
                    </a:p>
                  </a:txBody>
                  <a:tcPr anchor="ctr"/>
                </a:tc>
                <a:extLst>
                  <a:ext uri="{0D108BD9-81ED-4DB2-BD59-A6C34878D82A}">
                    <a16:rowId xmlns:a16="http://schemas.microsoft.com/office/drawing/2014/main" val="1880963364"/>
                  </a:ext>
                </a:extLst>
              </a:tr>
              <a:tr h="370840">
                <a:tc>
                  <a:txBody>
                    <a:bodyPr/>
                    <a:lstStyle/>
                    <a:p>
                      <a:r>
                        <a:rPr lang="en-US" dirty="0"/>
                        <a:t>Multivariate regression</a:t>
                      </a:r>
                    </a:p>
                  </a:txBody>
                  <a:tcPr anchor="ctr"/>
                </a:tc>
                <a:tc>
                  <a:txBody>
                    <a:bodyPr/>
                    <a:lstStyle/>
                    <a:p>
                      <a:pPr algn="ctr"/>
                      <a:r>
                        <a:rPr lang="en-US" dirty="0"/>
                        <a:t>2.87</a:t>
                      </a:r>
                    </a:p>
                  </a:txBody>
                  <a:tcPr anchor="ctr"/>
                </a:tc>
                <a:tc>
                  <a:txBody>
                    <a:bodyPr/>
                    <a:lstStyle/>
                    <a:p>
                      <a:pPr algn="ctr"/>
                      <a:r>
                        <a:rPr lang="en-US" dirty="0"/>
                        <a:t>3.46</a:t>
                      </a:r>
                    </a:p>
                  </a:txBody>
                  <a:tcPr anchor="ctr"/>
                </a:tc>
                <a:extLst>
                  <a:ext uri="{0D108BD9-81ED-4DB2-BD59-A6C34878D82A}">
                    <a16:rowId xmlns:a16="http://schemas.microsoft.com/office/drawing/2014/main" val="3972930328"/>
                  </a:ext>
                </a:extLst>
              </a:tr>
              <a:tr h="370840">
                <a:tc>
                  <a:txBody>
                    <a:bodyPr/>
                    <a:lstStyle/>
                    <a:p>
                      <a:r>
                        <a:rPr lang="en-US" dirty="0"/>
                        <a:t>Stepwise regression (all three)</a:t>
                      </a:r>
                    </a:p>
                  </a:txBody>
                  <a:tcPr anchor="ctr"/>
                </a:tc>
                <a:tc>
                  <a:txBody>
                    <a:bodyPr/>
                    <a:lstStyle/>
                    <a:p>
                      <a:pPr algn="ctr"/>
                      <a:r>
                        <a:rPr lang="en-US" dirty="0"/>
                        <a:t>3.07</a:t>
                      </a:r>
                    </a:p>
                  </a:txBody>
                  <a:tcPr anchor="ctr"/>
                </a:tc>
                <a:tc>
                  <a:txBody>
                    <a:bodyPr/>
                    <a:lstStyle/>
                    <a:p>
                      <a:pPr algn="ctr"/>
                      <a:r>
                        <a:rPr lang="en-US" dirty="0"/>
                        <a:t>3.53</a:t>
                      </a:r>
                    </a:p>
                  </a:txBody>
                  <a:tcPr anchor="ctr"/>
                </a:tc>
                <a:extLst>
                  <a:ext uri="{0D108BD9-81ED-4DB2-BD59-A6C34878D82A}">
                    <a16:rowId xmlns:a16="http://schemas.microsoft.com/office/drawing/2014/main" val="4055834227"/>
                  </a:ext>
                </a:extLst>
              </a:tr>
              <a:tr h="370840">
                <a:tc>
                  <a:txBody>
                    <a:bodyPr/>
                    <a:lstStyle/>
                    <a:p>
                      <a:r>
                        <a:rPr lang="en-US" dirty="0"/>
                        <a:t>Lasso regression</a:t>
                      </a:r>
                    </a:p>
                  </a:txBody>
                  <a:tcPr anchor="ctr"/>
                </a:tc>
                <a:tc>
                  <a:txBody>
                    <a:bodyPr/>
                    <a:lstStyle/>
                    <a:p>
                      <a:pPr algn="ctr"/>
                      <a:r>
                        <a:rPr lang="en-US" dirty="0"/>
                        <a:t>3.18</a:t>
                      </a:r>
                    </a:p>
                  </a:txBody>
                  <a:tcPr anchor="ctr"/>
                </a:tc>
                <a:tc>
                  <a:txBody>
                    <a:bodyPr/>
                    <a:lstStyle/>
                    <a:p>
                      <a:pPr algn="ctr"/>
                      <a:r>
                        <a:rPr lang="en-US" dirty="0"/>
                        <a:t>3.68</a:t>
                      </a:r>
                    </a:p>
                  </a:txBody>
                  <a:tcPr anchor="ctr"/>
                </a:tc>
                <a:extLst>
                  <a:ext uri="{0D108BD9-81ED-4DB2-BD59-A6C34878D82A}">
                    <a16:rowId xmlns:a16="http://schemas.microsoft.com/office/drawing/2014/main" val="1841105348"/>
                  </a:ext>
                </a:extLst>
              </a:tr>
              <a:tr h="370840">
                <a:tc>
                  <a:txBody>
                    <a:bodyPr/>
                    <a:lstStyle/>
                    <a:p>
                      <a:r>
                        <a:rPr lang="en-US" dirty="0"/>
                        <a:t>Ridge regression</a:t>
                      </a:r>
                    </a:p>
                  </a:txBody>
                  <a:tcPr anchor="ctr"/>
                </a:tc>
                <a:tc>
                  <a:txBody>
                    <a:bodyPr/>
                    <a:lstStyle/>
                    <a:p>
                      <a:pPr algn="ctr"/>
                      <a:r>
                        <a:rPr lang="en-US" dirty="0"/>
                        <a:t>3.35</a:t>
                      </a:r>
                    </a:p>
                  </a:txBody>
                  <a:tcPr anchor="ctr"/>
                </a:tc>
                <a:tc>
                  <a:txBody>
                    <a:bodyPr/>
                    <a:lstStyle/>
                    <a:p>
                      <a:pPr algn="ctr"/>
                      <a:r>
                        <a:rPr lang="en-US" dirty="0"/>
                        <a:t>3.88</a:t>
                      </a:r>
                    </a:p>
                  </a:txBody>
                  <a:tcPr anchor="ctr"/>
                </a:tc>
                <a:extLst>
                  <a:ext uri="{0D108BD9-81ED-4DB2-BD59-A6C34878D82A}">
                    <a16:rowId xmlns:a16="http://schemas.microsoft.com/office/drawing/2014/main" val="2366435450"/>
                  </a:ext>
                </a:extLst>
              </a:tr>
            </a:tbl>
          </a:graphicData>
        </a:graphic>
      </p:graphicFrame>
      <p:sp>
        <p:nvSpPr>
          <p:cNvPr id="8" name="Speech Bubble: Rectangle with Corners Rounded 7">
            <a:extLst>
              <a:ext uri="{FF2B5EF4-FFF2-40B4-BE49-F238E27FC236}">
                <a16:creationId xmlns:a16="http://schemas.microsoft.com/office/drawing/2014/main" id="{0FB3AD90-0824-4E3E-AF0D-1C8C1D42C0CF}"/>
              </a:ext>
            </a:extLst>
          </p:cNvPr>
          <p:cNvSpPr/>
          <p:nvPr/>
        </p:nvSpPr>
        <p:spPr>
          <a:xfrm>
            <a:off x="139162" y="1727467"/>
            <a:ext cx="1246293" cy="1243872"/>
          </a:xfrm>
          <a:prstGeom prst="wedgeRoundRectCallout">
            <a:avLst>
              <a:gd name="adj1" fmla="val 64616"/>
              <a:gd name="adj2" fmla="val -13575"/>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err="1">
                <a:solidFill>
                  <a:schemeClr val="tx1"/>
                </a:solidFill>
              </a:rPr>
              <a:t>Numtree</a:t>
            </a:r>
            <a:r>
              <a:rPr lang="en-US" sz="1200" dirty="0">
                <a:solidFill>
                  <a:schemeClr val="tx1"/>
                </a:solidFill>
              </a:rPr>
              <a:t> = 100</a:t>
            </a:r>
          </a:p>
          <a:p>
            <a:pPr marL="171450" indent="-171450">
              <a:buFont typeface="Arial" panose="020B0604020202020204" pitchFamily="34" charset="0"/>
              <a:buChar char="•"/>
            </a:pPr>
            <a:r>
              <a:rPr lang="en-US" sz="1200" dirty="0">
                <a:solidFill>
                  <a:schemeClr val="tx1"/>
                </a:solidFill>
              </a:rPr>
              <a:t>Interaction depth = 10</a:t>
            </a:r>
          </a:p>
          <a:p>
            <a:pPr marL="171450" indent="-171450">
              <a:buFont typeface="Arial" panose="020B0604020202020204" pitchFamily="34" charset="0"/>
              <a:buChar char="•"/>
            </a:pPr>
            <a:r>
              <a:rPr lang="en-US" sz="1200" dirty="0">
                <a:solidFill>
                  <a:schemeClr val="tx1"/>
                </a:solidFill>
              </a:rPr>
              <a:t>Lambda = 0.20</a:t>
            </a:r>
          </a:p>
        </p:txBody>
      </p:sp>
      <p:sp>
        <p:nvSpPr>
          <p:cNvPr id="9" name="Speech Bubble: Rectangle with Corners Rounded 8">
            <a:extLst>
              <a:ext uri="{FF2B5EF4-FFF2-40B4-BE49-F238E27FC236}">
                <a16:creationId xmlns:a16="http://schemas.microsoft.com/office/drawing/2014/main" id="{93365360-DD8C-434A-BC7C-E35FC69F099B}"/>
              </a:ext>
            </a:extLst>
          </p:cNvPr>
          <p:cNvSpPr/>
          <p:nvPr/>
        </p:nvSpPr>
        <p:spPr>
          <a:xfrm>
            <a:off x="7696230" y="2164903"/>
            <a:ext cx="1370922" cy="1505085"/>
          </a:xfrm>
          <a:prstGeom prst="wedgeRoundRectCallout">
            <a:avLst>
              <a:gd name="adj1" fmla="val -65651"/>
              <a:gd name="adj2" fmla="val -21372"/>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HL:</a:t>
            </a:r>
          </a:p>
          <a:p>
            <a:pPr marL="171450" indent="-171450">
              <a:buFont typeface="Arial" panose="020B0604020202020204" pitchFamily="34" charset="0"/>
              <a:buChar char="•"/>
            </a:pPr>
            <a:r>
              <a:rPr lang="en-US" sz="1200" dirty="0">
                <a:solidFill>
                  <a:schemeClr val="tx1"/>
                </a:solidFill>
              </a:rPr>
              <a:t>M = 7</a:t>
            </a:r>
          </a:p>
          <a:p>
            <a:pPr marL="171450" indent="-171450">
              <a:buFont typeface="Arial" panose="020B0604020202020204" pitchFamily="34" charset="0"/>
              <a:buChar char="•"/>
            </a:pPr>
            <a:r>
              <a:rPr lang="en-US" sz="1200" dirty="0" err="1">
                <a:solidFill>
                  <a:schemeClr val="tx1"/>
                </a:solidFill>
              </a:rPr>
              <a:t>Numtree</a:t>
            </a:r>
            <a:r>
              <a:rPr lang="en-US" sz="1200" dirty="0">
                <a:solidFill>
                  <a:schemeClr val="tx1"/>
                </a:solidFill>
              </a:rPr>
              <a:t> = 300</a:t>
            </a:r>
          </a:p>
          <a:p>
            <a:r>
              <a:rPr lang="en-US" sz="1200" dirty="0">
                <a:solidFill>
                  <a:schemeClr val="tx1"/>
                </a:solidFill>
              </a:rPr>
              <a:t>CL:</a:t>
            </a:r>
          </a:p>
          <a:p>
            <a:pPr marL="171450" indent="-171450">
              <a:buFont typeface="Arial" panose="020B0604020202020204" pitchFamily="34" charset="0"/>
              <a:buChar char="•"/>
            </a:pPr>
            <a:r>
              <a:rPr lang="en-US" sz="1200" dirty="0">
                <a:solidFill>
                  <a:schemeClr val="tx1"/>
                </a:solidFill>
              </a:rPr>
              <a:t>M = 8 (bag.)</a:t>
            </a:r>
          </a:p>
          <a:p>
            <a:pPr marL="171450" indent="-171450">
              <a:buFont typeface="Arial" panose="020B0604020202020204" pitchFamily="34" charset="0"/>
              <a:buChar char="•"/>
            </a:pPr>
            <a:r>
              <a:rPr lang="en-US" sz="1200" dirty="0" err="1">
                <a:solidFill>
                  <a:schemeClr val="tx1"/>
                </a:solidFill>
              </a:rPr>
              <a:t>Numtree</a:t>
            </a:r>
            <a:r>
              <a:rPr lang="en-US" sz="1200" dirty="0">
                <a:solidFill>
                  <a:schemeClr val="tx1"/>
                </a:solidFill>
              </a:rPr>
              <a:t> = 50</a:t>
            </a:r>
          </a:p>
        </p:txBody>
      </p:sp>
    </p:spTree>
    <p:extLst>
      <p:ext uri="{BB962C8B-B14F-4D97-AF65-F5344CB8AC3E}">
        <p14:creationId xmlns:p14="http://schemas.microsoft.com/office/powerpoint/2010/main" val="142082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6CE-7E3C-4747-9807-25AA29D75FB7}"/>
              </a:ext>
            </a:extLst>
          </p:cNvPr>
          <p:cNvSpPr>
            <a:spLocks noGrp="1"/>
          </p:cNvSpPr>
          <p:nvPr>
            <p:ph type="title"/>
          </p:nvPr>
        </p:nvSpPr>
        <p:spPr/>
        <p:txBody>
          <a:bodyPr/>
          <a:lstStyle/>
          <a:p>
            <a:r>
              <a:rPr lang="en-US" sz="6600" dirty="0"/>
              <a:t>Appendix</a:t>
            </a:r>
          </a:p>
        </p:txBody>
      </p:sp>
    </p:spTree>
    <p:extLst>
      <p:ext uri="{BB962C8B-B14F-4D97-AF65-F5344CB8AC3E}">
        <p14:creationId xmlns:p14="http://schemas.microsoft.com/office/powerpoint/2010/main" val="377255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p:nvPr/>
        </p:nvSpPr>
        <p:spPr>
          <a:xfrm>
            <a:off x="2854200" y="1677411"/>
            <a:ext cx="138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3</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Glazing Areas</a:t>
            </a:r>
            <a:endParaRPr>
              <a:latin typeface="Old Standard TT"/>
              <a:ea typeface="Old Standard TT"/>
              <a:cs typeface="Old Standard TT"/>
              <a:sym typeface="Old Standard TT"/>
            </a:endParaRPr>
          </a:p>
        </p:txBody>
      </p:sp>
      <p:sp>
        <p:nvSpPr>
          <p:cNvPr id="112" name="Google Shape;11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Getting to n (768)</a:t>
            </a:r>
            <a:endParaRPr dirty="0"/>
          </a:p>
        </p:txBody>
      </p:sp>
      <p:sp>
        <p:nvSpPr>
          <p:cNvPr id="118" name="Google Shape;118;p18"/>
          <p:cNvSpPr txBox="1"/>
          <p:nvPr/>
        </p:nvSpPr>
        <p:spPr>
          <a:xfrm>
            <a:off x="1019250" y="1677411"/>
            <a:ext cx="16917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12 </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Building Forms</a:t>
            </a:r>
            <a:endParaRPr>
              <a:latin typeface="Old Standard TT"/>
              <a:ea typeface="Old Standard TT"/>
              <a:cs typeface="Old Standard TT"/>
              <a:sym typeface="Old Standard TT"/>
            </a:endParaRPr>
          </a:p>
        </p:txBody>
      </p:sp>
      <p:sp>
        <p:nvSpPr>
          <p:cNvPr id="119" name="Google Shape;119;p18"/>
          <p:cNvSpPr txBox="1"/>
          <p:nvPr/>
        </p:nvSpPr>
        <p:spPr>
          <a:xfrm>
            <a:off x="4242300" y="1677411"/>
            <a:ext cx="16098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5</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Glazing Distributions</a:t>
            </a:r>
            <a:endParaRPr>
              <a:latin typeface="Old Standard TT"/>
              <a:ea typeface="Old Standard TT"/>
              <a:cs typeface="Old Standard TT"/>
              <a:sym typeface="Old Standard TT"/>
            </a:endParaRPr>
          </a:p>
        </p:txBody>
      </p:sp>
      <p:sp>
        <p:nvSpPr>
          <p:cNvPr id="120" name="Google Shape;120;p18"/>
          <p:cNvSpPr txBox="1"/>
          <p:nvPr/>
        </p:nvSpPr>
        <p:spPr>
          <a:xfrm>
            <a:off x="5880700" y="1677411"/>
            <a:ext cx="138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4</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Orientations</a:t>
            </a:r>
            <a:endParaRPr>
              <a:latin typeface="Old Standard TT"/>
              <a:ea typeface="Old Standard TT"/>
              <a:cs typeface="Old Standard TT"/>
              <a:sym typeface="Old Standard TT"/>
            </a:endParaRPr>
          </a:p>
        </p:txBody>
      </p:sp>
      <p:sp>
        <p:nvSpPr>
          <p:cNvPr id="121" name="Google Shape;121;p18"/>
          <p:cNvSpPr/>
          <p:nvPr/>
        </p:nvSpPr>
        <p:spPr>
          <a:xfrm>
            <a:off x="2661492" y="2010597"/>
            <a:ext cx="69015" cy="76429"/>
          </a:xfrm>
          <a:prstGeom prst="flowChartConnector">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4261692" y="2010597"/>
            <a:ext cx="69015" cy="76429"/>
          </a:xfrm>
          <a:prstGeom prst="flowChartConnector">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5709492" y="2010597"/>
            <a:ext cx="69015" cy="76429"/>
          </a:xfrm>
          <a:prstGeom prst="flowChartConnector">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txBox="1"/>
          <p:nvPr/>
        </p:nvSpPr>
        <p:spPr>
          <a:xfrm>
            <a:off x="6998825" y="1770561"/>
            <a:ext cx="8589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Old Standard TT"/>
                <a:ea typeface="Old Standard TT"/>
                <a:cs typeface="Old Standard TT"/>
                <a:sym typeface="Old Standard TT"/>
              </a:rPr>
              <a:t>=</a:t>
            </a:r>
            <a:endParaRPr b="1">
              <a:latin typeface="Old Standard TT"/>
              <a:ea typeface="Old Standard TT"/>
              <a:cs typeface="Old Standard TT"/>
              <a:sym typeface="Old Standard TT"/>
            </a:endParaRPr>
          </a:p>
        </p:txBody>
      </p:sp>
      <p:sp>
        <p:nvSpPr>
          <p:cNvPr id="125" name="Google Shape;125;p18"/>
          <p:cNvSpPr txBox="1"/>
          <p:nvPr/>
        </p:nvSpPr>
        <p:spPr>
          <a:xfrm>
            <a:off x="7444200" y="1677411"/>
            <a:ext cx="138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720</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Building Samples</a:t>
            </a:r>
            <a:endParaRPr>
              <a:latin typeface="Old Standard TT"/>
              <a:ea typeface="Old Standard TT"/>
              <a:cs typeface="Old Standard TT"/>
              <a:sym typeface="Old Standard TT"/>
            </a:endParaRPr>
          </a:p>
        </p:txBody>
      </p:sp>
      <p:sp>
        <p:nvSpPr>
          <p:cNvPr id="126" name="Google Shape;126;p18"/>
          <p:cNvSpPr txBox="1"/>
          <p:nvPr/>
        </p:nvSpPr>
        <p:spPr>
          <a:xfrm>
            <a:off x="1831573" y="2974452"/>
            <a:ext cx="1398099"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12 </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Building Forms</a:t>
            </a:r>
            <a:endParaRPr>
              <a:latin typeface="Old Standard TT"/>
              <a:ea typeface="Old Standard TT"/>
              <a:cs typeface="Old Standard TT"/>
              <a:sym typeface="Old Standard TT"/>
            </a:endParaRPr>
          </a:p>
        </p:txBody>
      </p:sp>
      <p:sp>
        <p:nvSpPr>
          <p:cNvPr id="127" name="Google Shape;127;p18"/>
          <p:cNvSpPr txBox="1"/>
          <p:nvPr/>
        </p:nvSpPr>
        <p:spPr>
          <a:xfrm>
            <a:off x="3400926" y="2974452"/>
            <a:ext cx="1378784"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4</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Orientations</a:t>
            </a:r>
            <a:endParaRPr>
              <a:latin typeface="Old Standard TT"/>
              <a:ea typeface="Old Standard TT"/>
              <a:cs typeface="Old Standard TT"/>
              <a:sym typeface="Old Standard TT"/>
            </a:endParaRPr>
          </a:p>
        </p:txBody>
      </p:sp>
      <p:sp>
        <p:nvSpPr>
          <p:cNvPr id="129" name="Google Shape;129;p18"/>
          <p:cNvSpPr txBox="1"/>
          <p:nvPr/>
        </p:nvSpPr>
        <p:spPr>
          <a:xfrm>
            <a:off x="4472485" y="3067602"/>
            <a:ext cx="8589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Old Standard TT"/>
                <a:ea typeface="Old Standard TT"/>
                <a:cs typeface="Old Standard TT"/>
                <a:sym typeface="Old Standard TT"/>
              </a:rPr>
              <a:t>=</a:t>
            </a:r>
            <a:endParaRPr b="1">
              <a:latin typeface="Old Standard TT"/>
              <a:ea typeface="Old Standard TT"/>
              <a:cs typeface="Old Standard TT"/>
              <a:sym typeface="Old Standard TT"/>
            </a:endParaRPr>
          </a:p>
        </p:txBody>
      </p:sp>
      <p:sp>
        <p:nvSpPr>
          <p:cNvPr id="130" name="Google Shape;130;p18"/>
          <p:cNvSpPr txBox="1"/>
          <p:nvPr/>
        </p:nvSpPr>
        <p:spPr>
          <a:xfrm>
            <a:off x="5165810" y="2974452"/>
            <a:ext cx="138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48</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Building Samples</a:t>
            </a:r>
            <a:endParaRPr>
              <a:latin typeface="Old Standard TT"/>
              <a:ea typeface="Old Standard TT"/>
              <a:cs typeface="Old Standard TT"/>
              <a:sym typeface="Old Standard TT"/>
            </a:endParaRPr>
          </a:p>
        </p:txBody>
      </p:sp>
      <p:sp>
        <p:nvSpPr>
          <p:cNvPr id="131" name="Google Shape;131;p18"/>
          <p:cNvSpPr txBox="1"/>
          <p:nvPr/>
        </p:nvSpPr>
        <p:spPr>
          <a:xfrm>
            <a:off x="62125" y="1682361"/>
            <a:ext cx="925200" cy="73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Buildings with Glazing</a:t>
            </a:r>
            <a:endParaRPr>
              <a:latin typeface="Old Standard TT"/>
              <a:ea typeface="Old Standard TT"/>
              <a:cs typeface="Old Standard TT"/>
              <a:sym typeface="Old Standard TT"/>
            </a:endParaRPr>
          </a:p>
        </p:txBody>
      </p:sp>
      <p:sp>
        <p:nvSpPr>
          <p:cNvPr id="132" name="Google Shape;132;p18"/>
          <p:cNvSpPr txBox="1"/>
          <p:nvPr/>
        </p:nvSpPr>
        <p:spPr>
          <a:xfrm>
            <a:off x="487383" y="2979402"/>
            <a:ext cx="957000" cy="73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ld Standard TT"/>
                <a:ea typeface="Old Standard TT"/>
                <a:cs typeface="Old Standard TT"/>
                <a:sym typeface="Old Standard TT"/>
              </a:rPr>
              <a:t>Buildings without Glazing</a:t>
            </a:r>
            <a:endParaRPr dirty="0">
              <a:latin typeface="Old Standard TT"/>
              <a:ea typeface="Old Standard TT"/>
              <a:cs typeface="Old Standard TT"/>
              <a:sym typeface="Old Standard TT"/>
            </a:endParaRPr>
          </a:p>
        </p:txBody>
      </p:sp>
      <p:sp>
        <p:nvSpPr>
          <p:cNvPr id="136" name="Google Shape;136;p18"/>
          <p:cNvSpPr txBox="1"/>
          <p:nvPr/>
        </p:nvSpPr>
        <p:spPr>
          <a:xfrm>
            <a:off x="6364958" y="3038978"/>
            <a:ext cx="885372" cy="6137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Old Standard TT"/>
                <a:ea typeface="Old Standard TT"/>
                <a:cs typeface="Old Standard TT"/>
                <a:sym typeface="Old Standard TT"/>
              </a:rPr>
              <a:t>→</a:t>
            </a:r>
            <a:endParaRPr sz="3000" dirty="0">
              <a:latin typeface="Old Standard TT"/>
              <a:ea typeface="Old Standard TT"/>
              <a:cs typeface="Old Standard TT"/>
              <a:sym typeface="Old Standard TT"/>
            </a:endParaRPr>
          </a:p>
        </p:txBody>
      </p:sp>
      <p:sp>
        <p:nvSpPr>
          <p:cNvPr id="137" name="Google Shape;137;p18"/>
          <p:cNvSpPr txBox="1"/>
          <p:nvPr/>
        </p:nvSpPr>
        <p:spPr>
          <a:xfrm>
            <a:off x="7396074" y="2974452"/>
            <a:ext cx="138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ld Standard TT"/>
                <a:ea typeface="Old Standard TT"/>
                <a:cs typeface="Old Standard TT"/>
                <a:sym typeface="Old Standard TT"/>
              </a:rPr>
              <a:t>768</a:t>
            </a:r>
            <a:endParaRPr dirty="0">
              <a:latin typeface="Old Standard TT"/>
              <a:ea typeface="Old Standard TT"/>
              <a:cs typeface="Old Standard TT"/>
              <a:sym typeface="Old Standard TT"/>
            </a:endParaRPr>
          </a:p>
          <a:p>
            <a:pPr marL="0" lvl="0" indent="0" algn="ctr" rtl="0">
              <a:spcBef>
                <a:spcPts val="0"/>
              </a:spcBef>
              <a:spcAft>
                <a:spcPts val="0"/>
              </a:spcAft>
              <a:buNone/>
            </a:pPr>
            <a:r>
              <a:rPr lang="en" dirty="0">
                <a:latin typeface="Old Standard TT"/>
                <a:ea typeface="Old Standard TT"/>
                <a:cs typeface="Old Standard TT"/>
                <a:sym typeface="Old Standard TT"/>
              </a:rPr>
              <a:t>Total Building Samples</a:t>
            </a:r>
            <a:endParaRPr dirty="0">
              <a:latin typeface="Old Standard TT"/>
              <a:ea typeface="Old Standard TT"/>
              <a:cs typeface="Old Standard TT"/>
              <a:sym typeface="Old Standard TT"/>
            </a:endParaRPr>
          </a:p>
        </p:txBody>
      </p:sp>
      <p:sp>
        <p:nvSpPr>
          <p:cNvPr id="2" name="Left Brace 1">
            <a:extLst>
              <a:ext uri="{FF2B5EF4-FFF2-40B4-BE49-F238E27FC236}">
                <a16:creationId xmlns:a16="http://schemas.microsoft.com/office/drawing/2014/main" id="{B228C573-F1C6-4BAB-BD09-19D52674EB30}"/>
              </a:ext>
            </a:extLst>
          </p:cNvPr>
          <p:cNvSpPr/>
          <p:nvPr/>
        </p:nvSpPr>
        <p:spPr>
          <a:xfrm>
            <a:off x="1019250" y="1682575"/>
            <a:ext cx="143475" cy="7324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9477949D-3FEC-4D9B-8804-F1FFC322A503}"/>
              </a:ext>
            </a:extLst>
          </p:cNvPr>
          <p:cNvSpPr/>
          <p:nvPr/>
        </p:nvSpPr>
        <p:spPr>
          <a:xfrm>
            <a:off x="1492491" y="2979616"/>
            <a:ext cx="143475" cy="732473"/>
          </a:xfrm>
          <a:prstGeom prst="leftBrace">
            <a:avLst/>
          </a:prstGeom>
          <a:noFill/>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Google Shape;136;p18">
            <a:extLst>
              <a:ext uri="{FF2B5EF4-FFF2-40B4-BE49-F238E27FC236}">
                <a16:creationId xmlns:a16="http://schemas.microsoft.com/office/drawing/2014/main" id="{ADCFC57F-9099-4E6D-BAF9-0C9049960C76}"/>
              </a:ext>
            </a:extLst>
          </p:cNvPr>
          <p:cNvSpPr txBox="1"/>
          <p:nvPr/>
        </p:nvSpPr>
        <p:spPr>
          <a:xfrm rot="5400000">
            <a:off x="7863377" y="2322795"/>
            <a:ext cx="549747" cy="74263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Old Standard TT"/>
                <a:ea typeface="Old Standard TT"/>
                <a:cs typeface="Old Standard TT"/>
                <a:sym typeface="Old Standard TT"/>
              </a:rPr>
              <a:t>→</a:t>
            </a:r>
            <a:endParaRPr sz="3000" dirty="0">
              <a:latin typeface="Old Standard TT"/>
              <a:ea typeface="Old Standard TT"/>
              <a:cs typeface="Old Standard TT"/>
              <a:sym typeface="Old Standard TT"/>
            </a:endParaRPr>
          </a:p>
        </p:txBody>
      </p:sp>
      <p:sp>
        <p:nvSpPr>
          <p:cNvPr id="33" name="Google Shape;121;p18">
            <a:extLst>
              <a:ext uri="{FF2B5EF4-FFF2-40B4-BE49-F238E27FC236}">
                <a16:creationId xmlns:a16="http://schemas.microsoft.com/office/drawing/2014/main" id="{BBF65E68-5FA1-4795-AAC0-27E81D4916E6}"/>
              </a:ext>
            </a:extLst>
          </p:cNvPr>
          <p:cNvSpPr/>
          <p:nvPr/>
        </p:nvSpPr>
        <p:spPr>
          <a:xfrm>
            <a:off x="3310907" y="3307638"/>
            <a:ext cx="69015" cy="76429"/>
          </a:xfrm>
          <a:prstGeom prst="flowChartConnector">
            <a:avLst/>
          </a:prstGeom>
          <a:solidFill>
            <a:schemeClr val="tx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C588-D3A4-4BB5-A8DD-9B8CCFC18400}"/>
              </a:ext>
            </a:extLst>
          </p:cNvPr>
          <p:cNvSpPr>
            <a:spLocks noGrp="1"/>
          </p:cNvSpPr>
          <p:nvPr>
            <p:ph type="title"/>
          </p:nvPr>
        </p:nvSpPr>
        <p:spPr/>
        <p:txBody>
          <a:bodyPr/>
          <a:lstStyle/>
          <a:p>
            <a:r>
              <a:rPr lang="en-US" dirty="0"/>
              <a:t>Potential predictor summary</a:t>
            </a:r>
          </a:p>
        </p:txBody>
      </p:sp>
      <p:sp>
        <p:nvSpPr>
          <p:cNvPr id="4" name="Subtitle 3">
            <a:extLst>
              <a:ext uri="{FF2B5EF4-FFF2-40B4-BE49-F238E27FC236}">
                <a16:creationId xmlns:a16="http://schemas.microsoft.com/office/drawing/2014/main" id="{ED552FD5-2733-42E3-98A0-483B4B6EC591}"/>
              </a:ext>
            </a:extLst>
          </p:cNvPr>
          <p:cNvSpPr>
            <a:spLocks noGrp="1"/>
          </p:cNvSpPr>
          <p:nvPr>
            <p:ph type="subTitle" idx="10"/>
          </p:nvPr>
        </p:nvSpPr>
        <p:spPr/>
        <p:txBody>
          <a:bodyPr/>
          <a:lstStyle/>
          <a:p>
            <a:endParaRPr lang="en-US" dirty="0"/>
          </a:p>
        </p:txBody>
      </p:sp>
      <p:pic>
        <p:nvPicPr>
          <p:cNvPr id="5" name="Picture 4">
            <a:extLst>
              <a:ext uri="{FF2B5EF4-FFF2-40B4-BE49-F238E27FC236}">
                <a16:creationId xmlns:a16="http://schemas.microsoft.com/office/drawing/2014/main" id="{F5D9F553-8E10-426E-AE64-77544B4CC5DC}"/>
              </a:ext>
            </a:extLst>
          </p:cNvPr>
          <p:cNvPicPr>
            <a:picLocks noChangeAspect="1"/>
          </p:cNvPicPr>
          <p:nvPr/>
        </p:nvPicPr>
        <p:blipFill>
          <a:blip r:embed="rId2"/>
          <a:stretch>
            <a:fillRect/>
          </a:stretch>
        </p:blipFill>
        <p:spPr>
          <a:xfrm>
            <a:off x="1091625" y="1529311"/>
            <a:ext cx="6960750" cy="1460393"/>
          </a:xfrm>
          <a:prstGeom prst="rect">
            <a:avLst/>
          </a:prstGeom>
        </p:spPr>
      </p:pic>
      <p:pic>
        <p:nvPicPr>
          <p:cNvPr id="6" name="Picture 5">
            <a:extLst>
              <a:ext uri="{FF2B5EF4-FFF2-40B4-BE49-F238E27FC236}">
                <a16:creationId xmlns:a16="http://schemas.microsoft.com/office/drawing/2014/main" id="{EF8B1EDF-FA65-4CD3-BA7B-F8E5A8984A26}"/>
              </a:ext>
            </a:extLst>
          </p:cNvPr>
          <p:cNvPicPr>
            <a:picLocks noChangeAspect="1"/>
          </p:cNvPicPr>
          <p:nvPr/>
        </p:nvPicPr>
        <p:blipFill>
          <a:blip r:embed="rId3"/>
          <a:stretch>
            <a:fillRect/>
          </a:stretch>
        </p:blipFill>
        <p:spPr>
          <a:xfrm>
            <a:off x="1091625" y="3028950"/>
            <a:ext cx="6960750" cy="1573612"/>
          </a:xfrm>
          <a:prstGeom prst="rect">
            <a:avLst/>
          </a:prstGeom>
        </p:spPr>
      </p:pic>
      <p:sp>
        <p:nvSpPr>
          <p:cNvPr id="7" name="TextBox 6">
            <a:extLst>
              <a:ext uri="{FF2B5EF4-FFF2-40B4-BE49-F238E27FC236}">
                <a16:creationId xmlns:a16="http://schemas.microsoft.com/office/drawing/2014/main" id="{9E9A57D7-1CF1-4EED-8FF4-6FDDD034A667}"/>
              </a:ext>
            </a:extLst>
          </p:cNvPr>
          <p:cNvSpPr txBox="1"/>
          <p:nvPr/>
        </p:nvSpPr>
        <p:spPr>
          <a:xfrm>
            <a:off x="290282" y="4499784"/>
            <a:ext cx="4586518" cy="276999"/>
          </a:xfrm>
          <a:prstGeom prst="rect">
            <a:avLst/>
          </a:prstGeom>
          <a:noFill/>
        </p:spPr>
        <p:txBody>
          <a:bodyPr wrap="square" rtlCol="0">
            <a:spAutoFit/>
          </a:bodyPr>
          <a:lstStyle/>
          <a:p>
            <a:r>
              <a:rPr lang="en-US" sz="1200" dirty="0">
                <a:hlinkClick r:id="rId4" action="ppaction://hlinksldjump"/>
              </a:rPr>
              <a:t>Back</a:t>
            </a:r>
            <a:endParaRPr lang="en-US" sz="1200" dirty="0"/>
          </a:p>
        </p:txBody>
      </p:sp>
    </p:spTree>
    <p:extLst>
      <p:ext uri="{BB962C8B-B14F-4D97-AF65-F5344CB8AC3E}">
        <p14:creationId xmlns:p14="http://schemas.microsoft.com/office/powerpoint/2010/main" val="367289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C588-D3A4-4BB5-A8DD-9B8CCFC18400}"/>
              </a:ext>
            </a:extLst>
          </p:cNvPr>
          <p:cNvSpPr>
            <a:spLocks noGrp="1"/>
          </p:cNvSpPr>
          <p:nvPr>
            <p:ph type="title"/>
          </p:nvPr>
        </p:nvSpPr>
        <p:spPr/>
        <p:txBody>
          <a:bodyPr/>
          <a:lstStyle/>
          <a:p>
            <a:r>
              <a:rPr lang="en-US" dirty="0"/>
              <a:t>Variable pairwise plots</a:t>
            </a:r>
          </a:p>
        </p:txBody>
      </p:sp>
      <p:sp>
        <p:nvSpPr>
          <p:cNvPr id="4" name="Subtitle 3">
            <a:extLst>
              <a:ext uri="{FF2B5EF4-FFF2-40B4-BE49-F238E27FC236}">
                <a16:creationId xmlns:a16="http://schemas.microsoft.com/office/drawing/2014/main" id="{ED552FD5-2733-42E3-98A0-483B4B6EC591}"/>
              </a:ext>
            </a:extLst>
          </p:cNvPr>
          <p:cNvSpPr>
            <a:spLocks noGrp="1"/>
          </p:cNvSpPr>
          <p:nvPr>
            <p:ph type="subTitle" idx="10"/>
          </p:nvPr>
        </p:nvSpPr>
        <p:spPr/>
        <p:txBody>
          <a:bodyPr/>
          <a:lstStyle/>
          <a:p>
            <a:r>
              <a:rPr lang="en-US" dirty="0"/>
              <a:t>In support of perfect collinearity</a:t>
            </a:r>
          </a:p>
        </p:txBody>
      </p:sp>
      <p:pic>
        <p:nvPicPr>
          <p:cNvPr id="7" name="Picture 6">
            <a:extLst>
              <a:ext uri="{FF2B5EF4-FFF2-40B4-BE49-F238E27FC236}">
                <a16:creationId xmlns:a16="http://schemas.microsoft.com/office/drawing/2014/main" id="{6FE06572-7A79-4876-B378-3DBDF974597A}"/>
              </a:ext>
            </a:extLst>
          </p:cNvPr>
          <p:cNvPicPr>
            <a:picLocks noChangeAspect="1"/>
          </p:cNvPicPr>
          <p:nvPr/>
        </p:nvPicPr>
        <p:blipFill>
          <a:blip r:embed="rId3"/>
          <a:stretch>
            <a:fillRect/>
          </a:stretch>
        </p:blipFill>
        <p:spPr>
          <a:xfrm>
            <a:off x="1483895" y="1461271"/>
            <a:ext cx="6176211" cy="3151395"/>
          </a:xfrm>
          <a:prstGeom prst="rect">
            <a:avLst/>
          </a:prstGeom>
        </p:spPr>
      </p:pic>
      <p:sp>
        <p:nvSpPr>
          <p:cNvPr id="8" name="TextBox 7">
            <a:extLst>
              <a:ext uri="{FF2B5EF4-FFF2-40B4-BE49-F238E27FC236}">
                <a16:creationId xmlns:a16="http://schemas.microsoft.com/office/drawing/2014/main" id="{527026B9-ECC7-4C1C-9707-BE551902ECEF}"/>
              </a:ext>
            </a:extLst>
          </p:cNvPr>
          <p:cNvSpPr txBox="1"/>
          <p:nvPr/>
        </p:nvSpPr>
        <p:spPr>
          <a:xfrm>
            <a:off x="290282" y="4499784"/>
            <a:ext cx="4586518" cy="276999"/>
          </a:xfrm>
          <a:prstGeom prst="rect">
            <a:avLst/>
          </a:prstGeom>
          <a:noFill/>
        </p:spPr>
        <p:txBody>
          <a:bodyPr wrap="square" rtlCol="0">
            <a:spAutoFit/>
          </a:bodyPr>
          <a:lstStyle/>
          <a:p>
            <a:r>
              <a:rPr lang="en-US" sz="1200" dirty="0">
                <a:hlinkClick r:id="rId4" action="ppaction://hlinksldjump"/>
              </a:rPr>
              <a:t>Back</a:t>
            </a:r>
            <a:endParaRPr lang="en-US" sz="1200" dirty="0"/>
          </a:p>
        </p:txBody>
      </p:sp>
    </p:spTree>
    <p:extLst>
      <p:ext uri="{BB962C8B-B14F-4D97-AF65-F5344CB8AC3E}">
        <p14:creationId xmlns:p14="http://schemas.microsoft.com/office/powerpoint/2010/main" val="1931001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7427-1523-4840-B9AD-AFD207CB1F1A}"/>
              </a:ext>
            </a:extLst>
          </p:cNvPr>
          <p:cNvSpPr>
            <a:spLocks noGrp="1"/>
          </p:cNvSpPr>
          <p:nvPr>
            <p:ph type="title"/>
          </p:nvPr>
        </p:nvSpPr>
        <p:spPr/>
        <p:txBody>
          <a:bodyPr/>
          <a:lstStyle/>
          <a:p>
            <a:r>
              <a:rPr lang="en-US" dirty="0"/>
              <a:t>Simple linear regressions</a:t>
            </a:r>
          </a:p>
        </p:txBody>
      </p:sp>
      <p:sp>
        <p:nvSpPr>
          <p:cNvPr id="4" name="Subtitle 3">
            <a:extLst>
              <a:ext uri="{FF2B5EF4-FFF2-40B4-BE49-F238E27FC236}">
                <a16:creationId xmlns:a16="http://schemas.microsoft.com/office/drawing/2014/main" id="{F1F84914-A771-4EE6-9432-7181AE35F6B0}"/>
              </a:ext>
            </a:extLst>
          </p:cNvPr>
          <p:cNvSpPr>
            <a:spLocks noGrp="1"/>
          </p:cNvSpPr>
          <p:nvPr>
            <p:ph type="subTitle" idx="10"/>
          </p:nvPr>
        </p:nvSpPr>
        <p:spPr/>
        <p:txBody>
          <a:bodyPr/>
          <a:lstStyle/>
          <a:p>
            <a:r>
              <a:rPr lang="en-US" dirty="0"/>
              <a:t>We ran linear regressions for two variables; both had RMSEs &gt; 7 kW</a:t>
            </a:r>
          </a:p>
        </p:txBody>
      </p:sp>
      <p:pic>
        <p:nvPicPr>
          <p:cNvPr id="5" name="Picture 4">
            <a:extLst>
              <a:ext uri="{FF2B5EF4-FFF2-40B4-BE49-F238E27FC236}">
                <a16:creationId xmlns:a16="http://schemas.microsoft.com/office/drawing/2014/main" id="{70FB9D98-534B-466C-A4DC-D122E28FB3D1}"/>
              </a:ext>
            </a:extLst>
          </p:cNvPr>
          <p:cNvPicPr>
            <a:picLocks noChangeAspect="1"/>
          </p:cNvPicPr>
          <p:nvPr/>
        </p:nvPicPr>
        <p:blipFill>
          <a:blip r:embed="rId3"/>
          <a:stretch>
            <a:fillRect/>
          </a:stretch>
        </p:blipFill>
        <p:spPr>
          <a:xfrm>
            <a:off x="298344" y="1511033"/>
            <a:ext cx="4064106" cy="1405439"/>
          </a:xfrm>
          <a:prstGeom prst="rect">
            <a:avLst/>
          </a:prstGeom>
        </p:spPr>
      </p:pic>
      <p:pic>
        <p:nvPicPr>
          <p:cNvPr id="6" name="Picture 5">
            <a:extLst>
              <a:ext uri="{FF2B5EF4-FFF2-40B4-BE49-F238E27FC236}">
                <a16:creationId xmlns:a16="http://schemas.microsoft.com/office/drawing/2014/main" id="{62835327-3ADA-48E6-A823-59B78BB20513}"/>
              </a:ext>
            </a:extLst>
          </p:cNvPr>
          <p:cNvPicPr>
            <a:picLocks noChangeAspect="1"/>
          </p:cNvPicPr>
          <p:nvPr/>
        </p:nvPicPr>
        <p:blipFill>
          <a:blip r:embed="rId4"/>
          <a:stretch>
            <a:fillRect/>
          </a:stretch>
        </p:blipFill>
        <p:spPr>
          <a:xfrm>
            <a:off x="4781552" y="1511033"/>
            <a:ext cx="4069080" cy="1405439"/>
          </a:xfrm>
          <a:prstGeom prst="rect">
            <a:avLst/>
          </a:prstGeom>
        </p:spPr>
      </p:pic>
      <p:pic>
        <p:nvPicPr>
          <p:cNvPr id="7" name="Picture 6">
            <a:extLst>
              <a:ext uri="{FF2B5EF4-FFF2-40B4-BE49-F238E27FC236}">
                <a16:creationId xmlns:a16="http://schemas.microsoft.com/office/drawing/2014/main" id="{B8359E2D-D0C9-4C41-A2E1-257663B953D4}"/>
              </a:ext>
            </a:extLst>
          </p:cNvPr>
          <p:cNvPicPr>
            <a:picLocks noChangeAspect="1"/>
          </p:cNvPicPr>
          <p:nvPr/>
        </p:nvPicPr>
        <p:blipFill>
          <a:blip r:embed="rId5"/>
          <a:stretch>
            <a:fillRect/>
          </a:stretch>
        </p:blipFill>
        <p:spPr>
          <a:xfrm>
            <a:off x="298343" y="3137380"/>
            <a:ext cx="4064106" cy="1408176"/>
          </a:xfrm>
          <a:prstGeom prst="rect">
            <a:avLst/>
          </a:prstGeom>
        </p:spPr>
      </p:pic>
      <p:pic>
        <p:nvPicPr>
          <p:cNvPr id="8" name="Picture 7">
            <a:extLst>
              <a:ext uri="{FF2B5EF4-FFF2-40B4-BE49-F238E27FC236}">
                <a16:creationId xmlns:a16="http://schemas.microsoft.com/office/drawing/2014/main" id="{5F663DFC-5CEA-4C6A-848F-412774331266}"/>
              </a:ext>
            </a:extLst>
          </p:cNvPr>
          <p:cNvPicPr>
            <a:picLocks noChangeAspect="1"/>
          </p:cNvPicPr>
          <p:nvPr/>
        </p:nvPicPr>
        <p:blipFill>
          <a:blip r:embed="rId6"/>
          <a:stretch>
            <a:fillRect/>
          </a:stretch>
        </p:blipFill>
        <p:spPr>
          <a:xfrm>
            <a:off x="4781552" y="3137380"/>
            <a:ext cx="4064105" cy="1405439"/>
          </a:xfrm>
          <a:prstGeom prst="rect">
            <a:avLst/>
          </a:prstGeom>
        </p:spPr>
      </p:pic>
      <p:sp>
        <p:nvSpPr>
          <p:cNvPr id="9" name="TextBox 8">
            <a:extLst>
              <a:ext uri="{FF2B5EF4-FFF2-40B4-BE49-F238E27FC236}">
                <a16:creationId xmlns:a16="http://schemas.microsoft.com/office/drawing/2014/main" id="{4618D78E-6D0C-4407-98A7-CE81FC540EE4}"/>
              </a:ext>
            </a:extLst>
          </p:cNvPr>
          <p:cNvSpPr txBox="1"/>
          <p:nvPr/>
        </p:nvSpPr>
        <p:spPr>
          <a:xfrm>
            <a:off x="290282" y="4499784"/>
            <a:ext cx="4586518" cy="276999"/>
          </a:xfrm>
          <a:prstGeom prst="rect">
            <a:avLst/>
          </a:prstGeom>
          <a:noFill/>
        </p:spPr>
        <p:txBody>
          <a:bodyPr wrap="square" rtlCol="0">
            <a:spAutoFit/>
          </a:bodyPr>
          <a:lstStyle/>
          <a:p>
            <a:r>
              <a:rPr lang="en-US" sz="1200" dirty="0">
                <a:hlinkClick r:id="rId7" action="ppaction://hlinksldjump"/>
              </a:rPr>
              <a:t>Back</a:t>
            </a:r>
            <a:endParaRPr lang="en-US" sz="1200" dirty="0"/>
          </a:p>
        </p:txBody>
      </p:sp>
    </p:spTree>
    <p:extLst>
      <p:ext uri="{BB962C8B-B14F-4D97-AF65-F5344CB8AC3E}">
        <p14:creationId xmlns:p14="http://schemas.microsoft.com/office/powerpoint/2010/main" val="80500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B924-2198-4403-8AFC-E24E307046B1}"/>
              </a:ext>
            </a:extLst>
          </p:cNvPr>
          <p:cNvSpPr>
            <a:spLocks noGrp="1"/>
          </p:cNvSpPr>
          <p:nvPr>
            <p:ph type="title"/>
          </p:nvPr>
        </p:nvSpPr>
        <p:spPr/>
        <p:txBody>
          <a:bodyPr/>
          <a:lstStyle/>
          <a:p>
            <a:r>
              <a:rPr lang="en-US" dirty="0"/>
              <a:t>Dummy variable setup</a:t>
            </a:r>
          </a:p>
        </p:txBody>
      </p:sp>
      <p:sp>
        <p:nvSpPr>
          <p:cNvPr id="4" name="Subtitle 3">
            <a:extLst>
              <a:ext uri="{FF2B5EF4-FFF2-40B4-BE49-F238E27FC236}">
                <a16:creationId xmlns:a16="http://schemas.microsoft.com/office/drawing/2014/main" id="{FF6EBAE5-DDEB-4775-B531-9CD9415C2EB3}"/>
              </a:ext>
            </a:extLst>
          </p:cNvPr>
          <p:cNvSpPr>
            <a:spLocks noGrp="1"/>
          </p:cNvSpPr>
          <p:nvPr>
            <p:ph type="subTitle" idx="10"/>
          </p:nvPr>
        </p:nvSpPr>
        <p:spPr/>
        <p:txBody>
          <a:bodyPr/>
          <a:lstStyle/>
          <a:p>
            <a:r>
              <a:rPr lang="en-US" dirty="0"/>
              <a:t>For multivariate regression</a:t>
            </a:r>
          </a:p>
        </p:txBody>
      </p:sp>
      <p:pic>
        <p:nvPicPr>
          <p:cNvPr id="6" name="Picture 5">
            <a:extLst>
              <a:ext uri="{FF2B5EF4-FFF2-40B4-BE49-F238E27FC236}">
                <a16:creationId xmlns:a16="http://schemas.microsoft.com/office/drawing/2014/main" id="{C0D735BD-2B22-4B60-A6C1-D991DFD7BD49}"/>
              </a:ext>
            </a:extLst>
          </p:cNvPr>
          <p:cNvPicPr>
            <a:picLocks noChangeAspect="1"/>
          </p:cNvPicPr>
          <p:nvPr/>
        </p:nvPicPr>
        <p:blipFill>
          <a:blip r:embed="rId2"/>
          <a:stretch>
            <a:fillRect/>
          </a:stretch>
        </p:blipFill>
        <p:spPr>
          <a:xfrm>
            <a:off x="3125580" y="1481134"/>
            <a:ext cx="2892838" cy="3123343"/>
          </a:xfrm>
          <a:prstGeom prst="rect">
            <a:avLst/>
          </a:prstGeom>
        </p:spPr>
      </p:pic>
      <p:sp>
        <p:nvSpPr>
          <p:cNvPr id="8" name="TextBox 7">
            <a:extLst>
              <a:ext uri="{FF2B5EF4-FFF2-40B4-BE49-F238E27FC236}">
                <a16:creationId xmlns:a16="http://schemas.microsoft.com/office/drawing/2014/main" id="{E32AFD12-A776-44A2-99A9-853DC267E7F7}"/>
              </a:ext>
            </a:extLst>
          </p:cNvPr>
          <p:cNvSpPr txBox="1"/>
          <p:nvPr/>
        </p:nvSpPr>
        <p:spPr>
          <a:xfrm>
            <a:off x="290282" y="4333525"/>
            <a:ext cx="4586518" cy="461665"/>
          </a:xfrm>
          <a:prstGeom prst="rect">
            <a:avLst/>
          </a:prstGeom>
          <a:noFill/>
        </p:spPr>
        <p:txBody>
          <a:bodyPr wrap="square" rtlCol="0">
            <a:spAutoFit/>
          </a:bodyPr>
          <a:lstStyle/>
          <a:p>
            <a:r>
              <a:rPr lang="en-US" sz="1200" dirty="0">
                <a:hlinkClick r:id="rId3" action="ppaction://hlinksldjump"/>
              </a:rPr>
              <a:t>Back</a:t>
            </a:r>
            <a:r>
              <a:rPr lang="en-US" sz="1200" dirty="0"/>
              <a:t> to modeling &amp; analysis</a:t>
            </a:r>
          </a:p>
          <a:p>
            <a:r>
              <a:rPr lang="en-US" sz="1200" dirty="0">
                <a:hlinkClick r:id="rId4" action="ppaction://hlinksldjump"/>
              </a:rPr>
              <a:t>Back</a:t>
            </a:r>
            <a:r>
              <a:rPr lang="en-US" sz="1200" dirty="0"/>
              <a:t> to predictor relevance</a:t>
            </a:r>
          </a:p>
        </p:txBody>
      </p:sp>
    </p:spTree>
    <p:extLst>
      <p:ext uri="{BB962C8B-B14F-4D97-AF65-F5344CB8AC3E}">
        <p14:creationId xmlns:p14="http://schemas.microsoft.com/office/powerpoint/2010/main" val="201876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5FB7-F58D-4793-A535-A738443D096C}"/>
              </a:ext>
            </a:extLst>
          </p:cNvPr>
          <p:cNvSpPr>
            <a:spLocks noGrp="1"/>
          </p:cNvSpPr>
          <p:nvPr>
            <p:ph type="title"/>
          </p:nvPr>
        </p:nvSpPr>
        <p:spPr/>
        <p:txBody>
          <a:bodyPr/>
          <a:lstStyle/>
          <a:p>
            <a:r>
              <a:rPr lang="en-US" dirty="0"/>
              <a:t>Lasso and Ridge – HL</a:t>
            </a:r>
          </a:p>
        </p:txBody>
      </p:sp>
      <p:sp>
        <p:nvSpPr>
          <p:cNvPr id="7" name="Subtitle 6">
            <a:extLst>
              <a:ext uri="{FF2B5EF4-FFF2-40B4-BE49-F238E27FC236}">
                <a16:creationId xmlns:a16="http://schemas.microsoft.com/office/drawing/2014/main" id="{4C56582A-5598-4B66-AFAC-DD171826BA03}"/>
              </a:ext>
            </a:extLst>
          </p:cNvPr>
          <p:cNvSpPr>
            <a:spLocks noGrp="1"/>
          </p:cNvSpPr>
          <p:nvPr>
            <p:ph type="subTitle" idx="10"/>
          </p:nvPr>
        </p:nvSpPr>
        <p:spPr/>
        <p:txBody>
          <a:bodyPr/>
          <a:lstStyle/>
          <a:p>
            <a:endParaRPr lang="en-US"/>
          </a:p>
        </p:txBody>
      </p:sp>
      <p:pic>
        <p:nvPicPr>
          <p:cNvPr id="5" name="Picture 4">
            <a:extLst>
              <a:ext uri="{FF2B5EF4-FFF2-40B4-BE49-F238E27FC236}">
                <a16:creationId xmlns:a16="http://schemas.microsoft.com/office/drawing/2014/main" id="{3BA50705-D22B-4C64-82C2-067C5C49B46B}"/>
              </a:ext>
            </a:extLst>
          </p:cNvPr>
          <p:cNvPicPr>
            <a:picLocks noChangeAspect="1"/>
          </p:cNvPicPr>
          <p:nvPr/>
        </p:nvPicPr>
        <p:blipFill>
          <a:blip r:embed="rId2"/>
          <a:stretch>
            <a:fillRect/>
          </a:stretch>
        </p:blipFill>
        <p:spPr>
          <a:xfrm>
            <a:off x="2023832" y="1416939"/>
            <a:ext cx="5096335" cy="3208527"/>
          </a:xfrm>
          <a:prstGeom prst="rect">
            <a:avLst/>
          </a:prstGeom>
        </p:spPr>
      </p:pic>
    </p:spTree>
    <p:extLst>
      <p:ext uri="{BB962C8B-B14F-4D97-AF65-F5344CB8AC3E}">
        <p14:creationId xmlns:p14="http://schemas.microsoft.com/office/powerpoint/2010/main" val="879001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5FB7-F58D-4793-A535-A738443D096C}"/>
              </a:ext>
            </a:extLst>
          </p:cNvPr>
          <p:cNvSpPr>
            <a:spLocks noGrp="1"/>
          </p:cNvSpPr>
          <p:nvPr>
            <p:ph type="title"/>
          </p:nvPr>
        </p:nvSpPr>
        <p:spPr/>
        <p:txBody>
          <a:bodyPr/>
          <a:lstStyle/>
          <a:p>
            <a:r>
              <a:rPr lang="en-US" dirty="0"/>
              <a:t>Lasso and Ridge – CL</a:t>
            </a:r>
          </a:p>
        </p:txBody>
      </p:sp>
      <p:sp>
        <p:nvSpPr>
          <p:cNvPr id="4" name="Subtitle 3">
            <a:extLst>
              <a:ext uri="{FF2B5EF4-FFF2-40B4-BE49-F238E27FC236}">
                <a16:creationId xmlns:a16="http://schemas.microsoft.com/office/drawing/2014/main" id="{5DD6DB05-BF19-493D-A0F8-5CBFEC8D8725}"/>
              </a:ext>
            </a:extLst>
          </p:cNvPr>
          <p:cNvSpPr>
            <a:spLocks noGrp="1"/>
          </p:cNvSpPr>
          <p:nvPr>
            <p:ph type="subTitle" idx="10"/>
          </p:nvPr>
        </p:nvSpPr>
        <p:spPr/>
        <p:txBody>
          <a:bodyPr/>
          <a:lstStyle/>
          <a:p>
            <a:endParaRPr lang="en-US"/>
          </a:p>
        </p:txBody>
      </p:sp>
      <p:pic>
        <p:nvPicPr>
          <p:cNvPr id="6" name="Picture 5">
            <a:extLst>
              <a:ext uri="{FF2B5EF4-FFF2-40B4-BE49-F238E27FC236}">
                <a16:creationId xmlns:a16="http://schemas.microsoft.com/office/drawing/2014/main" id="{0A6B9F26-C06C-4160-8ADF-72FEB645BE51}"/>
              </a:ext>
            </a:extLst>
          </p:cNvPr>
          <p:cNvPicPr>
            <a:picLocks noChangeAspect="1"/>
          </p:cNvPicPr>
          <p:nvPr/>
        </p:nvPicPr>
        <p:blipFill>
          <a:blip r:embed="rId2"/>
          <a:stretch>
            <a:fillRect/>
          </a:stretch>
        </p:blipFill>
        <p:spPr>
          <a:xfrm>
            <a:off x="1988456" y="1454183"/>
            <a:ext cx="5196583" cy="3208526"/>
          </a:xfrm>
          <a:prstGeom prst="rect">
            <a:avLst/>
          </a:prstGeom>
        </p:spPr>
      </p:pic>
    </p:spTree>
    <p:extLst>
      <p:ext uri="{BB962C8B-B14F-4D97-AF65-F5344CB8AC3E}">
        <p14:creationId xmlns:p14="http://schemas.microsoft.com/office/powerpoint/2010/main" val="227401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A71C-5979-45DC-A3F8-72DBFB60E7AA}"/>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94CB4F17-E3BE-4159-A86E-1E8A89C48DD4}"/>
              </a:ext>
            </a:extLst>
          </p:cNvPr>
          <p:cNvSpPr>
            <a:spLocks noGrp="1"/>
          </p:cNvSpPr>
          <p:nvPr>
            <p:ph type="body" idx="1"/>
          </p:nvPr>
        </p:nvSpPr>
        <p:spPr/>
        <p:txBody>
          <a:bodyPr/>
          <a:lstStyle/>
          <a:p>
            <a:pPr lvl="0" indent="-317500">
              <a:spcAft>
                <a:spcPts val="1200"/>
              </a:spcAft>
              <a:buClr>
                <a:srgbClr val="000000"/>
              </a:buClr>
              <a:buSzPts val="1400"/>
              <a:buFont typeface="Arial" panose="020B0604020202020204" pitchFamily="34" charset="0"/>
              <a:buChar char="•"/>
            </a:pPr>
            <a:r>
              <a:rPr lang="en-US" sz="1600" u="sng" dirty="0">
                <a:solidFill>
                  <a:srgbClr val="000000"/>
                </a:solidFill>
              </a:rPr>
              <a:t>Goal:</a:t>
            </a:r>
            <a:r>
              <a:rPr lang="en-US" sz="1600" i="1" dirty="0">
                <a:solidFill>
                  <a:srgbClr val="000000"/>
                </a:solidFill>
              </a:rPr>
              <a:t> </a:t>
            </a:r>
            <a:r>
              <a:rPr lang="en-US" sz="1600" dirty="0">
                <a:solidFill>
                  <a:srgbClr val="000000"/>
                </a:solidFill>
              </a:rPr>
              <a:t>To predict residential buildings’ energy consumption, specifically their heating and cooling loads (HL and CL), to enable more energy efficient designs and creations</a:t>
            </a:r>
          </a:p>
          <a:p>
            <a:pPr lvl="0" indent="-317500">
              <a:spcAft>
                <a:spcPts val="1200"/>
              </a:spcAft>
              <a:buClr>
                <a:srgbClr val="000000"/>
              </a:buClr>
              <a:buSzPts val="1400"/>
              <a:buFont typeface="Arial" panose="020B0604020202020204" pitchFamily="34" charset="0"/>
              <a:buChar char="•"/>
            </a:pPr>
            <a:r>
              <a:rPr lang="en-US" sz="1600" u="sng" dirty="0">
                <a:solidFill>
                  <a:srgbClr val="000000"/>
                </a:solidFill>
              </a:rPr>
              <a:t>Dataset</a:t>
            </a:r>
            <a:r>
              <a:rPr lang="en-US" sz="1600" dirty="0">
                <a:solidFill>
                  <a:srgbClr val="000000"/>
                </a:solidFill>
              </a:rPr>
              <a:t>: Simulated data of 768 buildings for a research paper by Dr. </a:t>
            </a:r>
            <a:r>
              <a:rPr lang="en-US" sz="1600" dirty="0" err="1">
                <a:solidFill>
                  <a:srgbClr val="000000"/>
                </a:solidFill>
              </a:rPr>
              <a:t>Tsanas</a:t>
            </a:r>
            <a:r>
              <a:rPr lang="en-US" sz="1600" dirty="0">
                <a:solidFill>
                  <a:srgbClr val="000000"/>
                </a:solidFill>
              </a:rPr>
              <a:t> and Xifara</a:t>
            </a:r>
            <a:r>
              <a:rPr lang="en-US" sz="1600" baseline="30000" dirty="0">
                <a:solidFill>
                  <a:srgbClr val="000000"/>
                </a:solidFill>
              </a:rPr>
              <a:t>1</a:t>
            </a:r>
            <a:endParaRPr lang="en-US" sz="1600" dirty="0">
              <a:solidFill>
                <a:srgbClr val="000000"/>
              </a:solidFill>
            </a:endParaRPr>
          </a:p>
          <a:p>
            <a:pPr indent="-317500">
              <a:spcAft>
                <a:spcPts val="1200"/>
              </a:spcAft>
              <a:buClr>
                <a:srgbClr val="000000"/>
              </a:buClr>
              <a:buSzPts val="1400"/>
              <a:buFont typeface="Arial" panose="020B0604020202020204" pitchFamily="34" charset="0"/>
              <a:buChar char="•"/>
            </a:pPr>
            <a:r>
              <a:rPr lang="en-US" sz="1600" u="sng" dirty="0"/>
              <a:t>Models tested:</a:t>
            </a:r>
            <a:r>
              <a:rPr lang="en-US" sz="1600" dirty="0"/>
              <a:t> Regressions, Bagging, Random Forest, Boosting</a:t>
            </a:r>
            <a:endParaRPr lang="en-US" sz="1600" dirty="0">
              <a:solidFill>
                <a:srgbClr val="000000"/>
              </a:solidFill>
            </a:endParaRPr>
          </a:p>
          <a:p>
            <a:pPr lvl="0" indent="-317500">
              <a:spcAft>
                <a:spcPts val="1200"/>
              </a:spcAft>
              <a:buClr>
                <a:srgbClr val="000000"/>
              </a:buClr>
              <a:buSzPts val="1400"/>
              <a:buFont typeface="Arial" panose="020B0604020202020204" pitchFamily="34" charset="0"/>
              <a:buChar char="•"/>
            </a:pPr>
            <a:r>
              <a:rPr lang="en-US" sz="1600" u="sng" dirty="0"/>
              <a:t>Best Model:</a:t>
            </a:r>
            <a:r>
              <a:rPr lang="en-US" sz="1600" dirty="0"/>
              <a:t> Boosting</a:t>
            </a:r>
          </a:p>
          <a:p>
            <a:pPr lvl="0" indent="-317500">
              <a:spcAft>
                <a:spcPts val="1200"/>
              </a:spcAft>
              <a:buClr>
                <a:srgbClr val="000000"/>
              </a:buClr>
              <a:buSzPts val="1400"/>
              <a:buFont typeface="Arial" panose="020B0604020202020204" pitchFamily="34" charset="0"/>
              <a:buChar char="•"/>
            </a:pPr>
            <a:r>
              <a:rPr lang="en-US" sz="1600" u="sng" dirty="0"/>
              <a:t>Relevant predictors</a:t>
            </a:r>
            <a:r>
              <a:rPr lang="en-US" sz="1600" dirty="0"/>
              <a:t>: Roof, relative compactness, surface area, glazing area</a:t>
            </a:r>
          </a:p>
          <a:p>
            <a:pPr>
              <a:buFont typeface="Arial" panose="020B0604020202020204" pitchFamily="34" charset="0"/>
              <a:buChar char="•"/>
            </a:pPr>
            <a:endParaRPr lang="en-US" sz="1600" u="sng" dirty="0"/>
          </a:p>
          <a:p>
            <a:pPr>
              <a:buFont typeface="Arial" panose="020B0604020202020204" pitchFamily="34" charset="0"/>
              <a:buChar char="•"/>
            </a:pPr>
            <a:endParaRPr lang="en-US" sz="1600" u="sng" dirty="0"/>
          </a:p>
        </p:txBody>
      </p:sp>
      <p:sp>
        <p:nvSpPr>
          <p:cNvPr id="5" name="TextBox 4">
            <a:extLst>
              <a:ext uri="{FF2B5EF4-FFF2-40B4-BE49-F238E27FC236}">
                <a16:creationId xmlns:a16="http://schemas.microsoft.com/office/drawing/2014/main" id="{63A49283-6226-4A1F-8A9C-6DE16D3EC99E}"/>
              </a:ext>
            </a:extLst>
          </p:cNvPr>
          <p:cNvSpPr txBox="1"/>
          <p:nvPr/>
        </p:nvSpPr>
        <p:spPr>
          <a:xfrm>
            <a:off x="290282" y="4321984"/>
            <a:ext cx="8542018" cy="461665"/>
          </a:xfrm>
          <a:prstGeom prst="rect">
            <a:avLst/>
          </a:prstGeom>
          <a:noFill/>
        </p:spPr>
        <p:txBody>
          <a:bodyPr wrap="square" rtlCol="0">
            <a:spAutoFit/>
          </a:bodyPr>
          <a:lstStyle/>
          <a:p>
            <a:r>
              <a:rPr lang="en-US" sz="1200" dirty="0"/>
              <a:t>Note(s): The paper name is “</a:t>
            </a:r>
            <a:r>
              <a:rPr lang="en-US" sz="1200" i="1" dirty="0"/>
              <a:t>Accurate quantitative estimation of energy performance of residential buildings using statistical machine learning tools</a:t>
            </a:r>
            <a:r>
              <a:rPr lang="en-US" sz="1200" dirty="0"/>
              <a:t>”</a:t>
            </a:r>
          </a:p>
        </p:txBody>
      </p:sp>
    </p:spTree>
    <p:extLst>
      <p:ext uri="{BB962C8B-B14F-4D97-AF65-F5344CB8AC3E}">
        <p14:creationId xmlns:p14="http://schemas.microsoft.com/office/powerpoint/2010/main" val="410265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812ABB-2155-48E8-BCE7-510DAA93CCAE}"/>
              </a:ext>
            </a:extLst>
          </p:cNvPr>
          <p:cNvPicPr>
            <a:picLocks noChangeAspect="1"/>
          </p:cNvPicPr>
          <p:nvPr/>
        </p:nvPicPr>
        <p:blipFill>
          <a:blip r:embed="rId2"/>
          <a:stretch>
            <a:fillRect/>
          </a:stretch>
        </p:blipFill>
        <p:spPr>
          <a:xfrm>
            <a:off x="4639450" y="2946222"/>
            <a:ext cx="4334024" cy="1785553"/>
          </a:xfrm>
          <a:prstGeom prst="rect">
            <a:avLst/>
          </a:prstGeom>
          <a:ln w="9525">
            <a:solidFill>
              <a:schemeClr val="tx1"/>
            </a:solidFill>
          </a:ln>
        </p:spPr>
      </p:pic>
      <p:sp>
        <p:nvSpPr>
          <p:cNvPr id="2" name="Title 1">
            <a:extLst>
              <a:ext uri="{FF2B5EF4-FFF2-40B4-BE49-F238E27FC236}">
                <a16:creationId xmlns:a16="http://schemas.microsoft.com/office/drawing/2014/main" id="{521B1733-52CD-49A1-81CA-35BA6193BE58}"/>
              </a:ext>
            </a:extLst>
          </p:cNvPr>
          <p:cNvSpPr>
            <a:spLocks noGrp="1"/>
          </p:cNvSpPr>
          <p:nvPr>
            <p:ph type="title"/>
          </p:nvPr>
        </p:nvSpPr>
        <p:spPr/>
        <p:txBody>
          <a:bodyPr/>
          <a:lstStyle/>
          <a:p>
            <a:r>
              <a:rPr lang="en-US" dirty="0"/>
              <a:t>Sample RF/Bagging CV Output</a:t>
            </a:r>
          </a:p>
        </p:txBody>
      </p:sp>
      <p:sp>
        <p:nvSpPr>
          <p:cNvPr id="4" name="Subtitle 3">
            <a:extLst>
              <a:ext uri="{FF2B5EF4-FFF2-40B4-BE49-F238E27FC236}">
                <a16:creationId xmlns:a16="http://schemas.microsoft.com/office/drawing/2014/main" id="{13C234C1-02B7-445A-A8BA-D82EAEA67682}"/>
              </a:ext>
            </a:extLst>
          </p:cNvPr>
          <p:cNvSpPr>
            <a:spLocks noGrp="1"/>
          </p:cNvSpPr>
          <p:nvPr>
            <p:ph type="subTitle" idx="10"/>
          </p:nvPr>
        </p:nvSpPr>
        <p:spPr/>
        <p:txBody>
          <a:bodyPr/>
          <a:lstStyle/>
          <a:p>
            <a:endParaRPr lang="en-US"/>
          </a:p>
        </p:txBody>
      </p:sp>
      <p:pic>
        <p:nvPicPr>
          <p:cNvPr id="5" name="Picture 4">
            <a:extLst>
              <a:ext uri="{FF2B5EF4-FFF2-40B4-BE49-F238E27FC236}">
                <a16:creationId xmlns:a16="http://schemas.microsoft.com/office/drawing/2014/main" id="{DFE8D1DB-41A5-4F95-B551-50243D6C4BD1}"/>
              </a:ext>
            </a:extLst>
          </p:cNvPr>
          <p:cNvPicPr>
            <a:picLocks noChangeAspect="1"/>
          </p:cNvPicPr>
          <p:nvPr/>
        </p:nvPicPr>
        <p:blipFill rotWithShape="1">
          <a:blip r:embed="rId3"/>
          <a:srcRect l="9000" t="1266" r="14701" b="10532"/>
          <a:stretch/>
        </p:blipFill>
        <p:spPr>
          <a:xfrm>
            <a:off x="158841" y="1026215"/>
            <a:ext cx="4382633" cy="1704285"/>
          </a:xfrm>
          <a:prstGeom prst="rect">
            <a:avLst/>
          </a:prstGeom>
          <a:ln w="9525">
            <a:solidFill>
              <a:schemeClr val="tx1"/>
            </a:solidFill>
          </a:ln>
        </p:spPr>
      </p:pic>
      <p:sp>
        <p:nvSpPr>
          <p:cNvPr id="7" name="Speech Bubble: Rectangle with Corners Rounded 6">
            <a:extLst>
              <a:ext uri="{FF2B5EF4-FFF2-40B4-BE49-F238E27FC236}">
                <a16:creationId xmlns:a16="http://schemas.microsoft.com/office/drawing/2014/main" id="{FB8398E1-126D-445D-8A4B-53BE26D97EB6}"/>
              </a:ext>
            </a:extLst>
          </p:cNvPr>
          <p:cNvSpPr/>
          <p:nvPr/>
        </p:nvSpPr>
        <p:spPr>
          <a:xfrm>
            <a:off x="6415548" y="1290125"/>
            <a:ext cx="2416752" cy="1007202"/>
          </a:xfrm>
          <a:prstGeom prst="wedgeRoundRectCallout">
            <a:avLst>
              <a:gd name="adj1" fmla="val -70334"/>
              <a:gd name="adj2" fmla="val 47221"/>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Tested</a:t>
            </a:r>
          </a:p>
          <a:p>
            <a:pPr marL="171450" indent="-171450">
              <a:buFont typeface="Arial" panose="020B0604020202020204" pitchFamily="34" charset="0"/>
              <a:buChar char="•"/>
            </a:pPr>
            <a:r>
              <a:rPr lang="en-US" sz="1200" dirty="0">
                <a:solidFill>
                  <a:schemeClr val="tx1"/>
                </a:solidFill>
              </a:rPr>
              <a:t>M = sqrt(8), 5, 6, 7, 8</a:t>
            </a:r>
          </a:p>
          <a:p>
            <a:pPr marL="171450" indent="-171450">
              <a:buFont typeface="Arial" panose="020B0604020202020204" pitchFamily="34" charset="0"/>
              <a:buChar char="•"/>
            </a:pPr>
            <a:r>
              <a:rPr lang="en-US" sz="1200" dirty="0" err="1">
                <a:solidFill>
                  <a:schemeClr val="tx1"/>
                </a:solidFill>
              </a:rPr>
              <a:t>Numtree</a:t>
            </a:r>
            <a:r>
              <a:rPr lang="en-US" sz="1200" dirty="0">
                <a:solidFill>
                  <a:schemeClr val="tx1"/>
                </a:solidFill>
              </a:rPr>
              <a:t> = 10, 20, 50, 100, 200, 300, 600</a:t>
            </a:r>
          </a:p>
        </p:txBody>
      </p:sp>
    </p:spTree>
    <p:extLst>
      <p:ext uri="{BB962C8B-B14F-4D97-AF65-F5344CB8AC3E}">
        <p14:creationId xmlns:p14="http://schemas.microsoft.com/office/powerpoint/2010/main" val="234068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1733-52CD-49A1-81CA-35BA6193BE58}"/>
              </a:ext>
            </a:extLst>
          </p:cNvPr>
          <p:cNvSpPr>
            <a:spLocks noGrp="1"/>
          </p:cNvSpPr>
          <p:nvPr>
            <p:ph type="title"/>
          </p:nvPr>
        </p:nvSpPr>
        <p:spPr/>
        <p:txBody>
          <a:bodyPr/>
          <a:lstStyle/>
          <a:p>
            <a:r>
              <a:rPr lang="en-US" dirty="0"/>
              <a:t>Sample Boosting CV Output</a:t>
            </a:r>
          </a:p>
        </p:txBody>
      </p:sp>
      <p:sp>
        <p:nvSpPr>
          <p:cNvPr id="8" name="Subtitle 7">
            <a:extLst>
              <a:ext uri="{FF2B5EF4-FFF2-40B4-BE49-F238E27FC236}">
                <a16:creationId xmlns:a16="http://schemas.microsoft.com/office/drawing/2014/main" id="{53E0878E-9A24-4D59-B7AF-C5909C9E49F3}"/>
              </a:ext>
            </a:extLst>
          </p:cNvPr>
          <p:cNvSpPr>
            <a:spLocks noGrp="1"/>
          </p:cNvSpPr>
          <p:nvPr>
            <p:ph type="subTitle" idx="10"/>
          </p:nvPr>
        </p:nvSpPr>
        <p:spPr/>
        <p:txBody>
          <a:bodyPr/>
          <a:lstStyle/>
          <a:p>
            <a:endParaRPr lang="en-US"/>
          </a:p>
        </p:txBody>
      </p:sp>
      <p:pic>
        <p:nvPicPr>
          <p:cNvPr id="3" name="Picture 2">
            <a:extLst>
              <a:ext uri="{FF2B5EF4-FFF2-40B4-BE49-F238E27FC236}">
                <a16:creationId xmlns:a16="http://schemas.microsoft.com/office/drawing/2014/main" id="{5C9163DC-17F1-461C-8201-236A1BB824A8}"/>
              </a:ext>
            </a:extLst>
          </p:cNvPr>
          <p:cNvPicPr>
            <a:picLocks noChangeAspect="1"/>
          </p:cNvPicPr>
          <p:nvPr/>
        </p:nvPicPr>
        <p:blipFill>
          <a:blip r:embed="rId2"/>
          <a:stretch>
            <a:fillRect/>
          </a:stretch>
        </p:blipFill>
        <p:spPr>
          <a:xfrm>
            <a:off x="579881" y="2089300"/>
            <a:ext cx="8013734" cy="1896808"/>
          </a:xfrm>
          <a:prstGeom prst="rect">
            <a:avLst/>
          </a:prstGeom>
        </p:spPr>
      </p:pic>
      <p:sp>
        <p:nvSpPr>
          <p:cNvPr id="9" name="Speech Bubble: Rectangle with Corners Rounded 8">
            <a:extLst>
              <a:ext uri="{FF2B5EF4-FFF2-40B4-BE49-F238E27FC236}">
                <a16:creationId xmlns:a16="http://schemas.microsoft.com/office/drawing/2014/main" id="{F18B7E77-7ECF-4C4A-A625-9F92BF90F77B}"/>
              </a:ext>
            </a:extLst>
          </p:cNvPr>
          <p:cNvSpPr/>
          <p:nvPr/>
        </p:nvSpPr>
        <p:spPr>
          <a:xfrm>
            <a:off x="5890846" y="845725"/>
            <a:ext cx="2379893" cy="1013650"/>
          </a:xfrm>
          <a:prstGeom prst="wedgeRoundRectCallout">
            <a:avLst>
              <a:gd name="adj1" fmla="val -70334"/>
              <a:gd name="adj2" fmla="val 47221"/>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Tested</a:t>
            </a:r>
          </a:p>
          <a:p>
            <a:pPr marL="171450" indent="-171450">
              <a:buFont typeface="Arial" panose="020B0604020202020204" pitchFamily="34" charset="0"/>
              <a:buChar char="•"/>
            </a:pPr>
            <a:r>
              <a:rPr lang="en-US" sz="1200" dirty="0" err="1">
                <a:solidFill>
                  <a:schemeClr val="tx1"/>
                </a:solidFill>
              </a:rPr>
              <a:t>Numtree</a:t>
            </a:r>
            <a:r>
              <a:rPr lang="en-US" sz="1200" dirty="0">
                <a:solidFill>
                  <a:schemeClr val="tx1"/>
                </a:solidFill>
              </a:rPr>
              <a:t> = 5, 20, 100</a:t>
            </a:r>
          </a:p>
          <a:p>
            <a:pPr marL="171450" indent="-171450">
              <a:buFont typeface="Arial" panose="020B0604020202020204" pitchFamily="34" charset="0"/>
              <a:buChar char="•"/>
            </a:pPr>
            <a:r>
              <a:rPr lang="en-US" sz="1200" dirty="0">
                <a:solidFill>
                  <a:schemeClr val="tx1"/>
                </a:solidFill>
              </a:rPr>
              <a:t>Interaction depth = 2, 4, 10</a:t>
            </a:r>
          </a:p>
          <a:p>
            <a:pPr marL="171450" indent="-171450">
              <a:buFont typeface="Arial" panose="020B0604020202020204" pitchFamily="34" charset="0"/>
              <a:buChar char="•"/>
            </a:pPr>
            <a:r>
              <a:rPr lang="en-US" sz="1200" dirty="0">
                <a:solidFill>
                  <a:schemeClr val="tx1"/>
                </a:solidFill>
              </a:rPr>
              <a:t>Shrinkage = 0.001, 0.1, 0.2</a:t>
            </a:r>
          </a:p>
        </p:txBody>
      </p:sp>
    </p:spTree>
    <p:extLst>
      <p:ext uri="{BB962C8B-B14F-4D97-AF65-F5344CB8AC3E}">
        <p14:creationId xmlns:p14="http://schemas.microsoft.com/office/powerpoint/2010/main" val="265692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37D816-25C1-4B84-84DC-6AFDCCF87D8B}"/>
              </a:ext>
            </a:extLst>
          </p:cNvPr>
          <p:cNvSpPr>
            <a:spLocks noGrp="1"/>
          </p:cNvSpPr>
          <p:nvPr>
            <p:ph type="title"/>
          </p:nvPr>
        </p:nvSpPr>
        <p:spPr/>
        <p:txBody>
          <a:bodyPr/>
          <a:lstStyle/>
          <a:p>
            <a:r>
              <a:rPr lang="en-US" dirty="0"/>
              <a:t>HL predictor relevance – Random Forest</a:t>
            </a:r>
          </a:p>
        </p:txBody>
      </p:sp>
      <p:sp>
        <p:nvSpPr>
          <p:cNvPr id="6" name="Subtitle 5">
            <a:extLst>
              <a:ext uri="{FF2B5EF4-FFF2-40B4-BE49-F238E27FC236}">
                <a16:creationId xmlns:a16="http://schemas.microsoft.com/office/drawing/2014/main" id="{547A1BB4-4D28-45CF-A537-81EEFD08F006}"/>
              </a:ext>
            </a:extLst>
          </p:cNvPr>
          <p:cNvSpPr>
            <a:spLocks noGrp="1"/>
          </p:cNvSpPr>
          <p:nvPr>
            <p:ph type="subTitle" idx="10"/>
          </p:nvPr>
        </p:nvSpPr>
        <p:spPr>
          <a:xfrm>
            <a:off x="306324" y="1026215"/>
            <a:ext cx="8531352" cy="263910"/>
          </a:xfrm>
        </p:spPr>
        <p:txBody>
          <a:bodyPr/>
          <a:lstStyle/>
          <a:p>
            <a:r>
              <a:rPr lang="en-US" dirty="0"/>
              <a:t>R.F. also appears to put little emphasis on glass distribution and orientation</a:t>
            </a:r>
          </a:p>
        </p:txBody>
      </p:sp>
      <p:grpSp>
        <p:nvGrpSpPr>
          <p:cNvPr id="12" name="Group 11">
            <a:extLst>
              <a:ext uri="{FF2B5EF4-FFF2-40B4-BE49-F238E27FC236}">
                <a16:creationId xmlns:a16="http://schemas.microsoft.com/office/drawing/2014/main" id="{9C13A0FA-941E-4AC8-97F2-FF0E1DF35E4A}"/>
              </a:ext>
            </a:extLst>
          </p:cNvPr>
          <p:cNvGrpSpPr/>
          <p:nvPr/>
        </p:nvGrpSpPr>
        <p:grpSpPr>
          <a:xfrm>
            <a:off x="1339167" y="1614055"/>
            <a:ext cx="6465666" cy="2857500"/>
            <a:chOff x="306324" y="1387265"/>
            <a:chExt cx="4857750" cy="3143250"/>
          </a:xfrm>
        </p:grpSpPr>
        <p:pic>
          <p:nvPicPr>
            <p:cNvPr id="3" name="Picture 2">
              <a:extLst>
                <a:ext uri="{FF2B5EF4-FFF2-40B4-BE49-F238E27FC236}">
                  <a16:creationId xmlns:a16="http://schemas.microsoft.com/office/drawing/2014/main" id="{D15D79D0-2C36-46B4-AA21-2E9AB2C23F37}"/>
                </a:ext>
              </a:extLst>
            </p:cNvPr>
            <p:cNvPicPr>
              <a:picLocks noChangeAspect="1"/>
            </p:cNvPicPr>
            <p:nvPr/>
          </p:nvPicPr>
          <p:blipFill>
            <a:blip r:embed="rId3"/>
            <a:stretch>
              <a:fillRect/>
            </a:stretch>
          </p:blipFill>
          <p:spPr>
            <a:xfrm>
              <a:off x="306324" y="1387265"/>
              <a:ext cx="4857750" cy="3143250"/>
            </a:xfrm>
            <a:prstGeom prst="rect">
              <a:avLst/>
            </a:prstGeom>
          </p:spPr>
        </p:pic>
        <p:sp>
          <p:nvSpPr>
            <p:cNvPr id="19" name="Rectangle: Rounded Corners 18">
              <a:extLst>
                <a:ext uri="{FF2B5EF4-FFF2-40B4-BE49-F238E27FC236}">
                  <a16:creationId xmlns:a16="http://schemas.microsoft.com/office/drawing/2014/main" id="{041CA274-01AA-4175-B55D-5C27766BA534}"/>
                </a:ext>
              </a:extLst>
            </p:cNvPr>
            <p:cNvSpPr/>
            <p:nvPr/>
          </p:nvSpPr>
          <p:spPr>
            <a:xfrm>
              <a:off x="306324" y="1744137"/>
              <a:ext cx="4857749" cy="14490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Speech Bubble: Rectangle with Corners Rounded 21">
            <a:extLst>
              <a:ext uri="{FF2B5EF4-FFF2-40B4-BE49-F238E27FC236}">
                <a16:creationId xmlns:a16="http://schemas.microsoft.com/office/drawing/2014/main" id="{B8904039-0F1C-4BC8-B1F0-BD540BDC1A1E}"/>
              </a:ext>
            </a:extLst>
          </p:cNvPr>
          <p:cNvSpPr/>
          <p:nvPr/>
        </p:nvSpPr>
        <p:spPr>
          <a:xfrm>
            <a:off x="6773627" y="2847598"/>
            <a:ext cx="2036902" cy="613446"/>
          </a:xfrm>
          <a:prstGeom prst="wedgeRoundRectCallout">
            <a:avLst>
              <a:gd name="adj1" fmla="val -53880"/>
              <a:gd name="adj2" fmla="val -84922"/>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R.F.’s ability to use correlated variables puts focus on roof area</a:t>
            </a:r>
          </a:p>
        </p:txBody>
      </p:sp>
      <p:sp>
        <p:nvSpPr>
          <p:cNvPr id="10" name="TextBox 9">
            <a:extLst>
              <a:ext uri="{FF2B5EF4-FFF2-40B4-BE49-F238E27FC236}">
                <a16:creationId xmlns:a16="http://schemas.microsoft.com/office/drawing/2014/main" id="{3176EB03-E4AA-485A-A816-72119F03A645}"/>
              </a:ext>
            </a:extLst>
          </p:cNvPr>
          <p:cNvSpPr txBox="1"/>
          <p:nvPr/>
        </p:nvSpPr>
        <p:spPr>
          <a:xfrm>
            <a:off x="290282" y="4499785"/>
            <a:ext cx="4586518" cy="276999"/>
          </a:xfrm>
          <a:prstGeom prst="rect">
            <a:avLst/>
          </a:prstGeom>
          <a:noFill/>
        </p:spPr>
        <p:txBody>
          <a:bodyPr wrap="square" rtlCol="0" anchor="b">
            <a:spAutoFit/>
          </a:bodyPr>
          <a:lstStyle/>
          <a:p>
            <a:r>
              <a:rPr lang="en-US" sz="1200" dirty="0">
                <a:hlinkClick r:id="rId4" action="ppaction://hlinksldjump"/>
              </a:rPr>
              <a:t>Back</a:t>
            </a:r>
            <a:r>
              <a:rPr lang="en-US" sz="1200" dirty="0"/>
              <a:t> to predictor relevance</a:t>
            </a:r>
          </a:p>
        </p:txBody>
      </p:sp>
    </p:spTree>
    <p:extLst>
      <p:ext uri="{BB962C8B-B14F-4D97-AF65-F5344CB8AC3E}">
        <p14:creationId xmlns:p14="http://schemas.microsoft.com/office/powerpoint/2010/main" val="284515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AD7680-B7A3-4462-A823-CF0D1D6B07E4}"/>
              </a:ext>
            </a:extLst>
          </p:cNvPr>
          <p:cNvPicPr>
            <a:picLocks noChangeAspect="1"/>
          </p:cNvPicPr>
          <p:nvPr/>
        </p:nvPicPr>
        <p:blipFill>
          <a:blip r:embed="rId3"/>
          <a:stretch>
            <a:fillRect/>
          </a:stretch>
        </p:blipFill>
        <p:spPr>
          <a:xfrm>
            <a:off x="1339167" y="1614056"/>
            <a:ext cx="6373461" cy="2857500"/>
          </a:xfrm>
          <a:prstGeom prst="rect">
            <a:avLst/>
          </a:prstGeom>
        </p:spPr>
      </p:pic>
      <p:sp>
        <p:nvSpPr>
          <p:cNvPr id="4" name="Title 3">
            <a:extLst>
              <a:ext uri="{FF2B5EF4-FFF2-40B4-BE49-F238E27FC236}">
                <a16:creationId xmlns:a16="http://schemas.microsoft.com/office/drawing/2014/main" id="{B037D816-25C1-4B84-84DC-6AFDCCF87D8B}"/>
              </a:ext>
            </a:extLst>
          </p:cNvPr>
          <p:cNvSpPr>
            <a:spLocks noGrp="1"/>
          </p:cNvSpPr>
          <p:nvPr>
            <p:ph type="title"/>
          </p:nvPr>
        </p:nvSpPr>
        <p:spPr/>
        <p:txBody>
          <a:bodyPr/>
          <a:lstStyle/>
          <a:p>
            <a:r>
              <a:rPr lang="en-US" dirty="0"/>
              <a:t>CL predictor relevance – Random Forest</a:t>
            </a:r>
          </a:p>
        </p:txBody>
      </p:sp>
      <p:sp>
        <p:nvSpPr>
          <p:cNvPr id="6" name="Subtitle 5">
            <a:extLst>
              <a:ext uri="{FF2B5EF4-FFF2-40B4-BE49-F238E27FC236}">
                <a16:creationId xmlns:a16="http://schemas.microsoft.com/office/drawing/2014/main" id="{547A1BB4-4D28-45CF-A537-81EEFD08F006}"/>
              </a:ext>
            </a:extLst>
          </p:cNvPr>
          <p:cNvSpPr>
            <a:spLocks noGrp="1"/>
          </p:cNvSpPr>
          <p:nvPr>
            <p:ph type="subTitle" idx="10"/>
          </p:nvPr>
        </p:nvSpPr>
        <p:spPr/>
        <p:txBody>
          <a:bodyPr/>
          <a:lstStyle/>
          <a:p>
            <a:r>
              <a:rPr lang="en-US" dirty="0"/>
              <a:t>R.F. result is similar to that of multivariate regression </a:t>
            </a:r>
          </a:p>
        </p:txBody>
      </p:sp>
      <p:sp>
        <p:nvSpPr>
          <p:cNvPr id="9" name="Rectangle: Rounded Corners 8">
            <a:extLst>
              <a:ext uri="{FF2B5EF4-FFF2-40B4-BE49-F238E27FC236}">
                <a16:creationId xmlns:a16="http://schemas.microsoft.com/office/drawing/2014/main" id="{76360DF8-5DDE-4896-8C63-2F9CC6F45DA3}"/>
              </a:ext>
            </a:extLst>
          </p:cNvPr>
          <p:cNvSpPr/>
          <p:nvPr/>
        </p:nvSpPr>
        <p:spPr>
          <a:xfrm>
            <a:off x="1348242" y="1814945"/>
            <a:ext cx="6373461" cy="15378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Rectangle with Corners Rounded 12">
            <a:extLst>
              <a:ext uri="{FF2B5EF4-FFF2-40B4-BE49-F238E27FC236}">
                <a16:creationId xmlns:a16="http://schemas.microsoft.com/office/drawing/2014/main" id="{4AAB59D4-A932-4F5D-9714-33FFDB37ABA2}"/>
              </a:ext>
            </a:extLst>
          </p:cNvPr>
          <p:cNvSpPr/>
          <p:nvPr/>
        </p:nvSpPr>
        <p:spPr>
          <a:xfrm>
            <a:off x="6581524" y="2344455"/>
            <a:ext cx="2464651" cy="506980"/>
          </a:xfrm>
          <a:prstGeom prst="wedgeRoundRectCallout">
            <a:avLst>
              <a:gd name="adj1" fmla="val -19871"/>
              <a:gd name="adj2" fmla="val -80405"/>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ability to use roof area is even more pronounced for CL</a:t>
            </a:r>
          </a:p>
        </p:txBody>
      </p:sp>
      <p:sp>
        <p:nvSpPr>
          <p:cNvPr id="12" name="TextBox 11">
            <a:extLst>
              <a:ext uri="{FF2B5EF4-FFF2-40B4-BE49-F238E27FC236}">
                <a16:creationId xmlns:a16="http://schemas.microsoft.com/office/drawing/2014/main" id="{4AE982F7-7114-49E4-B813-AA149ECC5CDD}"/>
              </a:ext>
            </a:extLst>
          </p:cNvPr>
          <p:cNvSpPr txBox="1"/>
          <p:nvPr/>
        </p:nvSpPr>
        <p:spPr>
          <a:xfrm>
            <a:off x="290282" y="4499785"/>
            <a:ext cx="4586518" cy="276999"/>
          </a:xfrm>
          <a:prstGeom prst="rect">
            <a:avLst/>
          </a:prstGeom>
          <a:noFill/>
        </p:spPr>
        <p:txBody>
          <a:bodyPr wrap="square" rtlCol="0" anchor="b">
            <a:spAutoFit/>
          </a:bodyPr>
          <a:lstStyle/>
          <a:p>
            <a:r>
              <a:rPr lang="en-US" sz="1200" dirty="0">
                <a:hlinkClick r:id="rId4" action="ppaction://hlinksldjump"/>
              </a:rPr>
              <a:t>Back</a:t>
            </a:r>
            <a:r>
              <a:rPr lang="en-US" sz="1200" dirty="0"/>
              <a:t> to predictor relevance</a:t>
            </a:r>
          </a:p>
        </p:txBody>
      </p:sp>
    </p:spTree>
    <p:extLst>
      <p:ext uri="{BB962C8B-B14F-4D97-AF65-F5344CB8AC3E}">
        <p14:creationId xmlns:p14="http://schemas.microsoft.com/office/powerpoint/2010/main" val="275165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B685-2E6F-4278-9CFB-7E70821CFB1D}"/>
              </a:ext>
            </a:extLst>
          </p:cNvPr>
          <p:cNvSpPr>
            <a:spLocks noGrp="1"/>
          </p:cNvSpPr>
          <p:nvPr>
            <p:ph type="title"/>
          </p:nvPr>
        </p:nvSpPr>
        <p:spPr/>
        <p:txBody>
          <a:bodyPr/>
          <a:lstStyle/>
          <a:p>
            <a:r>
              <a:rPr lang="en-US" dirty="0"/>
              <a:t>Basis of dataset</a:t>
            </a:r>
          </a:p>
        </p:txBody>
      </p:sp>
      <p:sp>
        <p:nvSpPr>
          <p:cNvPr id="3" name="Text Placeholder 2">
            <a:extLst>
              <a:ext uri="{FF2B5EF4-FFF2-40B4-BE49-F238E27FC236}">
                <a16:creationId xmlns:a16="http://schemas.microsoft.com/office/drawing/2014/main" id="{C265C0EE-1D75-4D9D-A1E1-87194382B356}"/>
              </a:ext>
            </a:extLst>
          </p:cNvPr>
          <p:cNvSpPr>
            <a:spLocks noGrp="1"/>
          </p:cNvSpPr>
          <p:nvPr>
            <p:ph type="body" idx="1"/>
          </p:nvPr>
        </p:nvSpPr>
        <p:spPr>
          <a:xfrm>
            <a:off x="756696" y="1734264"/>
            <a:ext cx="3525352" cy="1104053"/>
          </a:xfrm>
          <a:prstGeom prst="roundRect">
            <a:avLst/>
          </a:prstGeom>
          <a:solidFill>
            <a:schemeClr val="accent1"/>
          </a:solidFill>
          <a:ln w="28575">
            <a:solidFill>
              <a:schemeClr val="accent4"/>
            </a:solidFill>
          </a:ln>
        </p:spPr>
        <p:txBody>
          <a:bodyPr anchor="ctr"/>
          <a:lstStyle/>
          <a:p>
            <a:pPr marL="139700" lvl="0" indent="0">
              <a:buSzPts val="1400"/>
              <a:buNone/>
            </a:pPr>
            <a:r>
              <a:rPr lang="en-US" dirty="0"/>
              <a:t>Volume:</a:t>
            </a:r>
          </a:p>
          <a:p>
            <a:pPr marL="139700" lvl="0" indent="0">
              <a:buSzPts val="1400"/>
              <a:buNone/>
            </a:pPr>
            <a:r>
              <a:rPr lang="en-US" dirty="0"/>
              <a:t>(771.75 m</a:t>
            </a:r>
            <a:r>
              <a:rPr lang="en-US" baseline="30000" dirty="0"/>
              <a:t>3</a:t>
            </a:r>
            <a:r>
              <a:rPr lang="en-US" dirty="0"/>
              <a:t>)</a:t>
            </a:r>
          </a:p>
        </p:txBody>
      </p:sp>
      <p:sp>
        <p:nvSpPr>
          <p:cNvPr id="4" name="Subtitle 3">
            <a:extLst>
              <a:ext uri="{FF2B5EF4-FFF2-40B4-BE49-F238E27FC236}">
                <a16:creationId xmlns:a16="http://schemas.microsoft.com/office/drawing/2014/main" id="{8B6BE697-82A7-43DB-9AB7-8CFD3B9AD9B8}"/>
              </a:ext>
            </a:extLst>
          </p:cNvPr>
          <p:cNvSpPr>
            <a:spLocks noGrp="1"/>
          </p:cNvSpPr>
          <p:nvPr>
            <p:ph type="subTitle" idx="10"/>
          </p:nvPr>
        </p:nvSpPr>
        <p:spPr/>
        <p:txBody>
          <a:bodyPr/>
          <a:lstStyle/>
          <a:p>
            <a:r>
              <a:rPr lang="en-US" dirty="0"/>
              <a:t>Our dataset contains 12 building types with four constant features</a:t>
            </a:r>
          </a:p>
        </p:txBody>
      </p:sp>
      <p:sp>
        <p:nvSpPr>
          <p:cNvPr id="5" name="Text Placeholder 2">
            <a:extLst>
              <a:ext uri="{FF2B5EF4-FFF2-40B4-BE49-F238E27FC236}">
                <a16:creationId xmlns:a16="http://schemas.microsoft.com/office/drawing/2014/main" id="{38F73B64-267B-4CD4-85F0-1BF456C10B69}"/>
              </a:ext>
            </a:extLst>
          </p:cNvPr>
          <p:cNvSpPr txBox="1">
            <a:spLocks/>
          </p:cNvSpPr>
          <p:nvPr/>
        </p:nvSpPr>
        <p:spPr>
          <a:xfrm>
            <a:off x="4861952" y="1734264"/>
            <a:ext cx="3525352" cy="1104053"/>
          </a:xfrm>
          <a:prstGeom prst="roundRect">
            <a:avLst/>
          </a:prstGeom>
          <a:solidFill>
            <a:schemeClr val="accent1"/>
          </a:solidFill>
          <a:ln w="28575">
            <a:solidFill>
              <a:schemeClr val="accent4"/>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139700" indent="0">
              <a:buSzPts val="1400"/>
              <a:buNone/>
            </a:pPr>
            <a:r>
              <a:rPr lang="en-US" dirty="0"/>
              <a:t>Material:</a:t>
            </a:r>
          </a:p>
          <a:p>
            <a:pPr marL="139700" indent="0">
              <a:buSzPts val="1400"/>
              <a:buNone/>
            </a:pPr>
            <a:r>
              <a:rPr lang="en-US" dirty="0"/>
              <a:t>Modern</a:t>
            </a:r>
          </a:p>
        </p:txBody>
      </p:sp>
      <p:sp>
        <p:nvSpPr>
          <p:cNvPr id="6" name="Text Placeholder 2">
            <a:extLst>
              <a:ext uri="{FF2B5EF4-FFF2-40B4-BE49-F238E27FC236}">
                <a16:creationId xmlns:a16="http://schemas.microsoft.com/office/drawing/2014/main" id="{42031217-B97A-4F9D-9E00-55ED3315CDC8}"/>
              </a:ext>
            </a:extLst>
          </p:cNvPr>
          <p:cNvSpPr txBox="1">
            <a:spLocks/>
          </p:cNvSpPr>
          <p:nvPr/>
        </p:nvSpPr>
        <p:spPr>
          <a:xfrm>
            <a:off x="756696" y="3266816"/>
            <a:ext cx="3525352" cy="1104053"/>
          </a:xfrm>
          <a:prstGeom prst="roundRect">
            <a:avLst/>
          </a:prstGeom>
          <a:solidFill>
            <a:schemeClr val="accent1"/>
          </a:solidFill>
          <a:ln w="28575">
            <a:solidFill>
              <a:schemeClr val="accent4"/>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139700" indent="0">
              <a:buSzPts val="1400"/>
              <a:buNone/>
            </a:pPr>
            <a:r>
              <a:rPr lang="en-US" dirty="0"/>
              <a:t>Location: </a:t>
            </a:r>
          </a:p>
          <a:p>
            <a:pPr marL="139700" indent="0">
              <a:buSzPts val="1400"/>
              <a:buNone/>
            </a:pPr>
            <a:r>
              <a:rPr lang="en-US" dirty="0"/>
              <a:t>Athens, Greece</a:t>
            </a:r>
          </a:p>
        </p:txBody>
      </p:sp>
      <p:sp>
        <p:nvSpPr>
          <p:cNvPr id="7" name="Text Placeholder 2">
            <a:extLst>
              <a:ext uri="{FF2B5EF4-FFF2-40B4-BE49-F238E27FC236}">
                <a16:creationId xmlns:a16="http://schemas.microsoft.com/office/drawing/2014/main" id="{E89702B4-1921-4305-A5F5-890F56FD10AB}"/>
              </a:ext>
            </a:extLst>
          </p:cNvPr>
          <p:cNvSpPr txBox="1">
            <a:spLocks/>
          </p:cNvSpPr>
          <p:nvPr/>
        </p:nvSpPr>
        <p:spPr>
          <a:xfrm>
            <a:off x="4861952" y="3266816"/>
            <a:ext cx="3525352" cy="1104053"/>
          </a:xfrm>
          <a:prstGeom prst="roundRect">
            <a:avLst/>
          </a:prstGeom>
          <a:solidFill>
            <a:schemeClr val="accent1"/>
          </a:solidFill>
          <a:ln w="28575">
            <a:solidFill>
              <a:schemeClr val="accent4"/>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139700" indent="0">
              <a:buSzPts val="1400"/>
              <a:buNone/>
            </a:pPr>
            <a:r>
              <a:rPr lang="en-US" dirty="0"/>
              <a:t>Building type:</a:t>
            </a:r>
          </a:p>
          <a:p>
            <a:pPr marL="139700" indent="0">
              <a:buSzPts val="1400"/>
              <a:buNone/>
            </a:pPr>
            <a:r>
              <a:rPr lang="en-US" dirty="0"/>
              <a:t>Residential, </a:t>
            </a:r>
          </a:p>
          <a:p>
            <a:pPr marL="139700" indent="0">
              <a:buSzPts val="1400"/>
              <a:buNone/>
            </a:pPr>
            <a:r>
              <a:rPr lang="en-US" dirty="0"/>
              <a:t>7 persons</a:t>
            </a:r>
          </a:p>
        </p:txBody>
      </p:sp>
      <p:pic>
        <p:nvPicPr>
          <p:cNvPr id="1026" name="Picture 2" descr="https://static.thenounproject.com/png/457575-200.png">
            <a:extLst>
              <a:ext uri="{FF2B5EF4-FFF2-40B4-BE49-F238E27FC236}">
                <a16:creationId xmlns:a16="http://schemas.microsoft.com/office/drawing/2014/main" id="{C9F725E9-7761-4643-89E8-0A2D69467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919" y="1797507"/>
            <a:ext cx="977566" cy="9775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reek flag">
            <a:extLst>
              <a:ext uri="{FF2B5EF4-FFF2-40B4-BE49-F238E27FC236}">
                <a16:creationId xmlns:a16="http://schemas.microsoft.com/office/drawing/2014/main" id="{C51933F5-F615-47D3-A68E-0A2E61C93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913" y="3554545"/>
            <a:ext cx="880989" cy="5285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tatic.thenounproject.com/png/2389041-200.png">
            <a:extLst>
              <a:ext uri="{FF2B5EF4-FFF2-40B4-BE49-F238E27FC236}">
                <a16:creationId xmlns:a16="http://schemas.microsoft.com/office/drawing/2014/main" id="{0D901C45-A998-47A0-86E4-22B7FDEDB3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4112" y="1797507"/>
            <a:ext cx="977566" cy="9775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34547-200.png">
            <a:extLst>
              <a:ext uri="{FF2B5EF4-FFF2-40B4-BE49-F238E27FC236}">
                <a16:creationId xmlns:a16="http://schemas.microsoft.com/office/drawing/2014/main" id="{1CE043B2-1AEC-4F43-9DD3-EE027A5B74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4112" y="3330059"/>
            <a:ext cx="977566" cy="977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76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62B5-5BDC-4088-81F1-98ACC833084F}"/>
              </a:ext>
            </a:extLst>
          </p:cNvPr>
          <p:cNvSpPr>
            <a:spLocks noGrp="1"/>
          </p:cNvSpPr>
          <p:nvPr>
            <p:ph type="title"/>
          </p:nvPr>
        </p:nvSpPr>
        <p:spPr/>
        <p:txBody>
          <a:bodyPr/>
          <a:lstStyle/>
          <a:p>
            <a:r>
              <a:rPr lang="en-US" dirty="0"/>
              <a:t>Potential predictors</a:t>
            </a:r>
          </a:p>
        </p:txBody>
      </p:sp>
      <p:sp>
        <p:nvSpPr>
          <p:cNvPr id="4" name="Subtitle 3">
            <a:extLst>
              <a:ext uri="{FF2B5EF4-FFF2-40B4-BE49-F238E27FC236}">
                <a16:creationId xmlns:a16="http://schemas.microsoft.com/office/drawing/2014/main" id="{30A182F2-BD0B-43F2-8075-C87040917781}"/>
              </a:ext>
            </a:extLst>
          </p:cNvPr>
          <p:cNvSpPr>
            <a:spLocks noGrp="1"/>
          </p:cNvSpPr>
          <p:nvPr>
            <p:ph type="subTitle" idx="10"/>
          </p:nvPr>
        </p:nvSpPr>
        <p:spPr/>
        <p:txBody>
          <a:bodyPr/>
          <a:lstStyle/>
          <a:p>
            <a:r>
              <a:rPr lang="en-US" dirty="0"/>
              <a:t>Our dataset contains eight potential variables to predict HL and CL </a:t>
            </a:r>
          </a:p>
        </p:txBody>
      </p:sp>
      <p:pic>
        <p:nvPicPr>
          <p:cNvPr id="5" name="Picture 4">
            <a:extLst>
              <a:ext uri="{FF2B5EF4-FFF2-40B4-BE49-F238E27FC236}">
                <a16:creationId xmlns:a16="http://schemas.microsoft.com/office/drawing/2014/main" id="{35920005-970B-4444-82CF-F2320A8A9A4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26455" y="1692537"/>
            <a:ext cx="2582588" cy="2582588"/>
          </a:xfrm>
          <a:prstGeom prst="rect">
            <a:avLst/>
          </a:prstGeom>
        </p:spPr>
      </p:pic>
      <p:sp>
        <p:nvSpPr>
          <p:cNvPr id="7" name="Oval 6">
            <a:extLst>
              <a:ext uri="{FF2B5EF4-FFF2-40B4-BE49-F238E27FC236}">
                <a16:creationId xmlns:a16="http://schemas.microsoft.com/office/drawing/2014/main" id="{B09E34E7-C891-4E79-ABFA-348D3EAFEB58}"/>
              </a:ext>
            </a:extLst>
          </p:cNvPr>
          <p:cNvSpPr/>
          <p:nvPr/>
        </p:nvSpPr>
        <p:spPr>
          <a:xfrm>
            <a:off x="3314735" y="1793468"/>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1</a:t>
            </a:r>
          </a:p>
        </p:txBody>
      </p:sp>
      <p:sp>
        <p:nvSpPr>
          <p:cNvPr id="8" name="Oval 7">
            <a:extLst>
              <a:ext uri="{FF2B5EF4-FFF2-40B4-BE49-F238E27FC236}">
                <a16:creationId xmlns:a16="http://schemas.microsoft.com/office/drawing/2014/main" id="{FEC11521-60D7-4730-A930-9973142BFFF7}"/>
              </a:ext>
            </a:extLst>
          </p:cNvPr>
          <p:cNvSpPr/>
          <p:nvPr/>
        </p:nvSpPr>
        <p:spPr>
          <a:xfrm>
            <a:off x="2793754" y="2668002"/>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2</a:t>
            </a:r>
          </a:p>
        </p:txBody>
      </p:sp>
      <p:sp>
        <p:nvSpPr>
          <p:cNvPr id="9" name="Oval 8">
            <a:extLst>
              <a:ext uri="{FF2B5EF4-FFF2-40B4-BE49-F238E27FC236}">
                <a16:creationId xmlns:a16="http://schemas.microsoft.com/office/drawing/2014/main" id="{98C10D48-58F2-4182-9B83-D5AE356433B5}"/>
              </a:ext>
            </a:extLst>
          </p:cNvPr>
          <p:cNvSpPr/>
          <p:nvPr/>
        </p:nvSpPr>
        <p:spPr>
          <a:xfrm>
            <a:off x="2793754" y="3213526"/>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3</a:t>
            </a:r>
          </a:p>
        </p:txBody>
      </p:sp>
      <p:sp>
        <p:nvSpPr>
          <p:cNvPr id="10" name="Oval 9">
            <a:extLst>
              <a:ext uri="{FF2B5EF4-FFF2-40B4-BE49-F238E27FC236}">
                <a16:creationId xmlns:a16="http://schemas.microsoft.com/office/drawing/2014/main" id="{BB251B44-859F-43E9-8BA0-FDA05ED781DD}"/>
              </a:ext>
            </a:extLst>
          </p:cNvPr>
          <p:cNvSpPr/>
          <p:nvPr/>
        </p:nvSpPr>
        <p:spPr>
          <a:xfrm>
            <a:off x="1110699" y="1793467"/>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4</a:t>
            </a:r>
          </a:p>
        </p:txBody>
      </p:sp>
      <p:sp>
        <p:nvSpPr>
          <p:cNvPr id="11" name="Oval 10">
            <a:extLst>
              <a:ext uri="{FF2B5EF4-FFF2-40B4-BE49-F238E27FC236}">
                <a16:creationId xmlns:a16="http://schemas.microsoft.com/office/drawing/2014/main" id="{A8DDA9FA-CA3F-40D6-8BA6-1124D0E0B4AC}"/>
              </a:ext>
            </a:extLst>
          </p:cNvPr>
          <p:cNvSpPr/>
          <p:nvPr/>
        </p:nvSpPr>
        <p:spPr>
          <a:xfrm>
            <a:off x="196576" y="2575329"/>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5</a:t>
            </a:r>
          </a:p>
        </p:txBody>
      </p:sp>
      <p:sp>
        <p:nvSpPr>
          <p:cNvPr id="12" name="Oval 11">
            <a:extLst>
              <a:ext uri="{FF2B5EF4-FFF2-40B4-BE49-F238E27FC236}">
                <a16:creationId xmlns:a16="http://schemas.microsoft.com/office/drawing/2014/main" id="{68DF24C0-C8D3-4A5C-974F-0C1CA3090A7C}"/>
              </a:ext>
            </a:extLst>
          </p:cNvPr>
          <p:cNvSpPr/>
          <p:nvPr/>
        </p:nvSpPr>
        <p:spPr>
          <a:xfrm>
            <a:off x="950103" y="3960443"/>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6</a:t>
            </a:r>
          </a:p>
        </p:txBody>
      </p:sp>
      <p:sp>
        <p:nvSpPr>
          <p:cNvPr id="13" name="Oval 12">
            <a:extLst>
              <a:ext uri="{FF2B5EF4-FFF2-40B4-BE49-F238E27FC236}">
                <a16:creationId xmlns:a16="http://schemas.microsoft.com/office/drawing/2014/main" id="{6FD647F2-A924-40FE-91BC-85D027B2E9E0}"/>
              </a:ext>
            </a:extLst>
          </p:cNvPr>
          <p:cNvSpPr/>
          <p:nvPr/>
        </p:nvSpPr>
        <p:spPr>
          <a:xfrm>
            <a:off x="1268523" y="3116870"/>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7</a:t>
            </a:r>
          </a:p>
        </p:txBody>
      </p:sp>
      <p:sp>
        <p:nvSpPr>
          <p:cNvPr id="14" name="Oval 13">
            <a:extLst>
              <a:ext uri="{FF2B5EF4-FFF2-40B4-BE49-F238E27FC236}">
                <a16:creationId xmlns:a16="http://schemas.microsoft.com/office/drawing/2014/main" id="{0D5605A4-698B-483C-BFC7-F4AFC7AF4E7F}"/>
              </a:ext>
            </a:extLst>
          </p:cNvPr>
          <p:cNvSpPr/>
          <p:nvPr/>
        </p:nvSpPr>
        <p:spPr>
          <a:xfrm>
            <a:off x="1769933" y="3116870"/>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rPr>
              <a:t>8</a:t>
            </a:r>
            <a:endParaRPr lang="en-US" b="1" dirty="0">
              <a:solidFill>
                <a:sysClr val="windowText" lastClr="000000"/>
              </a:solidFill>
            </a:endParaRPr>
          </a:p>
        </p:txBody>
      </p:sp>
      <p:cxnSp>
        <p:nvCxnSpPr>
          <p:cNvPr id="16" name="Straight Arrow Connector 15">
            <a:extLst>
              <a:ext uri="{FF2B5EF4-FFF2-40B4-BE49-F238E27FC236}">
                <a16:creationId xmlns:a16="http://schemas.microsoft.com/office/drawing/2014/main" id="{16BF41D4-8D87-4BF2-A62A-CD49A6F741FC}"/>
              </a:ext>
            </a:extLst>
          </p:cNvPr>
          <p:cNvCxnSpPr>
            <a:cxnSpLocks/>
          </p:cNvCxnSpPr>
          <p:nvPr/>
        </p:nvCxnSpPr>
        <p:spPr>
          <a:xfrm>
            <a:off x="692444" y="1820305"/>
            <a:ext cx="0" cy="1887899"/>
          </a:xfrm>
          <a:prstGeom prst="straightConnector1">
            <a:avLst/>
          </a:prstGeom>
          <a:ln>
            <a:solidFill>
              <a:schemeClr val="bg2"/>
            </a:solidFill>
            <a:prstDash val="lgDash"/>
            <a:headEnd type="diamond"/>
            <a:tailEnd type="diamond"/>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E728EA90-F9CD-4B49-8772-56132576CAD6}"/>
              </a:ext>
            </a:extLst>
          </p:cNvPr>
          <p:cNvGraphicFramePr>
            <a:graphicFrameLocks noGrp="1"/>
          </p:cNvGraphicFramePr>
          <p:nvPr>
            <p:extLst>
              <p:ext uri="{D42A27DB-BD31-4B8C-83A1-F6EECF244321}">
                <p14:modId xmlns:p14="http://schemas.microsoft.com/office/powerpoint/2010/main" val="1085338369"/>
              </p:ext>
            </p:extLst>
          </p:nvPr>
        </p:nvGraphicFramePr>
        <p:xfrm>
          <a:off x="4297642" y="1619978"/>
          <a:ext cx="4521446" cy="2743200"/>
        </p:xfrm>
        <a:graphic>
          <a:graphicData uri="http://schemas.openxmlformats.org/drawingml/2006/table">
            <a:tbl>
              <a:tblPr firstRow="1" bandRow="1">
                <a:tableStyleId>{D27102A9-8310-4765-A935-A1911B00CA55}</a:tableStyleId>
              </a:tblPr>
              <a:tblGrid>
                <a:gridCol w="214343">
                  <a:extLst>
                    <a:ext uri="{9D8B030D-6E8A-4147-A177-3AD203B41FA5}">
                      <a16:colId xmlns:a16="http://schemas.microsoft.com/office/drawing/2014/main" val="3636653931"/>
                    </a:ext>
                  </a:extLst>
                </a:gridCol>
                <a:gridCol w="3204722">
                  <a:extLst>
                    <a:ext uri="{9D8B030D-6E8A-4147-A177-3AD203B41FA5}">
                      <a16:colId xmlns:a16="http://schemas.microsoft.com/office/drawing/2014/main" val="4057617187"/>
                    </a:ext>
                  </a:extLst>
                </a:gridCol>
                <a:gridCol w="1102381">
                  <a:extLst>
                    <a:ext uri="{9D8B030D-6E8A-4147-A177-3AD203B41FA5}">
                      <a16:colId xmlns:a16="http://schemas.microsoft.com/office/drawing/2014/main" val="3480670709"/>
                    </a:ext>
                  </a:extLst>
                </a:gridCol>
              </a:tblGrid>
              <a:tr h="286954">
                <a:tc>
                  <a:txBody>
                    <a:bodyPr/>
                    <a:lstStyle/>
                    <a:p>
                      <a:endParaRPr lang="en-US" dirty="0"/>
                    </a:p>
                  </a:txBody>
                  <a:tcPr/>
                </a:tc>
                <a:tc>
                  <a:txBody>
                    <a:bodyPr/>
                    <a:lstStyle/>
                    <a:p>
                      <a:r>
                        <a:rPr lang="en-US" dirty="0"/>
                        <a:t>Potential predictor</a:t>
                      </a:r>
                    </a:p>
                  </a:txBody>
                  <a:tcPr/>
                </a:tc>
                <a:tc>
                  <a:txBody>
                    <a:bodyPr/>
                    <a:lstStyle/>
                    <a:p>
                      <a:r>
                        <a:rPr lang="en-US" dirty="0"/>
                        <a:t>Type</a:t>
                      </a:r>
                    </a:p>
                  </a:txBody>
                  <a:tcPr/>
                </a:tc>
                <a:extLst>
                  <a:ext uri="{0D108BD9-81ED-4DB2-BD59-A6C34878D82A}">
                    <a16:rowId xmlns:a16="http://schemas.microsoft.com/office/drawing/2014/main" val="1418889048"/>
                  </a:ext>
                </a:extLst>
              </a:tr>
              <a:tr h="286954">
                <a:tc>
                  <a:txBody>
                    <a:bodyPr/>
                    <a:lstStyle/>
                    <a:p>
                      <a:endParaRPr lang="en-US"/>
                    </a:p>
                  </a:txBody>
                  <a:tcPr/>
                </a:tc>
                <a:tc>
                  <a:txBody>
                    <a:bodyPr/>
                    <a:lstStyle/>
                    <a:p>
                      <a:r>
                        <a:rPr lang="en-US" dirty="0"/>
                        <a:t>Relative compactness (~V/SA)</a:t>
                      </a:r>
                    </a:p>
                  </a:txBody>
                  <a:tcPr/>
                </a:tc>
                <a:tc>
                  <a:txBody>
                    <a:bodyPr/>
                    <a:lstStyle/>
                    <a:p>
                      <a:r>
                        <a:rPr lang="en-US" dirty="0"/>
                        <a:t>Continuous</a:t>
                      </a:r>
                    </a:p>
                  </a:txBody>
                  <a:tcPr/>
                </a:tc>
                <a:extLst>
                  <a:ext uri="{0D108BD9-81ED-4DB2-BD59-A6C34878D82A}">
                    <a16:rowId xmlns:a16="http://schemas.microsoft.com/office/drawing/2014/main" val="3936908438"/>
                  </a:ext>
                </a:extLst>
              </a:tr>
              <a:tr h="286954">
                <a:tc>
                  <a:txBody>
                    <a:bodyPr/>
                    <a:lstStyle/>
                    <a:p>
                      <a:endParaRPr lang="en-US"/>
                    </a:p>
                  </a:txBody>
                  <a:tcPr/>
                </a:tc>
                <a:tc>
                  <a:txBody>
                    <a:bodyPr/>
                    <a:lstStyle/>
                    <a:p>
                      <a:r>
                        <a:rPr lang="en-US" dirty="0"/>
                        <a:t>Surface area (SA) (m</a:t>
                      </a:r>
                      <a:r>
                        <a:rPr lang="en-US" baseline="30000" dirty="0"/>
                        <a:t>2</a:t>
                      </a:r>
                      <a:r>
                        <a:rPr lang="en-US" baseline="0"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mn-ea"/>
                          <a:cs typeface="+mn-cs"/>
                          <a:sym typeface="Arial"/>
                        </a:rPr>
                        <a:t>Continuous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2289209982"/>
                  </a:ext>
                </a:extLst>
              </a:tr>
              <a:tr h="286954">
                <a:tc>
                  <a:txBody>
                    <a:bodyPr/>
                    <a:lstStyle/>
                    <a:p>
                      <a:endParaRPr lang="en-US"/>
                    </a:p>
                  </a:txBody>
                  <a:tcPr/>
                </a:tc>
                <a:tc>
                  <a:txBody>
                    <a:bodyPr/>
                    <a:lstStyle/>
                    <a:p>
                      <a:r>
                        <a:rPr lang="en-US" dirty="0"/>
                        <a:t>Wall area (m</a:t>
                      </a:r>
                      <a:r>
                        <a:rPr lang="en-US" baseline="30000" dirty="0"/>
                        <a:t>2</a:t>
                      </a:r>
                      <a:r>
                        <a:rPr lang="en-US" baseline="0"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mn-ea"/>
                          <a:cs typeface="+mn-cs"/>
                          <a:sym typeface="Arial"/>
                        </a:rPr>
                        <a:t>Continuous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872942623"/>
                  </a:ext>
                </a:extLst>
              </a:tr>
              <a:tr h="286954">
                <a:tc>
                  <a:txBody>
                    <a:bodyPr/>
                    <a:lstStyle/>
                    <a:p>
                      <a:endParaRPr lang="en-US"/>
                    </a:p>
                  </a:txBody>
                  <a:tcPr/>
                </a:tc>
                <a:tc>
                  <a:txBody>
                    <a:bodyPr/>
                    <a:lstStyle/>
                    <a:p>
                      <a:r>
                        <a:rPr lang="en-US" dirty="0"/>
                        <a:t>Roof area (m</a:t>
                      </a:r>
                      <a:r>
                        <a:rPr lang="en-US" baseline="30000" dirty="0"/>
                        <a:t>2</a:t>
                      </a:r>
                      <a:r>
                        <a:rPr lang="en-US" baseline="0"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mn-ea"/>
                          <a:cs typeface="+mn-cs"/>
                          <a:sym typeface="Arial"/>
                        </a:rPr>
                        <a:t>Continuous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3094806237"/>
                  </a:ext>
                </a:extLst>
              </a:tr>
              <a:tr h="286954">
                <a:tc>
                  <a:txBody>
                    <a:bodyPr/>
                    <a:lstStyle/>
                    <a:p>
                      <a:endParaRPr lang="en-US"/>
                    </a:p>
                  </a:txBody>
                  <a:tcPr/>
                </a:tc>
                <a:tc>
                  <a:txBody>
                    <a:bodyPr/>
                    <a:lstStyle/>
                    <a:p>
                      <a:r>
                        <a:rPr lang="en-US" dirty="0"/>
                        <a:t>Height (m</a:t>
                      </a:r>
                      <a:r>
                        <a:rPr lang="en-US" baseline="0"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Continuous</a:t>
                      </a:r>
                    </a:p>
                  </a:txBody>
                  <a:tcPr/>
                </a:tc>
                <a:extLst>
                  <a:ext uri="{0D108BD9-81ED-4DB2-BD59-A6C34878D82A}">
                    <a16:rowId xmlns:a16="http://schemas.microsoft.com/office/drawing/2014/main" val="3238514672"/>
                  </a:ext>
                </a:extLst>
              </a:tr>
              <a:tr h="286954">
                <a:tc>
                  <a:txBody>
                    <a:bodyPr/>
                    <a:lstStyle/>
                    <a:p>
                      <a:endParaRPr lang="en-US"/>
                    </a:p>
                  </a:txBody>
                  <a:tcPr/>
                </a:tc>
                <a:tc>
                  <a:txBody>
                    <a:bodyPr/>
                    <a:lstStyle/>
                    <a:p>
                      <a:r>
                        <a:rPr lang="en-US" dirty="0"/>
                        <a:t>Orientation (4: N, S, E, W)</a:t>
                      </a:r>
                    </a:p>
                  </a:txBody>
                  <a:tcPr/>
                </a:tc>
                <a:tc>
                  <a:txBody>
                    <a:bodyPr/>
                    <a:lstStyle/>
                    <a:p>
                      <a:r>
                        <a:rPr lang="en-US" dirty="0"/>
                        <a:t>Categorical</a:t>
                      </a:r>
                    </a:p>
                  </a:txBody>
                  <a:tcPr/>
                </a:tc>
                <a:extLst>
                  <a:ext uri="{0D108BD9-81ED-4DB2-BD59-A6C34878D82A}">
                    <a16:rowId xmlns:a16="http://schemas.microsoft.com/office/drawing/2014/main" val="968875134"/>
                  </a:ext>
                </a:extLst>
              </a:tr>
              <a:tr h="286954">
                <a:tc>
                  <a:txBody>
                    <a:bodyPr/>
                    <a:lstStyle/>
                    <a:p>
                      <a:endParaRPr lang="en-US"/>
                    </a:p>
                  </a:txBody>
                  <a:tcPr/>
                </a:tc>
                <a:tc>
                  <a:txBody>
                    <a:bodyPr/>
                    <a:lstStyle/>
                    <a:p>
                      <a:r>
                        <a:rPr lang="en-US" dirty="0"/>
                        <a:t>Glazing area (% of floor area)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Continuous</a:t>
                      </a:r>
                    </a:p>
                  </a:txBody>
                  <a:tcPr/>
                </a:tc>
                <a:extLst>
                  <a:ext uri="{0D108BD9-81ED-4DB2-BD59-A6C34878D82A}">
                    <a16:rowId xmlns:a16="http://schemas.microsoft.com/office/drawing/2014/main" val="964333738"/>
                  </a:ext>
                </a:extLst>
              </a:tr>
              <a:tr h="286954">
                <a:tc>
                  <a:txBody>
                    <a:bodyPr/>
                    <a:lstStyle/>
                    <a:p>
                      <a:endParaRPr lang="en-US" dirty="0"/>
                    </a:p>
                  </a:txBody>
                  <a:tcPr>
                    <a:solidFill>
                      <a:schemeClr val="bg1"/>
                    </a:solidFill>
                  </a:tcPr>
                </a:tc>
                <a:tc>
                  <a:txBody>
                    <a:bodyPr/>
                    <a:lstStyle/>
                    <a:p>
                      <a:r>
                        <a:rPr lang="en-US" dirty="0"/>
                        <a:t>Glazing distribution (6: by direction)</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Categorical</a:t>
                      </a:r>
                    </a:p>
                  </a:txBody>
                  <a:tcPr>
                    <a:solidFill>
                      <a:schemeClr val="bg1"/>
                    </a:solidFill>
                  </a:tcPr>
                </a:tc>
                <a:extLst>
                  <a:ext uri="{0D108BD9-81ED-4DB2-BD59-A6C34878D82A}">
                    <a16:rowId xmlns:a16="http://schemas.microsoft.com/office/drawing/2014/main" val="2843282603"/>
                  </a:ext>
                </a:extLst>
              </a:tr>
            </a:tbl>
          </a:graphicData>
        </a:graphic>
      </p:graphicFrame>
      <p:grpSp>
        <p:nvGrpSpPr>
          <p:cNvPr id="28" name="Group 27">
            <a:extLst>
              <a:ext uri="{FF2B5EF4-FFF2-40B4-BE49-F238E27FC236}">
                <a16:creationId xmlns:a16="http://schemas.microsoft.com/office/drawing/2014/main" id="{008BA9F5-1756-46A2-96FC-9ACD65EE47D7}"/>
              </a:ext>
            </a:extLst>
          </p:cNvPr>
          <p:cNvGrpSpPr/>
          <p:nvPr/>
        </p:nvGrpSpPr>
        <p:grpSpPr>
          <a:xfrm>
            <a:off x="4261803" y="1942184"/>
            <a:ext cx="298826" cy="2401270"/>
            <a:chOff x="4390139" y="1990310"/>
            <a:chExt cx="298826" cy="2401270"/>
          </a:xfrm>
        </p:grpSpPr>
        <p:sp>
          <p:nvSpPr>
            <p:cNvPr id="20" name="Oval 19">
              <a:extLst>
                <a:ext uri="{FF2B5EF4-FFF2-40B4-BE49-F238E27FC236}">
                  <a16:creationId xmlns:a16="http://schemas.microsoft.com/office/drawing/2014/main" id="{9036823C-4D48-4E32-8C18-09764E567478}"/>
                </a:ext>
              </a:extLst>
            </p:cNvPr>
            <p:cNvSpPr/>
            <p:nvPr/>
          </p:nvSpPr>
          <p:spPr>
            <a:xfrm>
              <a:off x="4390139" y="1990310"/>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1</a:t>
              </a:r>
            </a:p>
          </p:txBody>
        </p:sp>
        <p:sp>
          <p:nvSpPr>
            <p:cNvPr id="21" name="Oval 20">
              <a:extLst>
                <a:ext uri="{FF2B5EF4-FFF2-40B4-BE49-F238E27FC236}">
                  <a16:creationId xmlns:a16="http://schemas.microsoft.com/office/drawing/2014/main" id="{4BB90ECB-5FA0-4055-92B3-FC2BAB82DF8F}"/>
                </a:ext>
              </a:extLst>
            </p:cNvPr>
            <p:cNvSpPr/>
            <p:nvPr/>
          </p:nvSpPr>
          <p:spPr>
            <a:xfrm>
              <a:off x="4390139" y="2292794"/>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2</a:t>
              </a:r>
            </a:p>
          </p:txBody>
        </p:sp>
        <p:sp>
          <p:nvSpPr>
            <p:cNvPr id="22" name="Oval 21">
              <a:extLst>
                <a:ext uri="{FF2B5EF4-FFF2-40B4-BE49-F238E27FC236}">
                  <a16:creationId xmlns:a16="http://schemas.microsoft.com/office/drawing/2014/main" id="{DF512B96-4E44-448E-8654-2066AAAC4412}"/>
                </a:ext>
              </a:extLst>
            </p:cNvPr>
            <p:cNvSpPr/>
            <p:nvPr/>
          </p:nvSpPr>
          <p:spPr>
            <a:xfrm>
              <a:off x="4390139" y="2595278"/>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3</a:t>
              </a:r>
            </a:p>
          </p:txBody>
        </p:sp>
        <p:sp>
          <p:nvSpPr>
            <p:cNvPr id="23" name="Oval 22">
              <a:extLst>
                <a:ext uri="{FF2B5EF4-FFF2-40B4-BE49-F238E27FC236}">
                  <a16:creationId xmlns:a16="http://schemas.microsoft.com/office/drawing/2014/main" id="{DDAF1EA6-5B02-40AC-A4DC-B505FB6CD94A}"/>
                </a:ext>
              </a:extLst>
            </p:cNvPr>
            <p:cNvSpPr/>
            <p:nvPr/>
          </p:nvSpPr>
          <p:spPr>
            <a:xfrm>
              <a:off x="4390139" y="2897762"/>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rPr>
                <a:t>4</a:t>
              </a:r>
              <a:endParaRPr lang="en-US" b="1" dirty="0">
                <a:solidFill>
                  <a:sysClr val="windowText" lastClr="000000"/>
                </a:solidFill>
              </a:endParaRPr>
            </a:p>
          </p:txBody>
        </p:sp>
        <p:sp>
          <p:nvSpPr>
            <p:cNvPr id="24" name="Oval 23">
              <a:extLst>
                <a:ext uri="{FF2B5EF4-FFF2-40B4-BE49-F238E27FC236}">
                  <a16:creationId xmlns:a16="http://schemas.microsoft.com/office/drawing/2014/main" id="{D5475089-9D4B-4390-B553-69D29DF115B3}"/>
                </a:ext>
              </a:extLst>
            </p:cNvPr>
            <p:cNvSpPr/>
            <p:nvPr/>
          </p:nvSpPr>
          <p:spPr>
            <a:xfrm>
              <a:off x="4390139" y="3200246"/>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rPr>
                <a:t>5</a:t>
              </a:r>
              <a:endParaRPr lang="en-US" b="1" dirty="0">
                <a:solidFill>
                  <a:sysClr val="windowText" lastClr="000000"/>
                </a:solidFill>
              </a:endParaRPr>
            </a:p>
          </p:txBody>
        </p:sp>
        <p:sp>
          <p:nvSpPr>
            <p:cNvPr id="25" name="Oval 24">
              <a:extLst>
                <a:ext uri="{FF2B5EF4-FFF2-40B4-BE49-F238E27FC236}">
                  <a16:creationId xmlns:a16="http://schemas.microsoft.com/office/drawing/2014/main" id="{4A23B6A5-E614-43DA-B2DB-9FD56AFE99AA}"/>
                </a:ext>
              </a:extLst>
            </p:cNvPr>
            <p:cNvSpPr/>
            <p:nvPr/>
          </p:nvSpPr>
          <p:spPr>
            <a:xfrm>
              <a:off x="4390139" y="3502730"/>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6</a:t>
              </a:r>
            </a:p>
          </p:txBody>
        </p:sp>
        <p:sp>
          <p:nvSpPr>
            <p:cNvPr id="26" name="Oval 25">
              <a:extLst>
                <a:ext uri="{FF2B5EF4-FFF2-40B4-BE49-F238E27FC236}">
                  <a16:creationId xmlns:a16="http://schemas.microsoft.com/office/drawing/2014/main" id="{A96A2896-A6D9-4B5F-9122-47B63F9D0DCA}"/>
                </a:ext>
              </a:extLst>
            </p:cNvPr>
            <p:cNvSpPr/>
            <p:nvPr/>
          </p:nvSpPr>
          <p:spPr>
            <a:xfrm>
              <a:off x="4390139" y="3805214"/>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7</a:t>
              </a:r>
            </a:p>
          </p:txBody>
        </p:sp>
        <p:sp>
          <p:nvSpPr>
            <p:cNvPr id="27" name="Oval 26">
              <a:extLst>
                <a:ext uri="{FF2B5EF4-FFF2-40B4-BE49-F238E27FC236}">
                  <a16:creationId xmlns:a16="http://schemas.microsoft.com/office/drawing/2014/main" id="{B34EE89A-CA3A-4A57-96E9-6D64FCA5C7F2}"/>
                </a:ext>
              </a:extLst>
            </p:cNvPr>
            <p:cNvSpPr/>
            <p:nvPr/>
          </p:nvSpPr>
          <p:spPr>
            <a:xfrm>
              <a:off x="4390139" y="4107695"/>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8</a:t>
              </a:r>
            </a:p>
          </p:txBody>
        </p:sp>
      </p:grpSp>
    </p:spTree>
    <p:extLst>
      <p:ext uri="{BB962C8B-B14F-4D97-AF65-F5344CB8AC3E}">
        <p14:creationId xmlns:p14="http://schemas.microsoft.com/office/powerpoint/2010/main" val="107866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C588-D3A4-4BB5-A8DD-9B8CCFC18400}"/>
              </a:ext>
            </a:extLst>
          </p:cNvPr>
          <p:cNvSpPr>
            <a:spLocks noGrp="1"/>
          </p:cNvSpPr>
          <p:nvPr>
            <p:ph type="title"/>
          </p:nvPr>
        </p:nvSpPr>
        <p:spPr/>
        <p:txBody>
          <a:bodyPr/>
          <a:lstStyle/>
          <a:p>
            <a:r>
              <a:rPr lang="en-US" dirty="0"/>
              <a:t>Summary of HL and CL</a:t>
            </a:r>
          </a:p>
        </p:txBody>
      </p:sp>
      <p:sp>
        <p:nvSpPr>
          <p:cNvPr id="4" name="Subtitle 3">
            <a:extLst>
              <a:ext uri="{FF2B5EF4-FFF2-40B4-BE49-F238E27FC236}">
                <a16:creationId xmlns:a16="http://schemas.microsoft.com/office/drawing/2014/main" id="{ED552FD5-2733-42E3-98A0-483B4B6EC591}"/>
              </a:ext>
            </a:extLst>
          </p:cNvPr>
          <p:cNvSpPr>
            <a:spLocks noGrp="1"/>
          </p:cNvSpPr>
          <p:nvPr>
            <p:ph type="subTitle" idx="10"/>
          </p:nvPr>
        </p:nvSpPr>
        <p:spPr/>
        <p:txBody>
          <a:bodyPr/>
          <a:lstStyle/>
          <a:p>
            <a:r>
              <a:rPr lang="en-US" dirty="0"/>
              <a:t>For reference, our HL and CL range from six to just below 50 kW</a:t>
            </a:r>
          </a:p>
        </p:txBody>
      </p:sp>
      <p:pic>
        <p:nvPicPr>
          <p:cNvPr id="7" name="Picture 6">
            <a:extLst>
              <a:ext uri="{FF2B5EF4-FFF2-40B4-BE49-F238E27FC236}">
                <a16:creationId xmlns:a16="http://schemas.microsoft.com/office/drawing/2014/main" id="{75916619-2170-4360-BD5B-0DB2BFB53B1F}"/>
              </a:ext>
            </a:extLst>
          </p:cNvPr>
          <p:cNvPicPr>
            <a:picLocks noChangeAspect="1"/>
          </p:cNvPicPr>
          <p:nvPr/>
        </p:nvPicPr>
        <p:blipFill>
          <a:blip r:embed="rId3"/>
          <a:stretch>
            <a:fillRect/>
          </a:stretch>
        </p:blipFill>
        <p:spPr>
          <a:xfrm>
            <a:off x="2142625" y="1955459"/>
            <a:ext cx="4867776" cy="2154589"/>
          </a:xfrm>
          <a:prstGeom prst="rect">
            <a:avLst/>
          </a:prstGeom>
        </p:spPr>
      </p:pic>
      <p:sp>
        <p:nvSpPr>
          <p:cNvPr id="8" name="TextBox 7">
            <a:extLst>
              <a:ext uri="{FF2B5EF4-FFF2-40B4-BE49-F238E27FC236}">
                <a16:creationId xmlns:a16="http://schemas.microsoft.com/office/drawing/2014/main" id="{44D9A5D4-BDB8-4CD9-A74A-417F2503D0A9}"/>
              </a:ext>
            </a:extLst>
          </p:cNvPr>
          <p:cNvSpPr txBox="1"/>
          <p:nvPr/>
        </p:nvSpPr>
        <p:spPr>
          <a:xfrm>
            <a:off x="290282" y="4499784"/>
            <a:ext cx="4586518" cy="276999"/>
          </a:xfrm>
          <a:prstGeom prst="rect">
            <a:avLst/>
          </a:prstGeom>
          <a:noFill/>
        </p:spPr>
        <p:txBody>
          <a:bodyPr wrap="square" rtlCol="0">
            <a:spAutoFit/>
          </a:bodyPr>
          <a:lstStyle/>
          <a:p>
            <a:r>
              <a:rPr lang="en-US" sz="1200" dirty="0"/>
              <a:t>Note(s): See </a:t>
            </a:r>
            <a:r>
              <a:rPr lang="en-US" sz="1200" dirty="0">
                <a:hlinkClick r:id="rId4" action="ppaction://hlinksldjump"/>
              </a:rPr>
              <a:t>appendix</a:t>
            </a:r>
            <a:r>
              <a:rPr lang="en-US" sz="1200" dirty="0"/>
              <a:t> for predictor summary</a:t>
            </a:r>
          </a:p>
        </p:txBody>
      </p:sp>
    </p:spTree>
    <p:extLst>
      <p:ext uri="{BB962C8B-B14F-4D97-AF65-F5344CB8AC3E}">
        <p14:creationId xmlns:p14="http://schemas.microsoft.com/office/powerpoint/2010/main" val="311694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C588-D3A4-4BB5-A8DD-9B8CCFC18400}"/>
              </a:ext>
            </a:extLst>
          </p:cNvPr>
          <p:cNvSpPr>
            <a:spLocks noGrp="1"/>
          </p:cNvSpPr>
          <p:nvPr>
            <p:ph type="title"/>
          </p:nvPr>
        </p:nvSpPr>
        <p:spPr/>
        <p:txBody>
          <a:bodyPr/>
          <a:lstStyle/>
          <a:p>
            <a:r>
              <a:rPr lang="en-US" dirty="0"/>
              <a:t>Potential predictor correlations</a:t>
            </a:r>
          </a:p>
        </p:txBody>
      </p:sp>
      <p:pic>
        <p:nvPicPr>
          <p:cNvPr id="5" name="Picture 4">
            <a:extLst>
              <a:ext uri="{FF2B5EF4-FFF2-40B4-BE49-F238E27FC236}">
                <a16:creationId xmlns:a16="http://schemas.microsoft.com/office/drawing/2014/main" id="{CBB49345-F908-46DD-80F9-65AFE9891965}"/>
              </a:ext>
            </a:extLst>
          </p:cNvPr>
          <p:cNvPicPr>
            <a:picLocks noChangeAspect="1"/>
          </p:cNvPicPr>
          <p:nvPr/>
        </p:nvPicPr>
        <p:blipFill>
          <a:blip r:embed="rId3"/>
          <a:stretch>
            <a:fillRect/>
          </a:stretch>
        </p:blipFill>
        <p:spPr>
          <a:xfrm>
            <a:off x="306323" y="1787418"/>
            <a:ext cx="8531352" cy="2207066"/>
          </a:xfrm>
          <a:prstGeom prst="rect">
            <a:avLst/>
          </a:prstGeom>
        </p:spPr>
      </p:pic>
      <p:sp>
        <p:nvSpPr>
          <p:cNvPr id="6" name="Rectangle: Rounded Corners 5">
            <a:extLst>
              <a:ext uri="{FF2B5EF4-FFF2-40B4-BE49-F238E27FC236}">
                <a16:creationId xmlns:a16="http://schemas.microsoft.com/office/drawing/2014/main" id="{DBA70D5B-29E5-43F3-9312-86C76CCA6234}"/>
              </a:ext>
            </a:extLst>
          </p:cNvPr>
          <p:cNvSpPr/>
          <p:nvPr/>
        </p:nvSpPr>
        <p:spPr>
          <a:xfrm>
            <a:off x="2093017" y="1973785"/>
            <a:ext cx="1075776" cy="2300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05C6B9-864E-49E4-9010-C606940E46F1}"/>
              </a:ext>
            </a:extLst>
          </p:cNvPr>
          <p:cNvSpPr txBox="1"/>
          <p:nvPr/>
        </p:nvSpPr>
        <p:spPr>
          <a:xfrm>
            <a:off x="290282" y="4499784"/>
            <a:ext cx="4586518" cy="276999"/>
          </a:xfrm>
          <a:prstGeom prst="rect">
            <a:avLst/>
          </a:prstGeom>
          <a:noFill/>
        </p:spPr>
        <p:txBody>
          <a:bodyPr wrap="square" rtlCol="0">
            <a:spAutoFit/>
          </a:bodyPr>
          <a:lstStyle/>
          <a:p>
            <a:r>
              <a:rPr lang="en-US" sz="1200" dirty="0"/>
              <a:t>Note(s): See </a:t>
            </a:r>
            <a:r>
              <a:rPr lang="en-US" sz="1200" dirty="0">
                <a:hlinkClick r:id="rId4" action="ppaction://hlinksldjump"/>
              </a:rPr>
              <a:t>appendix</a:t>
            </a:r>
            <a:r>
              <a:rPr lang="en-US" sz="1200" dirty="0"/>
              <a:t> for pairwise plots</a:t>
            </a:r>
          </a:p>
        </p:txBody>
      </p:sp>
      <p:sp>
        <p:nvSpPr>
          <p:cNvPr id="7" name="Rectangle: Rounded Corners 6">
            <a:extLst>
              <a:ext uri="{FF2B5EF4-FFF2-40B4-BE49-F238E27FC236}">
                <a16:creationId xmlns:a16="http://schemas.microsoft.com/office/drawing/2014/main" id="{304F75E8-CE4A-44D2-A26F-9B2F09CE177C}"/>
              </a:ext>
            </a:extLst>
          </p:cNvPr>
          <p:cNvSpPr/>
          <p:nvPr/>
        </p:nvSpPr>
        <p:spPr>
          <a:xfrm>
            <a:off x="4034111" y="2764636"/>
            <a:ext cx="1075776" cy="2300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3">
            <a:extLst>
              <a:ext uri="{FF2B5EF4-FFF2-40B4-BE49-F238E27FC236}">
                <a16:creationId xmlns:a16="http://schemas.microsoft.com/office/drawing/2014/main" id="{1F4750ED-39D1-406C-87F0-474BAC68498C}"/>
              </a:ext>
            </a:extLst>
          </p:cNvPr>
          <p:cNvSpPr txBox="1">
            <a:spLocks/>
          </p:cNvSpPr>
          <p:nvPr/>
        </p:nvSpPr>
        <p:spPr>
          <a:xfrm>
            <a:off x="306324" y="1026215"/>
            <a:ext cx="8531352" cy="5061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100"/>
              <a:buFont typeface="Old Standard TT"/>
              <a:buNone/>
              <a:defRPr sz="2000" b="0" i="0" u="none" strike="noStrike" cap="none">
                <a:solidFill>
                  <a:schemeClr val="dk1"/>
                </a:solidFill>
                <a:latin typeface="Old Standard TT"/>
                <a:ea typeface="Old Standard TT"/>
                <a:cs typeface="Old Standard TT"/>
                <a:sym typeface="Old Standard TT"/>
              </a:defRPr>
            </a:lvl1pPr>
            <a:lvl2pPr marL="914400" marR="0" lvl="1"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2pPr>
            <a:lvl3pPr marL="1371600" marR="0" lvl="2"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3pPr>
            <a:lvl4pPr marL="1828800" marR="0" lvl="3"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4pPr>
            <a:lvl5pPr marL="2286000" marR="0" lvl="4"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5pPr>
            <a:lvl6pPr marL="2743200" marR="0" lvl="5"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6pPr>
            <a:lvl7pPr marL="3200400" marR="0" lvl="6"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7pPr>
            <a:lvl8pPr marL="3657600" marR="0" lvl="7"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8pPr>
            <a:lvl9pPr marL="4114800" marR="0" lvl="8"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9pPr>
          </a:lstStyle>
          <a:p>
            <a:r>
              <a:rPr lang="en-US" dirty="0"/>
              <a:t>Before modeling, we noted near perfect collinearities between (1) relative compactness and surface area and (2) roof area and height</a:t>
            </a:r>
          </a:p>
        </p:txBody>
      </p:sp>
      <p:graphicFrame>
        <p:nvGraphicFramePr>
          <p:cNvPr id="12" name="Table 11">
            <a:extLst>
              <a:ext uri="{FF2B5EF4-FFF2-40B4-BE49-F238E27FC236}">
                <a16:creationId xmlns:a16="http://schemas.microsoft.com/office/drawing/2014/main" id="{CB6377A0-EC77-459D-A5FA-C548F56622BB}"/>
              </a:ext>
            </a:extLst>
          </p:cNvPr>
          <p:cNvGraphicFramePr>
            <a:graphicFrameLocks noGrp="1"/>
          </p:cNvGraphicFramePr>
          <p:nvPr>
            <p:extLst>
              <p:ext uri="{D42A27DB-BD31-4B8C-83A1-F6EECF244321}">
                <p14:modId xmlns:p14="http://schemas.microsoft.com/office/powerpoint/2010/main" val="1556575297"/>
              </p:ext>
            </p:extLst>
          </p:nvPr>
        </p:nvGraphicFramePr>
        <p:xfrm>
          <a:off x="306323" y="4130853"/>
          <a:ext cx="8525977" cy="370840"/>
        </p:xfrm>
        <a:graphic>
          <a:graphicData uri="http://schemas.openxmlformats.org/drawingml/2006/table">
            <a:tbl>
              <a:tblPr firstRow="1" bandRow="1">
                <a:tableStyleId>{5C22544A-7EE6-4342-B048-85BDC9FD1C3A}</a:tableStyleId>
              </a:tblPr>
              <a:tblGrid>
                <a:gridCol w="8525977">
                  <a:extLst>
                    <a:ext uri="{9D8B030D-6E8A-4147-A177-3AD203B41FA5}">
                      <a16:colId xmlns:a16="http://schemas.microsoft.com/office/drawing/2014/main" val="46207047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ysClr val="windowText" lastClr="000000"/>
                          </a:solidFill>
                        </a:rPr>
                        <a:t>We decided to drop relative compactness and roof area for regression models</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988926517"/>
                  </a:ext>
                </a:extLst>
              </a:tr>
            </a:tbl>
          </a:graphicData>
        </a:graphic>
      </p:graphicFrame>
    </p:spTree>
    <p:extLst>
      <p:ext uri="{BB962C8B-B14F-4D97-AF65-F5344CB8AC3E}">
        <p14:creationId xmlns:p14="http://schemas.microsoft.com/office/powerpoint/2010/main" val="228551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0981-A2C6-4D84-8776-A01EF0FB287E}"/>
              </a:ext>
            </a:extLst>
          </p:cNvPr>
          <p:cNvSpPr>
            <a:spLocks noGrp="1"/>
          </p:cNvSpPr>
          <p:nvPr>
            <p:ph type="title"/>
          </p:nvPr>
        </p:nvSpPr>
        <p:spPr/>
        <p:txBody>
          <a:bodyPr/>
          <a:lstStyle/>
          <a:p>
            <a:r>
              <a:rPr lang="en-US" dirty="0"/>
              <a:t>Modeling approach</a:t>
            </a:r>
          </a:p>
        </p:txBody>
      </p:sp>
      <p:sp>
        <p:nvSpPr>
          <p:cNvPr id="4" name="Text Placeholder 3">
            <a:extLst>
              <a:ext uri="{FF2B5EF4-FFF2-40B4-BE49-F238E27FC236}">
                <a16:creationId xmlns:a16="http://schemas.microsoft.com/office/drawing/2014/main" id="{124D063F-9DB4-4D90-8BE7-405CE9318EBA}"/>
              </a:ext>
            </a:extLst>
          </p:cNvPr>
          <p:cNvSpPr>
            <a:spLocks noGrp="1"/>
          </p:cNvSpPr>
          <p:nvPr>
            <p:ph type="body" idx="1"/>
          </p:nvPr>
        </p:nvSpPr>
        <p:spPr>
          <a:xfrm>
            <a:off x="311700" y="1371600"/>
            <a:ext cx="4260300" cy="3197200"/>
          </a:xfrm>
        </p:spPr>
        <p:txBody>
          <a:bodyPr/>
          <a:lstStyle/>
          <a:p>
            <a:pPr marL="114300" indent="0">
              <a:buNone/>
            </a:pPr>
            <a:r>
              <a:rPr lang="en-US" b="1" u="sng" dirty="0"/>
              <a:t>Basis</a:t>
            </a:r>
          </a:p>
          <a:p>
            <a:r>
              <a:rPr lang="en-US" dirty="0"/>
              <a:t>80/20 training/testing sets</a:t>
            </a:r>
          </a:p>
          <a:p>
            <a:r>
              <a:rPr lang="en-US" dirty="0"/>
              <a:t>Dummy variables for multivariate regression</a:t>
            </a:r>
          </a:p>
          <a:p>
            <a:r>
              <a:rPr lang="en-US" dirty="0"/>
              <a:t>CV where applicable</a:t>
            </a:r>
          </a:p>
          <a:p>
            <a:r>
              <a:rPr lang="en-US" dirty="0"/>
              <a:t>Two models per method, HL and CL</a:t>
            </a:r>
          </a:p>
          <a:p>
            <a:r>
              <a:rPr lang="en-US" dirty="0"/>
              <a:t>Best based on test RMSE</a:t>
            </a:r>
          </a:p>
          <a:p>
            <a:endParaRPr lang="en-US" dirty="0"/>
          </a:p>
        </p:txBody>
      </p:sp>
      <p:sp>
        <p:nvSpPr>
          <p:cNvPr id="5" name="Subtitle 4">
            <a:extLst>
              <a:ext uri="{FF2B5EF4-FFF2-40B4-BE49-F238E27FC236}">
                <a16:creationId xmlns:a16="http://schemas.microsoft.com/office/drawing/2014/main" id="{256AD0DD-E903-41EE-B5E9-A54699D2B942}"/>
              </a:ext>
            </a:extLst>
          </p:cNvPr>
          <p:cNvSpPr>
            <a:spLocks noGrp="1"/>
          </p:cNvSpPr>
          <p:nvPr>
            <p:ph type="subTitle" idx="10"/>
          </p:nvPr>
        </p:nvSpPr>
        <p:spPr/>
        <p:txBody>
          <a:bodyPr/>
          <a:lstStyle/>
          <a:p>
            <a:r>
              <a:rPr lang="en-US" dirty="0"/>
              <a:t>We analyzed the dataset with the approach below</a:t>
            </a:r>
          </a:p>
        </p:txBody>
      </p:sp>
      <p:sp>
        <p:nvSpPr>
          <p:cNvPr id="6" name="Text Placeholder 3">
            <a:extLst>
              <a:ext uri="{FF2B5EF4-FFF2-40B4-BE49-F238E27FC236}">
                <a16:creationId xmlns:a16="http://schemas.microsoft.com/office/drawing/2014/main" id="{6E8D6610-AA66-4A93-8A7F-4DF2F7FFC396}"/>
              </a:ext>
            </a:extLst>
          </p:cNvPr>
          <p:cNvSpPr txBox="1">
            <a:spLocks/>
          </p:cNvSpPr>
          <p:nvPr/>
        </p:nvSpPr>
        <p:spPr>
          <a:xfrm>
            <a:off x="4572000" y="1371600"/>
            <a:ext cx="4260300" cy="3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114300" indent="0">
              <a:buFont typeface="Old Standard TT"/>
              <a:buNone/>
            </a:pPr>
            <a:r>
              <a:rPr lang="en-US" b="1" u="sng" dirty="0"/>
              <a:t>Models tested</a:t>
            </a:r>
          </a:p>
          <a:p>
            <a:pPr>
              <a:lnSpc>
                <a:spcPct val="100000"/>
              </a:lnSpc>
            </a:pPr>
            <a:r>
              <a:rPr lang="en-US" dirty="0"/>
              <a:t>Regressions</a:t>
            </a:r>
          </a:p>
          <a:p>
            <a:pPr marL="801688" lvl="1">
              <a:lnSpc>
                <a:spcPct val="100000"/>
              </a:lnSpc>
              <a:spcBef>
                <a:spcPts val="0"/>
              </a:spcBef>
            </a:pPr>
            <a:r>
              <a:rPr lang="en-US" dirty="0"/>
              <a:t>Univariate linear</a:t>
            </a:r>
          </a:p>
          <a:p>
            <a:pPr marL="801688" lvl="1">
              <a:lnSpc>
                <a:spcPct val="100000"/>
              </a:lnSpc>
              <a:spcBef>
                <a:spcPts val="0"/>
              </a:spcBef>
            </a:pPr>
            <a:r>
              <a:rPr lang="en-US" dirty="0"/>
              <a:t>Multivariate linear</a:t>
            </a:r>
          </a:p>
          <a:p>
            <a:pPr marL="801688" lvl="1">
              <a:lnSpc>
                <a:spcPct val="100000"/>
              </a:lnSpc>
              <a:spcBef>
                <a:spcPts val="0"/>
              </a:spcBef>
            </a:pPr>
            <a:r>
              <a:rPr lang="en-US" dirty="0"/>
              <a:t>Univariate polynomial</a:t>
            </a:r>
          </a:p>
          <a:p>
            <a:pPr marL="801688" lvl="1">
              <a:lnSpc>
                <a:spcPct val="100000"/>
              </a:lnSpc>
              <a:spcBef>
                <a:spcPts val="0"/>
              </a:spcBef>
            </a:pPr>
            <a:r>
              <a:rPr lang="en-US" dirty="0"/>
              <a:t>Stepwise regressions (all three)</a:t>
            </a:r>
          </a:p>
          <a:p>
            <a:pPr marL="801688" lvl="1">
              <a:lnSpc>
                <a:spcPct val="100000"/>
              </a:lnSpc>
              <a:spcBef>
                <a:spcPts val="0"/>
              </a:spcBef>
            </a:pPr>
            <a:r>
              <a:rPr lang="en-US" dirty="0"/>
              <a:t>Lasso</a:t>
            </a:r>
          </a:p>
          <a:p>
            <a:pPr marL="801688" lvl="1">
              <a:lnSpc>
                <a:spcPct val="100000"/>
              </a:lnSpc>
              <a:spcBef>
                <a:spcPts val="0"/>
              </a:spcBef>
            </a:pPr>
            <a:r>
              <a:rPr lang="en-US" dirty="0"/>
              <a:t>Ridge</a:t>
            </a:r>
          </a:p>
          <a:p>
            <a:pPr marL="344488">
              <a:lnSpc>
                <a:spcPct val="100000"/>
              </a:lnSpc>
            </a:pPr>
            <a:r>
              <a:rPr lang="en-US" dirty="0"/>
              <a:t>Bagging</a:t>
            </a:r>
          </a:p>
          <a:p>
            <a:pPr marL="344488">
              <a:lnSpc>
                <a:spcPct val="100000"/>
              </a:lnSpc>
            </a:pPr>
            <a:r>
              <a:rPr lang="en-US" dirty="0"/>
              <a:t>Random Forest</a:t>
            </a:r>
          </a:p>
          <a:p>
            <a:pPr marL="344488">
              <a:lnSpc>
                <a:spcPct val="100000"/>
              </a:lnSpc>
            </a:pPr>
            <a:r>
              <a:rPr lang="en-US" dirty="0"/>
              <a:t>Boosting</a:t>
            </a:r>
          </a:p>
          <a:p>
            <a:endParaRPr lang="en-US" dirty="0"/>
          </a:p>
          <a:p>
            <a:endParaRPr lang="en-US" dirty="0"/>
          </a:p>
        </p:txBody>
      </p:sp>
    </p:spTree>
    <p:extLst>
      <p:ext uri="{BB962C8B-B14F-4D97-AF65-F5344CB8AC3E}">
        <p14:creationId xmlns:p14="http://schemas.microsoft.com/office/powerpoint/2010/main" val="33469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37D816-25C1-4B84-84DC-6AFDCCF87D8B}"/>
              </a:ext>
            </a:extLst>
          </p:cNvPr>
          <p:cNvSpPr>
            <a:spLocks noGrp="1"/>
          </p:cNvSpPr>
          <p:nvPr>
            <p:ph type="title"/>
          </p:nvPr>
        </p:nvSpPr>
        <p:spPr/>
        <p:txBody>
          <a:bodyPr/>
          <a:lstStyle/>
          <a:p>
            <a:r>
              <a:rPr lang="en-US" dirty="0"/>
              <a:t>HL predictor relevance – multi. regression</a:t>
            </a:r>
          </a:p>
        </p:txBody>
      </p:sp>
      <p:sp>
        <p:nvSpPr>
          <p:cNvPr id="6" name="Subtitle 5">
            <a:extLst>
              <a:ext uri="{FF2B5EF4-FFF2-40B4-BE49-F238E27FC236}">
                <a16:creationId xmlns:a16="http://schemas.microsoft.com/office/drawing/2014/main" id="{547A1BB4-4D28-45CF-A537-81EEFD08F006}"/>
              </a:ext>
            </a:extLst>
          </p:cNvPr>
          <p:cNvSpPr>
            <a:spLocks noGrp="1"/>
          </p:cNvSpPr>
          <p:nvPr>
            <p:ph type="subTitle" idx="10"/>
          </p:nvPr>
        </p:nvSpPr>
        <p:spPr/>
        <p:txBody>
          <a:bodyPr/>
          <a:lstStyle/>
          <a:p>
            <a:r>
              <a:rPr lang="en-US" dirty="0"/>
              <a:t>To predict HL, five variables appear to be significant</a:t>
            </a:r>
          </a:p>
        </p:txBody>
      </p:sp>
      <p:sp>
        <p:nvSpPr>
          <p:cNvPr id="11" name="Speech Bubble: Rectangle with Corners Rounded 10">
            <a:extLst>
              <a:ext uri="{FF2B5EF4-FFF2-40B4-BE49-F238E27FC236}">
                <a16:creationId xmlns:a16="http://schemas.microsoft.com/office/drawing/2014/main" id="{74E8AC57-E2D4-40BF-A4C6-82CA7ADD74DE}"/>
              </a:ext>
            </a:extLst>
          </p:cNvPr>
          <p:cNvSpPr/>
          <p:nvPr/>
        </p:nvSpPr>
        <p:spPr>
          <a:xfrm>
            <a:off x="6033279" y="3545190"/>
            <a:ext cx="2464651" cy="742270"/>
          </a:xfrm>
          <a:prstGeom prst="wedgeRoundRectCallout">
            <a:avLst>
              <a:gd name="adj1" fmla="val -61957"/>
              <a:gd name="adj2" fmla="val -12035"/>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Orientations of windows and of the building are not significant contributors of heating load</a:t>
            </a:r>
          </a:p>
        </p:txBody>
      </p:sp>
      <p:sp>
        <p:nvSpPr>
          <p:cNvPr id="2" name="Arrow: Down 1">
            <a:extLst>
              <a:ext uri="{FF2B5EF4-FFF2-40B4-BE49-F238E27FC236}">
                <a16:creationId xmlns:a16="http://schemas.microsoft.com/office/drawing/2014/main" id="{40635A15-4123-40B3-8D32-6F71A8F6D1EF}"/>
              </a:ext>
            </a:extLst>
          </p:cNvPr>
          <p:cNvSpPr/>
          <p:nvPr/>
        </p:nvSpPr>
        <p:spPr>
          <a:xfrm rot="10800000">
            <a:off x="8166852" y="1935884"/>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26C17332-7E56-4D96-92CF-4A6A307C9290}"/>
              </a:ext>
            </a:extLst>
          </p:cNvPr>
          <p:cNvSpPr/>
          <p:nvPr/>
        </p:nvSpPr>
        <p:spPr>
          <a:xfrm rot="10800000">
            <a:off x="8166852" y="220599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DE93A789-39F3-4E17-92B2-610CE8FDBADE}"/>
              </a:ext>
            </a:extLst>
          </p:cNvPr>
          <p:cNvSpPr/>
          <p:nvPr/>
        </p:nvSpPr>
        <p:spPr>
          <a:xfrm rot="10800000">
            <a:off x="8166852" y="247610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E73D7AF7-A749-4E83-9DA9-F29551F6CF5A}"/>
              </a:ext>
            </a:extLst>
          </p:cNvPr>
          <p:cNvGraphicFramePr>
            <a:graphicFrameLocks noGrp="1"/>
          </p:cNvGraphicFramePr>
          <p:nvPr>
            <p:extLst>
              <p:ext uri="{D42A27DB-BD31-4B8C-83A1-F6EECF244321}">
                <p14:modId xmlns:p14="http://schemas.microsoft.com/office/powerpoint/2010/main" val="4169723682"/>
              </p:ext>
            </p:extLst>
          </p:nvPr>
        </p:nvGraphicFramePr>
        <p:xfrm>
          <a:off x="5624993" y="1624646"/>
          <a:ext cx="3308932" cy="1645920"/>
        </p:xfrm>
        <a:graphic>
          <a:graphicData uri="http://schemas.openxmlformats.org/drawingml/2006/table">
            <a:tbl>
              <a:tblPr firstRow="1" bandRow="1">
                <a:tableStyleId>{D27102A9-8310-4765-A935-A1911B00CA55}</a:tableStyleId>
              </a:tblPr>
              <a:tblGrid>
                <a:gridCol w="2019019">
                  <a:extLst>
                    <a:ext uri="{9D8B030D-6E8A-4147-A177-3AD203B41FA5}">
                      <a16:colId xmlns:a16="http://schemas.microsoft.com/office/drawing/2014/main" val="4057617187"/>
                    </a:ext>
                  </a:extLst>
                </a:gridCol>
                <a:gridCol w="1289913">
                  <a:extLst>
                    <a:ext uri="{9D8B030D-6E8A-4147-A177-3AD203B41FA5}">
                      <a16:colId xmlns:a16="http://schemas.microsoft.com/office/drawing/2014/main" val="3480670709"/>
                    </a:ext>
                  </a:extLst>
                </a:gridCol>
              </a:tblGrid>
              <a:tr h="259080">
                <a:tc>
                  <a:txBody>
                    <a:bodyPr/>
                    <a:lstStyle/>
                    <a:p>
                      <a:r>
                        <a:rPr lang="en-US" sz="1200" dirty="0"/>
                        <a:t>Predictor</a:t>
                      </a:r>
                    </a:p>
                  </a:txBody>
                  <a:tcPr/>
                </a:tc>
                <a:tc>
                  <a:txBody>
                    <a:bodyPr/>
                    <a:lstStyle/>
                    <a:p>
                      <a:r>
                        <a:rPr lang="en-US" sz="1200" dirty="0"/>
                        <a:t>Impact on HL</a:t>
                      </a:r>
                    </a:p>
                  </a:txBody>
                  <a:tcPr/>
                </a:tc>
                <a:extLst>
                  <a:ext uri="{0D108BD9-81ED-4DB2-BD59-A6C34878D82A}">
                    <a16:rowId xmlns:a16="http://schemas.microsoft.com/office/drawing/2014/main" val="1418889048"/>
                  </a:ext>
                </a:extLst>
              </a:tr>
              <a:tr h="259080">
                <a:tc>
                  <a:txBody>
                    <a:bodyPr/>
                    <a:lstStyle/>
                    <a:p>
                      <a:r>
                        <a:rPr lang="en-US" sz="1200" dirty="0"/>
                        <a:t>Surface area (SA) (m</a:t>
                      </a:r>
                      <a:r>
                        <a:rPr lang="en-US" sz="1200" baseline="30000" dirty="0"/>
                        <a:t>2</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2289209982"/>
                  </a:ext>
                </a:extLst>
              </a:tr>
              <a:tr h="259080">
                <a:tc>
                  <a:txBody>
                    <a:bodyPr/>
                    <a:lstStyle/>
                    <a:p>
                      <a:r>
                        <a:rPr lang="en-US" sz="1200" dirty="0"/>
                        <a:t>Wall area (m</a:t>
                      </a:r>
                      <a:r>
                        <a:rPr lang="en-US" sz="1200" baseline="30000" dirty="0"/>
                        <a:t>2</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872942623"/>
                  </a:ext>
                </a:extLst>
              </a:tr>
              <a:tr h="259080">
                <a:tc>
                  <a:txBody>
                    <a:bodyPr/>
                    <a:lstStyle/>
                    <a:p>
                      <a:r>
                        <a:rPr lang="en-US" sz="1200" dirty="0"/>
                        <a:t>Height (m</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3238514672"/>
                  </a:ext>
                </a:extLst>
              </a:tr>
              <a:tr h="259080">
                <a:tc>
                  <a:txBody>
                    <a:bodyPr/>
                    <a:lstStyle/>
                    <a:p>
                      <a:r>
                        <a:rPr lang="en-US" sz="1200" dirty="0"/>
                        <a:t>Glazing area (% of floor)</a:t>
                      </a:r>
                    </a:p>
                  </a:txBody>
                  <a:tcPr/>
                </a:tc>
                <a:tc>
                  <a:txBody>
                    <a:bodyPr/>
                    <a:lstStyle/>
                    <a:p>
                      <a:endParaRPr lang="en-US" sz="1200" dirty="0"/>
                    </a:p>
                  </a:txBody>
                  <a:tcPr/>
                </a:tc>
                <a:extLst>
                  <a:ext uri="{0D108BD9-81ED-4DB2-BD59-A6C34878D82A}">
                    <a16:rowId xmlns:a16="http://schemas.microsoft.com/office/drawing/2014/main" val="968875134"/>
                  </a:ext>
                </a:extLst>
              </a:tr>
              <a:tr h="259080">
                <a:tc>
                  <a:txBody>
                    <a:bodyPr/>
                    <a:lstStyle/>
                    <a:p>
                      <a:r>
                        <a:rPr lang="en-US" sz="1200" dirty="0"/>
                        <a:t>No glazing (gd1)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964333738"/>
                  </a:ext>
                </a:extLst>
              </a:tr>
            </a:tbl>
          </a:graphicData>
        </a:graphic>
      </p:graphicFrame>
      <p:sp>
        <p:nvSpPr>
          <p:cNvPr id="16" name="Arrow: Down 15">
            <a:extLst>
              <a:ext uri="{FF2B5EF4-FFF2-40B4-BE49-F238E27FC236}">
                <a16:creationId xmlns:a16="http://schemas.microsoft.com/office/drawing/2014/main" id="{15E12FA6-AD9F-42DD-8B1F-316A648539A8}"/>
              </a:ext>
            </a:extLst>
          </p:cNvPr>
          <p:cNvSpPr/>
          <p:nvPr/>
        </p:nvSpPr>
        <p:spPr>
          <a:xfrm rot="10800000">
            <a:off x="8166852" y="274621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2F8C00D8-B5AF-4858-AB95-3BE02C193D8E}"/>
              </a:ext>
            </a:extLst>
          </p:cNvPr>
          <p:cNvSpPr/>
          <p:nvPr/>
        </p:nvSpPr>
        <p:spPr>
          <a:xfrm>
            <a:off x="8166850" y="3016326"/>
            <a:ext cx="229001" cy="212675"/>
          </a:xfrm>
          <a:prstGeom prst="down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5049373-4474-4D19-8BD7-868F24BCB6B2}"/>
              </a:ext>
            </a:extLst>
          </p:cNvPr>
          <p:cNvSpPr txBox="1"/>
          <p:nvPr/>
        </p:nvSpPr>
        <p:spPr>
          <a:xfrm>
            <a:off x="290282" y="4499784"/>
            <a:ext cx="4586518" cy="276999"/>
          </a:xfrm>
          <a:prstGeom prst="rect">
            <a:avLst/>
          </a:prstGeom>
          <a:noFill/>
        </p:spPr>
        <p:txBody>
          <a:bodyPr wrap="square" rtlCol="0">
            <a:spAutoFit/>
          </a:bodyPr>
          <a:lstStyle/>
          <a:p>
            <a:r>
              <a:rPr lang="en-US" sz="1200" dirty="0"/>
              <a:t>Note(s): See </a:t>
            </a:r>
            <a:r>
              <a:rPr lang="en-US" sz="1200" dirty="0">
                <a:hlinkClick r:id="rId3" action="ppaction://hlinksldjump"/>
              </a:rPr>
              <a:t>appendix</a:t>
            </a:r>
            <a:r>
              <a:rPr lang="en-US" sz="1200" dirty="0"/>
              <a:t> for dummy variable explanation</a:t>
            </a:r>
          </a:p>
        </p:txBody>
      </p:sp>
      <p:pic>
        <p:nvPicPr>
          <p:cNvPr id="5" name="Picture 4">
            <a:extLst>
              <a:ext uri="{FF2B5EF4-FFF2-40B4-BE49-F238E27FC236}">
                <a16:creationId xmlns:a16="http://schemas.microsoft.com/office/drawing/2014/main" id="{14D5F014-60C5-49C3-9F8E-2E8BBE6E854C}"/>
              </a:ext>
            </a:extLst>
          </p:cNvPr>
          <p:cNvPicPr>
            <a:picLocks noChangeAspect="1"/>
          </p:cNvPicPr>
          <p:nvPr/>
        </p:nvPicPr>
        <p:blipFill>
          <a:blip r:embed="rId4"/>
          <a:stretch>
            <a:fillRect/>
          </a:stretch>
        </p:blipFill>
        <p:spPr>
          <a:xfrm>
            <a:off x="290282" y="1508246"/>
            <a:ext cx="5331494" cy="2690848"/>
          </a:xfrm>
          <a:prstGeom prst="rect">
            <a:avLst/>
          </a:prstGeom>
        </p:spPr>
      </p:pic>
    </p:spTree>
    <p:extLst>
      <p:ext uri="{BB962C8B-B14F-4D97-AF65-F5344CB8AC3E}">
        <p14:creationId xmlns:p14="http://schemas.microsoft.com/office/powerpoint/2010/main" val="414245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37D816-25C1-4B84-84DC-6AFDCCF87D8B}"/>
              </a:ext>
            </a:extLst>
          </p:cNvPr>
          <p:cNvSpPr>
            <a:spLocks noGrp="1"/>
          </p:cNvSpPr>
          <p:nvPr>
            <p:ph type="title"/>
          </p:nvPr>
        </p:nvSpPr>
        <p:spPr/>
        <p:txBody>
          <a:bodyPr/>
          <a:lstStyle/>
          <a:p>
            <a:r>
              <a:rPr lang="en-US" dirty="0"/>
              <a:t>CL predictor relevance – multi. regression</a:t>
            </a:r>
          </a:p>
        </p:txBody>
      </p:sp>
      <p:sp>
        <p:nvSpPr>
          <p:cNvPr id="6" name="Subtitle 5">
            <a:extLst>
              <a:ext uri="{FF2B5EF4-FFF2-40B4-BE49-F238E27FC236}">
                <a16:creationId xmlns:a16="http://schemas.microsoft.com/office/drawing/2014/main" id="{547A1BB4-4D28-45CF-A537-81EEFD08F006}"/>
              </a:ext>
            </a:extLst>
          </p:cNvPr>
          <p:cNvSpPr>
            <a:spLocks noGrp="1"/>
          </p:cNvSpPr>
          <p:nvPr>
            <p:ph type="subTitle" idx="10"/>
          </p:nvPr>
        </p:nvSpPr>
        <p:spPr/>
        <p:txBody>
          <a:bodyPr/>
          <a:lstStyle/>
          <a:p>
            <a:r>
              <a:rPr lang="en-US" dirty="0"/>
              <a:t>Variables relevant for CL are similar to those for HL</a:t>
            </a:r>
          </a:p>
        </p:txBody>
      </p:sp>
      <p:sp>
        <p:nvSpPr>
          <p:cNvPr id="2" name="Arrow: Down 1">
            <a:extLst>
              <a:ext uri="{FF2B5EF4-FFF2-40B4-BE49-F238E27FC236}">
                <a16:creationId xmlns:a16="http://schemas.microsoft.com/office/drawing/2014/main" id="{40635A15-4123-40B3-8D32-6F71A8F6D1EF}"/>
              </a:ext>
            </a:extLst>
          </p:cNvPr>
          <p:cNvSpPr/>
          <p:nvPr/>
        </p:nvSpPr>
        <p:spPr>
          <a:xfrm rot="10800000">
            <a:off x="8166852" y="1935884"/>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26C17332-7E56-4D96-92CF-4A6A307C9290}"/>
              </a:ext>
            </a:extLst>
          </p:cNvPr>
          <p:cNvSpPr/>
          <p:nvPr/>
        </p:nvSpPr>
        <p:spPr>
          <a:xfrm rot="10800000">
            <a:off x="8166852" y="220599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DE93A789-39F3-4E17-92B2-610CE8FDBADE}"/>
              </a:ext>
            </a:extLst>
          </p:cNvPr>
          <p:cNvSpPr/>
          <p:nvPr/>
        </p:nvSpPr>
        <p:spPr>
          <a:xfrm rot="10800000">
            <a:off x="8166852" y="247610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E73D7AF7-A749-4E83-9DA9-F29551F6CF5A}"/>
              </a:ext>
            </a:extLst>
          </p:cNvPr>
          <p:cNvGraphicFramePr>
            <a:graphicFrameLocks noGrp="1"/>
          </p:cNvGraphicFramePr>
          <p:nvPr>
            <p:extLst>
              <p:ext uri="{D42A27DB-BD31-4B8C-83A1-F6EECF244321}">
                <p14:modId xmlns:p14="http://schemas.microsoft.com/office/powerpoint/2010/main" val="867840802"/>
              </p:ext>
            </p:extLst>
          </p:nvPr>
        </p:nvGraphicFramePr>
        <p:xfrm>
          <a:off x="5624993" y="1624646"/>
          <a:ext cx="3308932" cy="1645920"/>
        </p:xfrm>
        <a:graphic>
          <a:graphicData uri="http://schemas.openxmlformats.org/drawingml/2006/table">
            <a:tbl>
              <a:tblPr firstRow="1" bandRow="1">
                <a:tableStyleId>{D27102A9-8310-4765-A935-A1911B00CA55}</a:tableStyleId>
              </a:tblPr>
              <a:tblGrid>
                <a:gridCol w="2019019">
                  <a:extLst>
                    <a:ext uri="{9D8B030D-6E8A-4147-A177-3AD203B41FA5}">
                      <a16:colId xmlns:a16="http://schemas.microsoft.com/office/drawing/2014/main" val="4057617187"/>
                    </a:ext>
                  </a:extLst>
                </a:gridCol>
                <a:gridCol w="1289913">
                  <a:extLst>
                    <a:ext uri="{9D8B030D-6E8A-4147-A177-3AD203B41FA5}">
                      <a16:colId xmlns:a16="http://schemas.microsoft.com/office/drawing/2014/main" val="3480670709"/>
                    </a:ext>
                  </a:extLst>
                </a:gridCol>
              </a:tblGrid>
              <a:tr h="259080">
                <a:tc>
                  <a:txBody>
                    <a:bodyPr/>
                    <a:lstStyle/>
                    <a:p>
                      <a:r>
                        <a:rPr lang="en-US" sz="1200" dirty="0"/>
                        <a:t>Predictor</a:t>
                      </a:r>
                    </a:p>
                  </a:txBody>
                  <a:tcPr/>
                </a:tc>
                <a:tc>
                  <a:txBody>
                    <a:bodyPr/>
                    <a:lstStyle/>
                    <a:p>
                      <a:r>
                        <a:rPr lang="en-US" sz="1200" dirty="0"/>
                        <a:t>Impact on HL</a:t>
                      </a:r>
                    </a:p>
                  </a:txBody>
                  <a:tcPr/>
                </a:tc>
                <a:extLst>
                  <a:ext uri="{0D108BD9-81ED-4DB2-BD59-A6C34878D82A}">
                    <a16:rowId xmlns:a16="http://schemas.microsoft.com/office/drawing/2014/main" val="1418889048"/>
                  </a:ext>
                </a:extLst>
              </a:tr>
              <a:tr h="259080">
                <a:tc>
                  <a:txBody>
                    <a:bodyPr/>
                    <a:lstStyle/>
                    <a:p>
                      <a:r>
                        <a:rPr lang="en-US" sz="1200" dirty="0"/>
                        <a:t>Surface area (SA) (m</a:t>
                      </a:r>
                      <a:r>
                        <a:rPr lang="en-US" sz="1200" baseline="30000" dirty="0"/>
                        <a:t>2</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2289209982"/>
                  </a:ext>
                </a:extLst>
              </a:tr>
              <a:tr h="259080">
                <a:tc>
                  <a:txBody>
                    <a:bodyPr/>
                    <a:lstStyle/>
                    <a:p>
                      <a:r>
                        <a:rPr lang="en-US" sz="1200" dirty="0"/>
                        <a:t>Wall area (m</a:t>
                      </a:r>
                      <a:r>
                        <a:rPr lang="en-US" sz="1200" baseline="30000" dirty="0"/>
                        <a:t>2</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872942623"/>
                  </a:ext>
                </a:extLst>
              </a:tr>
              <a:tr h="259080">
                <a:tc>
                  <a:txBody>
                    <a:bodyPr/>
                    <a:lstStyle/>
                    <a:p>
                      <a:r>
                        <a:rPr lang="en-US" sz="1200" dirty="0"/>
                        <a:t>Height (m</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3238514672"/>
                  </a:ext>
                </a:extLst>
              </a:tr>
              <a:tr h="259080">
                <a:tc>
                  <a:txBody>
                    <a:bodyPr/>
                    <a:lstStyle/>
                    <a:p>
                      <a:r>
                        <a:rPr lang="en-US" sz="1200" dirty="0"/>
                        <a:t>Glazing area (% of floor)</a:t>
                      </a:r>
                    </a:p>
                  </a:txBody>
                  <a:tcPr/>
                </a:tc>
                <a:tc>
                  <a:txBody>
                    <a:bodyPr/>
                    <a:lstStyle/>
                    <a:p>
                      <a:endParaRPr lang="en-US" sz="1200" dirty="0"/>
                    </a:p>
                  </a:txBody>
                  <a:tcPr/>
                </a:tc>
                <a:extLst>
                  <a:ext uri="{0D108BD9-81ED-4DB2-BD59-A6C34878D82A}">
                    <a16:rowId xmlns:a16="http://schemas.microsoft.com/office/drawing/2014/main" val="968875134"/>
                  </a:ext>
                </a:extLst>
              </a:tr>
              <a:tr h="259080">
                <a:tc>
                  <a:txBody>
                    <a:bodyPr/>
                    <a:lstStyle/>
                    <a:p>
                      <a:r>
                        <a:rPr lang="en-US" sz="1200" dirty="0"/>
                        <a:t>No glazing (gd1)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964333738"/>
                  </a:ext>
                </a:extLst>
              </a:tr>
            </a:tbl>
          </a:graphicData>
        </a:graphic>
      </p:graphicFrame>
      <p:sp>
        <p:nvSpPr>
          <p:cNvPr id="16" name="Arrow: Down 15">
            <a:extLst>
              <a:ext uri="{FF2B5EF4-FFF2-40B4-BE49-F238E27FC236}">
                <a16:creationId xmlns:a16="http://schemas.microsoft.com/office/drawing/2014/main" id="{15E12FA6-AD9F-42DD-8B1F-316A648539A8}"/>
              </a:ext>
            </a:extLst>
          </p:cNvPr>
          <p:cNvSpPr/>
          <p:nvPr/>
        </p:nvSpPr>
        <p:spPr>
          <a:xfrm rot="10800000">
            <a:off x="8166852" y="274621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5049373-4474-4D19-8BD7-868F24BCB6B2}"/>
              </a:ext>
            </a:extLst>
          </p:cNvPr>
          <p:cNvSpPr txBox="1"/>
          <p:nvPr/>
        </p:nvSpPr>
        <p:spPr>
          <a:xfrm>
            <a:off x="290282" y="4499784"/>
            <a:ext cx="4586518" cy="276999"/>
          </a:xfrm>
          <a:prstGeom prst="rect">
            <a:avLst/>
          </a:prstGeom>
          <a:noFill/>
        </p:spPr>
        <p:txBody>
          <a:bodyPr wrap="square" rtlCol="0">
            <a:spAutoFit/>
          </a:bodyPr>
          <a:lstStyle/>
          <a:p>
            <a:r>
              <a:rPr lang="en-US" sz="1200" dirty="0"/>
              <a:t>Note(s): See </a:t>
            </a:r>
            <a:r>
              <a:rPr lang="en-US" sz="1200" dirty="0">
                <a:hlinkClick r:id="rId3" action="ppaction://hlinksldjump"/>
              </a:rPr>
              <a:t>appendix</a:t>
            </a:r>
            <a:r>
              <a:rPr lang="en-US" sz="1200" dirty="0"/>
              <a:t> for dummy variable explanation</a:t>
            </a:r>
          </a:p>
        </p:txBody>
      </p:sp>
      <p:pic>
        <p:nvPicPr>
          <p:cNvPr id="7" name="Picture 6">
            <a:extLst>
              <a:ext uri="{FF2B5EF4-FFF2-40B4-BE49-F238E27FC236}">
                <a16:creationId xmlns:a16="http://schemas.microsoft.com/office/drawing/2014/main" id="{7F81301E-3462-4135-8332-3146057BF4ED}"/>
              </a:ext>
            </a:extLst>
          </p:cNvPr>
          <p:cNvPicPr>
            <a:picLocks noChangeAspect="1"/>
          </p:cNvPicPr>
          <p:nvPr/>
        </p:nvPicPr>
        <p:blipFill>
          <a:blip r:embed="rId4"/>
          <a:stretch>
            <a:fillRect/>
          </a:stretch>
        </p:blipFill>
        <p:spPr>
          <a:xfrm>
            <a:off x="306323" y="1534838"/>
            <a:ext cx="5188884" cy="2786815"/>
          </a:xfrm>
          <a:prstGeom prst="rect">
            <a:avLst/>
          </a:prstGeom>
        </p:spPr>
      </p:pic>
      <p:pic>
        <p:nvPicPr>
          <p:cNvPr id="8" name="Graphic 7" descr="Question mark">
            <a:extLst>
              <a:ext uri="{FF2B5EF4-FFF2-40B4-BE49-F238E27FC236}">
                <a16:creationId xmlns:a16="http://schemas.microsoft.com/office/drawing/2014/main" id="{84C69454-739C-4F8F-8A0B-A04D91B8A4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852" y="3037369"/>
            <a:ext cx="240790" cy="240790"/>
          </a:xfrm>
          <a:prstGeom prst="rect">
            <a:avLst/>
          </a:prstGeom>
        </p:spPr>
      </p:pic>
      <p:sp>
        <p:nvSpPr>
          <p:cNvPr id="11" name="Speech Bubble: Rectangle with Corners Rounded 10">
            <a:extLst>
              <a:ext uri="{FF2B5EF4-FFF2-40B4-BE49-F238E27FC236}">
                <a16:creationId xmlns:a16="http://schemas.microsoft.com/office/drawing/2014/main" id="{74E8AC57-E2D4-40BF-A4C6-82CA7ADD74DE}"/>
              </a:ext>
            </a:extLst>
          </p:cNvPr>
          <p:cNvSpPr/>
          <p:nvPr/>
        </p:nvSpPr>
        <p:spPr>
          <a:xfrm>
            <a:off x="5495207" y="3665196"/>
            <a:ext cx="2464651" cy="557678"/>
          </a:xfrm>
          <a:prstGeom prst="wedgeRoundRectCallout">
            <a:avLst>
              <a:gd name="adj1" fmla="val -66108"/>
              <a:gd name="adj2" fmla="val -171626"/>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Existence of windows might have been captured by glazing area completely already</a:t>
            </a:r>
          </a:p>
        </p:txBody>
      </p:sp>
    </p:spTree>
    <p:extLst>
      <p:ext uri="{BB962C8B-B14F-4D97-AF65-F5344CB8AC3E}">
        <p14:creationId xmlns:p14="http://schemas.microsoft.com/office/powerpoint/2010/main" val="3501112628"/>
      </p:ext>
    </p:extLst>
  </p:cSld>
  <p:clrMapOvr>
    <a:masterClrMapping/>
  </p:clrMapOvr>
</p:sld>
</file>

<file path=ppt/theme/theme1.xml><?xml version="1.0" encoding="utf-8"?>
<a:theme xmlns:a="http://schemas.openxmlformats.org/drawingml/2006/main" name="0_Body">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itle">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2218</Words>
  <Application>Microsoft Office PowerPoint</Application>
  <PresentationFormat>On-screen Show (16:9)</PresentationFormat>
  <Paragraphs>284</Paragraphs>
  <Slides>23</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23</vt:i4>
      </vt:variant>
    </vt:vector>
  </HeadingPairs>
  <TitlesOfParts>
    <vt:vector size="27" baseType="lpstr">
      <vt:lpstr>Arial</vt:lpstr>
      <vt:lpstr>Old Standard TT</vt:lpstr>
      <vt:lpstr>0_Body</vt:lpstr>
      <vt:lpstr>1_Title</vt:lpstr>
      <vt:lpstr>Energy Efficiency of Residential Buildings</vt:lpstr>
      <vt:lpstr>Executive Summary</vt:lpstr>
      <vt:lpstr>Basis of dataset</vt:lpstr>
      <vt:lpstr>Potential predictors</vt:lpstr>
      <vt:lpstr>Summary of HL and CL</vt:lpstr>
      <vt:lpstr>Potential predictor correlations</vt:lpstr>
      <vt:lpstr>Modeling approach</vt:lpstr>
      <vt:lpstr>HL predictor relevance – multi. regression</vt:lpstr>
      <vt:lpstr>CL predictor relevance – multi. regression</vt:lpstr>
      <vt:lpstr>Predictor relevance – Boosting</vt:lpstr>
      <vt:lpstr>Final verdict</vt:lpstr>
      <vt:lpstr>Appendix</vt:lpstr>
      <vt:lpstr>Getting to n (768)</vt:lpstr>
      <vt:lpstr>Potential predictor summary</vt:lpstr>
      <vt:lpstr>Variable pairwise plots</vt:lpstr>
      <vt:lpstr>Simple linear regressions</vt:lpstr>
      <vt:lpstr>Dummy variable setup</vt:lpstr>
      <vt:lpstr>Lasso and Ridge – HL</vt:lpstr>
      <vt:lpstr>Lasso and Ridge – CL</vt:lpstr>
      <vt:lpstr>Sample RF/Bagging CV Output</vt:lpstr>
      <vt:lpstr>Sample Boosting CV Output</vt:lpstr>
      <vt:lpstr>HL predictor relevance – Random Forest</vt:lpstr>
      <vt:lpstr>CL predictor relevance –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Performance of Residential Buildings</dc:title>
  <dc:creator>Jenny</dc:creator>
  <cp:lastModifiedBy>Jenny Tseng</cp:lastModifiedBy>
  <cp:revision>85</cp:revision>
  <dcterms:modified xsi:type="dcterms:W3CDTF">2019-10-03T15:25:19Z</dcterms:modified>
</cp:coreProperties>
</file>