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7" r:id="rId7"/>
    <p:sldId id="278" r:id="rId8"/>
    <p:sldId id="279" r:id="rId9"/>
    <p:sldId id="261" r:id="rId10"/>
    <p:sldId id="262" r:id="rId11"/>
    <p:sldId id="272" r:id="rId12"/>
    <p:sldId id="275" r:id="rId13"/>
    <p:sldId id="263" r:id="rId14"/>
    <p:sldId id="264" r:id="rId15"/>
    <p:sldId id="274" r:id="rId16"/>
    <p:sldId id="265" r:id="rId17"/>
    <p:sldId id="266" r:id="rId18"/>
    <p:sldId id="267" r:id="rId19"/>
    <p:sldId id="276" r:id="rId20"/>
    <p:sldId id="270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128"/>
    <a:srgbClr val="919191"/>
    <a:srgbClr val="318F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11" autoAdjust="0"/>
  </p:normalViewPr>
  <p:slideViewPr>
    <p:cSldViewPr>
      <p:cViewPr varScale="1">
        <p:scale>
          <a:sx n="57" d="100"/>
          <a:sy n="57" d="100"/>
        </p:scale>
        <p:origin x="309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55773-0AE9-455E-BD11-0C218E2443D9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0A352-5E0B-4292-80BC-EE6A280F2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564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0A352-5E0B-4292-80BC-EE6A280F29A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799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ERD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A352-5E0B-4292-80BC-EE6A280F29A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952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ERD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A352-5E0B-4292-80BC-EE6A280F29A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074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행간띄우기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A352-5E0B-4292-80BC-EE6A280F29A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93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A352-5E0B-4292-80BC-EE6A280F29A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051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추천레시피</a:t>
            </a:r>
            <a:r>
              <a:rPr lang="ko-KR" altLang="en-US" dirty="0"/>
              <a:t> 보강 아이와 부모 커뮤니케이션 유대감 증진</a:t>
            </a:r>
            <a:r>
              <a:rPr lang="en-US" altLang="ko-KR" dirty="0"/>
              <a:t>, </a:t>
            </a:r>
            <a:r>
              <a:rPr lang="ko-KR" altLang="en-US" dirty="0"/>
              <a:t>친밀감 강화</a:t>
            </a:r>
            <a:r>
              <a:rPr lang="en-US" altLang="ko-KR" dirty="0"/>
              <a:t>, </a:t>
            </a:r>
            <a:r>
              <a:rPr lang="ko-KR" altLang="en-US" dirty="0" err="1"/>
              <a:t>아이관리</a:t>
            </a:r>
            <a:r>
              <a:rPr lang="ko-KR" altLang="en-US" dirty="0"/>
              <a:t> 및 소통</a:t>
            </a:r>
            <a:r>
              <a:rPr lang="en-US" altLang="ko-KR" dirty="0"/>
              <a:t>, </a:t>
            </a:r>
            <a:r>
              <a:rPr lang="ko-KR" altLang="en-US" dirty="0"/>
              <a:t>체계적 아이 관리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아이연략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음식 </a:t>
            </a:r>
            <a:r>
              <a:rPr lang="en-US" altLang="ko-KR" baseline="0" dirty="0"/>
              <a:t>=&gt; </a:t>
            </a:r>
            <a:r>
              <a:rPr lang="ko-KR" altLang="en-US" baseline="0" dirty="0"/>
              <a:t>편리</a:t>
            </a:r>
            <a:endParaRPr lang="en-US" altLang="ko-KR" baseline="0" dirty="0"/>
          </a:p>
          <a:p>
            <a:r>
              <a:rPr lang="ko-KR" altLang="en-US" baseline="0" dirty="0"/>
              <a:t>추천 </a:t>
            </a:r>
            <a:r>
              <a:rPr lang="ko-KR" altLang="en-US" baseline="0" dirty="0" err="1"/>
              <a:t>시스템통해</a:t>
            </a:r>
            <a:r>
              <a:rPr lang="ko-KR" altLang="en-US" baseline="0" dirty="0"/>
              <a:t> 아이들의 개인화된 레시피를 줄 수 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아이의 만족도를 높일 수 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영양정보 통계 </a:t>
            </a:r>
            <a:r>
              <a:rPr lang="en-US" altLang="ko-KR" baseline="0" dirty="0"/>
              <a:t>=&gt;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A352-5E0B-4292-80BC-EE6A280F29A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57.png"/><Relationship Id="rId7" Type="http://schemas.openxmlformats.org/officeDocument/2006/relationships/image" Target="../media/image31.png"/><Relationship Id="rId12" Type="http://schemas.openxmlformats.org/officeDocument/2006/relationships/image" Target="../media/image6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60.png"/><Relationship Id="rId5" Type="http://schemas.openxmlformats.org/officeDocument/2006/relationships/image" Target="../media/image58.png"/><Relationship Id="rId10" Type="http://schemas.openxmlformats.org/officeDocument/2006/relationships/image" Target="../media/image59.png"/><Relationship Id="rId4" Type="http://schemas.openxmlformats.org/officeDocument/2006/relationships/image" Target="../media/image13.png"/><Relationship Id="rId9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60.png"/><Relationship Id="rId5" Type="http://schemas.openxmlformats.org/officeDocument/2006/relationships/image" Target="../media/image13.png"/><Relationship Id="rId10" Type="http://schemas.openxmlformats.org/officeDocument/2006/relationships/image" Target="../media/image42.png"/><Relationship Id="rId4" Type="http://schemas.openxmlformats.org/officeDocument/2006/relationships/image" Target="../media/image57.png"/><Relationship Id="rId9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13.png"/><Relationship Id="rId10" Type="http://schemas.openxmlformats.org/officeDocument/2006/relationships/image" Target="../media/image60.png"/><Relationship Id="rId4" Type="http://schemas.openxmlformats.org/officeDocument/2006/relationships/image" Target="../media/image57.png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68.png"/><Relationship Id="rId3" Type="http://schemas.openxmlformats.org/officeDocument/2006/relationships/image" Target="../media/image64.png"/><Relationship Id="rId7" Type="http://schemas.openxmlformats.org/officeDocument/2006/relationships/image" Target="../media/image31.png"/><Relationship Id="rId12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67.png"/><Relationship Id="rId5" Type="http://schemas.openxmlformats.org/officeDocument/2006/relationships/image" Target="../media/image65.png"/><Relationship Id="rId10" Type="http://schemas.openxmlformats.org/officeDocument/2006/relationships/image" Target="../media/image45.png"/><Relationship Id="rId4" Type="http://schemas.openxmlformats.org/officeDocument/2006/relationships/image" Target="../media/image13.png"/><Relationship Id="rId9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72.png"/><Relationship Id="rId5" Type="http://schemas.openxmlformats.org/officeDocument/2006/relationships/image" Target="../media/image13.png"/><Relationship Id="rId10" Type="http://schemas.openxmlformats.org/officeDocument/2006/relationships/image" Target="../media/image71.png"/><Relationship Id="rId4" Type="http://schemas.openxmlformats.org/officeDocument/2006/relationships/image" Target="../media/image69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69.png"/><Relationship Id="rId7" Type="http://schemas.openxmlformats.org/officeDocument/2006/relationships/image" Target="../media/image3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70.png"/><Relationship Id="rId4" Type="http://schemas.openxmlformats.org/officeDocument/2006/relationships/image" Target="../media/image13.png"/><Relationship Id="rId9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75.png"/><Relationship Id="rId7" Type="http://schemas.openxmlformats.org/officeDocument/2006/relationships/image" Target="../media/image7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2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12" Type="http://schemas.openxmlformats.org/officeDocument/2006/relationships/image" Target="../media/image8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image" Target="../media/image42.png"/><Relationship Id="rId5" Type="http://schemas.openxmlformats.org/officeDocument/2006/relationships/image" Target="../media/image13.png"/><Relationship Id="rId10" Type="http://schemas.openxmlformats.org/officeDocument/2006/relationships/image" Target="../media/image45.png"/><Relationship Id="rId4" Type="http://schemas.openxmlformats.org/officeDocument/2006/relationships/image" Target="../media/image79.png"/><Relationship Id="rId9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3.png"/><Relationship Id="rId7" Type="http://schemas.openxmlformats.org/officeDocument/2006/relationships/image" Target="../media/image8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84.png"/><Relationship Id="rId4" Type="http://schemas.openxmlformats.org/officeDocument/2006/relationships/image" Target="../media/image7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image" Target="../media/image89.png"/><Relationship Id="rId5" Type="http://schemas.openxmlformats.org/officeDocument/2006/relationships/image" Target="../media/image13.png"/><Relationship Id="rId10" Type="http://schemas.openxmlformats.org/officeDocument/2006/relationships/image" Target="../media/image45.png"/><Relationship Id="rId4" Type="http://schemas.openxmlformats.org/officeDocument/2006/relationships/image" Target="../media/image87.png"/><Relationship Id="rId9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8.png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12" Type="http://schemas.openxmlformats.org/officeDocument/2006/relationships/image" Target="../media/image4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6.png"/><Relationship Id="rId5" Type="http://schemas.openxmlformats.org/officeDocument/2006/relationships/image" Target="../media/image14.png"/><Relationship Id="rId10" Type="http://schemas.openxmlformats.org/officeDocument/2006/relationships/image" Target="../media/image45.png"/><Relationship Id="rId4" Type="http://schemas.openxmlformats.org/officeDocument/2006/relationships/image" Target="../media/image13.png"/><Relationship Id="rId9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9.png"/><Relationship Id="rId7" Type="http://schemas.openxmlformats.org/officeDocument/2006/relationships/image" Target="../media/image3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52.png"/><Relationship Id="rId5" Type="http://schemas.openxmlformats.org/officeDocument/2006/relationships/image" Target="../media/image50.png"/><Relationship Id="rId10" Type="http://schemas.openxmlformats.org/officeDocument/2006/relationships/image" Target="../media/image51.png"/><Relationship Id="rId4" Type="http://schemas.openxmlformats.org/officeDocument/2006/relationships/image" Target="../media/image13.png"/><Relationship Id="rId9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9.png"/><Relationship Id="rId7" Type="http://schemas.openxmlformats.org/officeDocument/2006/relationships/image" Target="../media/image3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52.png"/><Relationship Id="rId5" Type="http://schemas.openxmlformats.org/officeDocument/2006/relationships/image" Target="../media/image50.png"/><Relationship Id="rId10" Type="http://schemas.openxmlformats.org/officeDocument/2006/relationships/image" Target="../media/image51.png"/><Relationship Id="rId4" Type="http://schemas.openxmlformats.org/officeDocument/2006/relationships/image" Target="../media/image13.png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9.png"/><Relationship Id="rId7" Type="http://schemas.openxmlformats.org/officeDocument/2006/relationships/image" Target="../media/image3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52.png"/><Relationship Id="rId5" Type="http://schemas.openxmlformats.org/officeDocument/2006/relationships/image" Target="../media/image50.png"/><Relationship Id="rId10" Type="http://schemas.openxmlformats.org/officeDocument/2006/relationships/image" Target="../media/image51.png"/><Relationship Id="rId4" Type="http://schemas.openxmlformats.org/officeDocument/2006/relationships/image" Target="../media/image13.png"/><Relationship Id="rId9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9.png"/><Relationship Id="rId7" Type="http://schemas.openxmlformats.org/officeDocument/2006/relationships/image" Target="../media/image3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52.png"/><Relationship Id="rId5" Type="http://schemas.openxmlformats.org/officeDocument/2006/relationships/image" Target="../media/image50.png"/><Relationship Id="rId10" Type="http://schemas.openxmlformats.org/officeDocument/2006/relationships/image" Target="../media/image51.png"/><Relationship Id="rId4" Type="http://schemas.openxmlformats.org/officeDocument/2006/relationships/image" Target="../media/image13.png"/><Relationship Id="rId9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53.png"/><Relationship Id="rId7" Type="http://schemas.openxmlformats.org/officeDocument/2006/relationships/image" Target="../media/image5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54.png"/><Relationship Id="rId4" Type="http://schemas.openxmlformats.org/officeDocument/2006/relationships/image" Target="../media/image34.png"/><Relationship Id="rId9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D9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1542" y="2991552"/>
            <a:ext cx="12528898" cy="1545453"/>
            <a:chOff x="991542" y="2991552"/>
            <a:chExt cx="12528898" cy="15454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542" y="2991552"/>
              <a:ext cx="12528898" cy="154545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3375" y="2550433"/>
            <a:ext cx="13676190" cy="27333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01697" y="2090393"/>
            <a:ext cx="5238306" cy="450005"/>
            <a:chOff x="1101697" y="2090393"/>
            <a:chExt cx="5238306" cy="4500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1697" y="2090393"/>
              <a:ext cx="5238306" cy="45000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5258" y="1961943"/>
            <a:ext cx="4066667" cy="7904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45432" y="6225229"/>
            <a:ext cx="18936776" cy="4199656"/>
            <a:chOff x="-324388" y="7736567"/>
            <a:chExt cx="18936776" cy="419965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324388" y="7736567"/>
              <a:ext cx="18936776" cy="419965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1697" y="8366563"/>
            <a:ext cx="4472896" cy="638909"/>
            <a:chOff x="1101697" y="8366563"/>
            <a:chExt cx="4472896" cy="63890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1697" y="8366563"/>
              <a:ext cx="4472896" cy="63890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69639" y="8205601"/>
            <a:ext cx="5171429" cy="161904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01697" y="7421376"/>
            <a:ext cx="4744750" cy="45719"/>
            <a:chOff x="1101697" y="7421377"/>
            <a:chExt cx="3717864" cy="3580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01697" y="7421377"/>
              <a:ext cx="3717864" cy="358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1697" y="7834458"/>
            <a:ext cx="4472896" cy="281442"/>
            <a:chOff x="1101697" y="7834458"/>
            <a:chExt cx="4472896" cy="28144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01697" y="7834458"/>
              <a:ext cx="4472896" cy="281442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599666E-5BC2-447A-90D4-931575998772}"/>
              </a:ext>
            </a:extLst>
          </p:cNvPr>
          <p:cNvSpPr txBox="1"/>
          <p:nvPr/>
        </p:nvSpPr>
        <p:spPr>
          <a:xfrm>
            <a:off x="1028064" y="7465647"/>
            <a:ext cx="4811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Collaborative </a:t>
            </a:r>
            <a:r>
              <a:rPr lang="en-US" altLang="ko-KR" sz="3200" spc="-150" dirty="0"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Filtering</a:t>
            </a:r>
            <a:endParaRPr lang="ko-KR" altLang="en-US" sz="3200" spc="-150" dirty="0"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7733" y="1619664"/>
            <a:ext cx="4284648" cy="676220"/>
            <a:chOff x="1067733" y="1619664"/>
            <a:chExt cx="4284648" cy="6762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7733" y="1619664"/>
              <a:ext cx="4284648" cy="67622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7810" y="1445810"/>
            <a:ext cx="4152381" cy="10761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7733" y="1071559"/>
            <a:ext cx="1328137" cy="450005"/>
            <a:chOff x="1067733" y="1071559"/>
            <a:chExt cx="1328137" cy="4500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7733" y="1071559"/>
              <a:ext cx="1328137" cy="45000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1295" y="943113"/>
            <a:ext cx="847619" cy="7904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67733" y="9088613"/>
            <a:ext cx="3370363" cy="246473"/>
            <a:chOff x="1067733" y="9088613"/>
            <a:chExt cx="3370363" cy="24647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7733" y="9088613"/>
              <a:ext cx="3370363" cy="24647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67733" y="3682016"/>
            <a:ext cx="5263036" cy="337744"/>
            <a:chOff x="1067733" y="3682016"/>
            <a:chExt cx="5263036" cy="33774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7733" y="3682016"/>
              <a:ext cx="5263036" cy="33774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10591" y="2701321"/>
            <a:ext cx="5495238" cy="67619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67733" y="4538753"/>
            <a:ext cx="7290271" cy="3366316"/>
            <a:chOff x="1067733" y="4538753"/>
            <a:chExt cx="7290271" cy="336631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7733" y="4538753"/>
              <a:ext cx="7290271" cy="336631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 rotWithShape="1">
          <a:blip r:embed="rId12" cstate="print"/>
          <a:srcRect b="13491"/>
          <a:stretch/>
        </p:blipFill>
        <p:spPr>
          <a:xfrm>
            <a:off x="2570922" y="1694762"/>
            <a:ext cx="17991634" cy="71410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7733" y="1619664"/>
            <a:ext cx="4284648" cy="676220"/>
            <a:chOff x="1067733" y="1619664"/>
            <a:chExt cx="4284648" cy="6762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7733" y="1619664"/>
              <a:ext cx="4284648" cy="67622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7810" y="1445810"/>
            <a:ext cx="4152381" cy="10761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7733" y="1071559"/>
            <a:ext cx="1328137" cy="450005"/>
            <a:chOff x="1067733" y="1071559"/>
            <a:chExt cx="1328137" cy="4500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7733" y="1071559"/>
              <a:ext cx="1328137" cy="45000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1295" y="943113"/>
            <a:ext cx="847619" cy="7904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67733" y="9088613"/>
            <a:ext cx="3370363" cy="246473"/>
            <a:chOff x="1067733" y="9088613"/>
            <a:chExt cx="3370363" cy="24647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7733" y="9088613"/>
              <a:ext cx="3370363" cy="24647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67733" y="3682016"/>
            <a:ext cx="5263036" cy="337744"/>
            <a:chOff x="1067733" y="3682016"/>
            <a:chExt cx="5263036" cy="33774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7733" y="3682016"/>
              <a:ext cx="5263036" cy="3377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67733" y="4538753"/>
            <a:ext cx="7290271" cy="3366316"/>
            <a:chOff x="1067733" y="4538753"/>
            <a:chExt cx="7290271" cy="336631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7733" y="4538753"/>
              <a:ext cx="7290271" cy="3366316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36365" y="1735427"/>
            <a:ext cx="10897843" cy="68494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4638" y="2574958"/>
            <a:ext cx="1079142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600" b="1" dirty="0">
                <a:latin typeface="에스코어 드림 6 Bold" panose="020B0703030302020204" pitchFamily="34" charset="-127"/>
                <a:ea typeface="에스코어 드림 6 Bold"/>
              </a:rPr>
              <a:t>ERD</a:t>
            </a:r>
            <a:endParaRPr lang="ko-KR" altLang="en-US" sz="3600" dirty="0">
              <a:latin typeface="에스코어 드림 6 Bold" panose="020B0703030302020204" pitchFamily="34" charset="-127"/>
              <a:ea typeface="에스코어 드림 6 Bold"/>
            </a:endParaRPr>
          </a:p>
        </p:txBody>
      </p:sp>
    </p:spTree>
    <p:extLst>
      <p:ext uri="{BB962C8B-B14F-4D97-AF65-F5344CB8AC3E}">
        <p14:creationId xmlns:p14="http://schemas.microsoft.com/office/powerpoint/2010/main" val="4193566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7733" y="1619664"/>
            <a:ext cx="4284648" cy="676220"/>
            <a:chOff x="1067733" y="1619664"/>
            <a:chExt cx="4284648" cy="6762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7733" y="1619664"/>
              <a:ext cx="4284648" cy="67622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7810" y="1445810"/>
            <a:ext cx="4152381" cy="10761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7733" y="1071559"/>
            <a:ext cx="1328137" cy="450005"/>
            <a:chOff x="1067733" y="1071559"/>
            <a:chExt cx="1328137" cy="4500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7733" y="1071559"/>
              <a:ext cx="1328137" cy="45000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1295" y="943113"/>
            <a:ext cx="847619" cy="7904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67733" y="9088613"/>
            <a:ext cx="3370363" cy="246473"/>
            <a:chOff x="1067733" y="9088613"/>
            <a:chExt cx="3370363" cy="24647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7733" y="9088613"/>
              <a:ext cx="3370363" cy="24647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67733" y="3682016"/>
            <a:ext cx="5263036" cy="337744"/>
            <a:chOff x="1067733" y="3682016"/>
            <a:chExt cx="5263036" cy="33774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7733" y="3682016"/>
              <a:ext cx="5263036" cy="3377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67733" y="4538753"/>
            <a:ext cx="7290271" cy="3366316"/>
            <a:chOff x="1067733" y="4538753"/>
            <a:chExt cx="7290271" cy="336631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7733" y="4538753"/>
              <a:ext cx="7290271" cy="3366316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1027768" y="2591523"/>
            <a:ext cx="357822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b="1" dirty="0">
                <a:latin typeface="에스코어 드림 6 Bold" panose="020B0703030302020204" pitchFamily="34" charset="-127"/>
                <a:ea typeface="에스코어 드림 6 Bold"/>
              </a:rPr>
              <a:t>시스템 아키텍처</a:t>
            </a:r>
            <a:endParaRPr lang="en-US" altLang="ko-KR" sz="3600" b="1">
              <a:latin typeface="에스코어 드림 6 Bold" panose="020B0703030302020204" pitchFamily="34" charset="-127"/>
              <a:ea typeface="에스코어 드림 6 Bold"/>
            </a:endParaRPr>
          </a:p>
        </p:txBody>
      </p:sp>
      <p:pic>
        <p:nvPicPr>
          <p:cNvPr id="8" name="그림 9">
            <a:extLst>
              <a:ext uri="{FF2B5EF4-FFF2-40B4-BE49-F238E27FC236}">
                <a16:creationId xmlns:a16="http://schemas.microsoft.com/office/drawing/2014/main" id="{45C80D51-765E-4B53-9433-7027612318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20140" y="1966228"/>
            <a:ext cx="11489633" cy="6702412"/>
          </a:xfrm>
          <a:prstGeom prst="rect">
            <a:avLst/>
          </a:prstGeom>
        </p:spPr>
      </p:pic>
      <p:grpSp>
        <p:nvGrpSpPr>
          <p:cNvPr id="10" name="그룹 1004">
            <a:extLst>
              <a:ext uri="{FF2B5EF4-FFF2-40B4-BE49-F238E27FC236}">
                <a16:creationId xmlns:a16="http://schemas.microsoft.com/office/drawing/2014/main" id="{28184A65-6668-488F-8A3E-FD0EA866964A}"/>
              </a:ext>
            </a:extLst>
          </p:cNvPr>
          <p:cNvGrpSpPr/>
          <p:nvPr/>
        </p:nvGrpSpPr>
        <p:grpSpPr>
          <a:xfrm>
            <a:off x="1023972" y="9220767"/>
            <a:ext cx="16171510" cy="24812"/>
            <a:chOff x="1057102" y="8723810"/>
            <a:chExt cx="16171510" cy="24812"/>
          </a:xfrm>
        </p:grpSpPr>
        <p:pic>
          <p:nvPicPr>
            <p:cNvPr id="23" name="Object 13">
              <a:extLst>
                <a:ext uri="{FF2B5EF4-FFF2-40B4-BE49-F238E27FC236}">
                  <a16:creationId xmlns:a16="http://schemas.microsoft.com/office/drawing/2014/main" id="{9C0CF64F-B428-4DA6-A7E4-838D49F81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6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7733" y="1619664"/>
            <a:ext cx="4284648" cy="676220"/>
            <a:chOff x="1067733" y="1619664"/>
            <a:chExt cx="4284648" cy="6762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7733" y="1619664"/>
              <a:ext cx="4284648" cy="67622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7810" y="1445810"/>
            <a:ext cx="2790476" cy="10761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7733" y="1071559"/>
            <a:ext cx="1328137" cy="450005"/>
            <a:chOff x="1067733" y="1071559"/>
            <a:chExt cx="1328137" cy="4500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7733" y="1071559"/>
              <a:ext cx="1328137" cy="45000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1296" y="943115"/>
            <a:ext cx="876190" cy="7904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67733" y="9088613"/>
            <a:ext cx="3370363" cy="246473"/>
            <a:chOff x="1067733" y="9088613"/>
            <a:chExt cx="3370363" cy="24647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7733" y="9088613"/>
              <a:ext cx="3370363" cy="24647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7055" y="9025125"/>
            <a:ext cx="8009524" cy="39047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533333" y="9088613"/>
            <a:ext cx="4695279" cy="246473"/>
            <a:chOff x="12533333" y="9088613"/>
            <a:chExt cx="4695279" cy="24647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33333" y="9088613"/>
              <a:ext cx="4695279" cy="24647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02858" y="9025122"/>
            <a:ext cx="4847619" cy="36190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948764" y="4028586"/>
            <a:ext cx="5263036" cy="337744"/>
            <a:chOff x="9938341" y="3771429"/>
            <a:chExt cx="5263036" cy="3377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938341" y="3771429"/>
              <a:ext cx="5263036" cy="33774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10639" y="2563076"/>
            <a:ext cx="4654914" cy="83653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371600" y="4192014"/>
            <a:ext cx="2603590" cy="105624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수집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016645" y="4192014"/>
            <a:ext cx="2603355" cy="105624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전처리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9067315" y="4197458"/>
            <a:ext cx="3644149" cy="105079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2800" dirty="0">
                <a:solidFill>
                  <a:srgbClr val="FFC000"/>
                </a:solidFill>
                <a:latin typeface="에스코어 드림 6 Bold" panose="020B0703030302020204" pitchFamily="34" charset="-127"/>
                <a:ea typeface="에스코어 드림 6 Bold"/>
              </a:rPr>
              <a:t>Collective Filtering</a:t>
            </a:r>
            <a:endParaRPr lang="ko-KR" altLang="en-US" sz="2800" dirty="0">
              <a:solidFill>
                <a:srgbClr val="FFC000"/>
              </a:solidFill>
              <a:latin typeface="에스코어 드림 6 Bold" panose="020B0703030302020204" pitchFamily="34" charset="-127"/>
              <a:ea typeface="에스코어 드림 6 Bold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3935584" y="4192014"/>
            <a:ext cx="3056531" cy="105624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후처리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114315" y="4714856"/>
            <a:ext cx="803714" cy="52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7924800" y="4709250"/>
            <a:ext cx="896869" cy="5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12911801" y="4720217"/>
            <a:ext cx="803714" cy="52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10882862" y="3086100"/>
            <a:ext cx="0" cy="9424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0882863" y="3069535"/>
            <a:ext cx="4438259" cy="165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5315715" y="3086100"/>
            <a:ext cx="0" cy="9424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82802" y="5888935"/>
            <a:ext cx="2754280" cy="138499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식품안전나라 </a:t>
            </a:r>
            <a:endParaRPr lang="en-US" altLang="ko-KR" sz="28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   레시피 정보</a:t>
            </a:r>
            <a:endParaRPr lang="en-US" altLang="ko-KR" sz="28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42857" y="5785704"/>
            <a:ext cx="3542958" cy="224676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사용자 유사도 측정 </a:t>
            </a:r>
            <a:endParaRPr lang="en-US" altLang="ko-KR" sz="28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(Cosine</a:t>
            </a:r>
            <a:r>
              <a:rPr lang="ko-KR" altLang="en-US" sz="2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으로 계산</a:t>
            </a:r>
            <a:r>
              <a:rPr lang="en-US" altLang="ko-KR" sz="2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pPr marL="342900" indent="-342900">
              <a:buFont typeface="Arial,Sans-Serif"/>
              <a:buChar char="•"/>
            </a:pPr>
            <a:r>
              <a:rPr lang="ko-KR" sz="28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lt"/>
              </a:rPr>
              <a:t>에러측정</a:t>
            </a:r>
            <a:endParaRPr lang="en-US" sz="28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+mn-lt"/>
            </a:endParaRPr>
          </a:p>
          <a:p>
            <a:r>
              <a:rPr lang="en-US" sz="2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lt"/>
              </a:rPr>
              <a:t>    (MAE, MSE)</a:t>
            </a:r>
          </a:p>
          <a:p>
            <a:endParaRPr lang="en-US" altLang="ko-KR" sz="28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Calibri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368511" y="5785704"/>
            <a:ext cx="530915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>
              <a:cs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0F5EB9-E67F-4FF2-B6BC-08A7CBA4E3A1}"/>
              </a:ext>
            </a:extLst>
          </p:cNvPr>
          <p:cNvSpPr txBox="1"/>
          <p:nvPr/>
        </p:nvSpPr>
        <p:spPr>
          <a:xfrm>
            <a:off x="5127149" y="5872369"/>
            <a:ext cx="2547492" cy="181588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Calibri"/>
              </a:rPr>
              <a:t>데이터필터링</a:t>
            </a:r>
            <a:endParaRPr lang="ko-KR" altLang="en-US" sz="28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Calibri"/>
              </a:rPr>
              <a:t>데이터 변환</a:t>
            </a:r>
            <a:br>
              <a:rPr lang="ko-KR" altLang="en-US" sz="2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Calibri"/>
              </a:rPr>
            </a:br>
            <a:r>
              <a:rPr lang="ko-KR" altLang="en-US" sz="280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Calibri"/>
              </a:rPr>
              <a:t>(형태소 분석)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Calibri"/>
              </a:rPr>
              <a:t>데이터 정제</a:t>
            </a:r>
            <a:endParaRPr lang="ko-KR" altLang="en-US" sz="28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Calibr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808803" y="5752101"/>
            <a:ext cx="326724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Calibri"/>
              </a:rPr>
              <a:t>사용자 </a:t>
            </a:r>
            <a:r>
              <a:rPr lang="ko-KR" altLang="en-US" sz="28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Calibri"/>
              </a:rPr>
              <a:t>별점</a:t>
            </a:r>
            <a:r>
              <a:rPr lang="ko-KR" altLang="en-US" sz="2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Calibri"/>
              </a:rPr>
              <a:t> 등록</a:t>
            </a:r>
            <a:endParaRPr lang="en-US" altLang="ko-KR" sz="28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7733" y="1619664"/>
            <a:ext cx="4284648" cy="676220"/>
            <a:chOff x="1067733" y="1619664"/>
            <a:chExt cx="4284648" cy="6762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7733" y="1619664"/>
              <a:ext cx="4284648" cy="67622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7810" y="1445810"/>
            <a:ext cx="2200000" cy="10761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7733" y="1071559"/>
            <a:ext cx="1328137" cy="450005"/>
            <a:chOff x="1067733" y="1071559"/>
            <a:chExt cx="1328137" cy="4500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7733" y="1071559"/>
              <a:ext cx="1328137" cy="45000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1296" y="943115"/>
            <a:ext cx="866667" cy="7904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67733" y="9088613"/>
            <a:ext cx="3370363" cy="246473"/>
            <a:chOff x="1067733" y="9088613"/>
            <a:chExt cx="3370363" cy="24647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7733" y="9088613"/>
              <a:ext cx="3370363" cy="24647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864170" y="5952022"/>
            <a:ext cx="1771096" cy="1639701"/>
            <a:chOff x="3413186" y="5338713"/>
            <a:chExt cx="2511937" cy="251193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13186" y="5338713"/>
              <a:ext cx="2511937" cy="251193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501625" y="4737157"/>
            <a:ext cx="1771096" cy="1639701"/>
            <a:chOff x="2395869" y="3956858"/>
            <a:chExt cx="2511937" cy="251193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95869" y="3956858"/>
              <a:ext cx="2511937" cy="251193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604855" y="4888907"/>
            <a:ext cx="1948615" cy="1804050"/>
            <a:chOff x="4268932" y="3956858"/>
            <a:chExt cx="2763711" cy="276371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68932" y="3956858"/>
              <a:ext cx="2763711" cy="2763711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8542684" y="4673016"/>
            <a:ext cx="3366627" cy="5539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000" dirty="0">
                <a:latin typeface="에스코어 드림 3 Light" panose="020B0303030302020204" pitchFamily="34" charset="-127"/>
                <a:ea typeface="에스코어 드림 3 Light"/>
              </a:rPr>
              <a:t>타겟 고객층 : 대중</a:t>
            </a:r>
            <a:endParaRPr lang="ko-KR" altLang="en-US" sz="3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42684" y="4056026"/>
            <a:ext cx="46891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제공되는 레시피 수가 많다</a:t>
            </a:r>
            <a:r>
              <a:rPr lang="en-US" altLang="ko-KR" sz="3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sz="3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542684" y="6494873"/>
            <a:ext cx="6878806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000" b="1" i="1" dirty="0">
                <a:latin typeface="에스코어 드림 3 Light"/>
                <a:ea typeface="에스코어 드림 3 Light"/>
              </a:rPr>
              <a:t>사용자가 레시피 취사 선택에 번거로움</a:t>
            </a:r>
          </a:p>
          <a:p>
            <a:r>
              <a:rPr lang="ko-KR" altLang="en-US" sz="3000" b="1" i="1" dirty="0">
                <a:latin typeface="에스코어 드림 3 Light"/>
                <a:ea typeface="에스코어 드림 3 Light"/>
              </a:rPr>
              <a:t>영양정보 표시가 없음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77810" y="2944622"/>
            <a:ext cx="5131533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b="1" dirty="0">
                <a:latin typeface="에스코어 드림 6 Bold" panose="020B0703030302020204" pitchFamily="34" charset="-127"/>
                <a:ea typeface="에스코어 드림 6 Bold"/>
              </a:rPr>
              <a:t>기존 레시피 서비스의 특징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7733" y="1619664"/>
            <a:ext cx="4284648" cy="676220"/>
            <a:chOff x="1067733" y="1619664"/>
            <a:chExt cx="4284648" cy="6762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7733" y="1619664"/>
              <a:ext cx="4284648" cy="67622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7810" y="1445810"/>
            <a:ext cx="2200000" cy="10761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7733" y="1071559"/>
            <a:ext cx="1328137" cy="450005"/>
            <a:chOff x="1067733" y="1071559"/>
            <a:chExt cx="1328137" cy="4500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7733" y="1071559"/>
              <a:ext cx="1328137" cy="45000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1296" y="943115"/>
            <a:ext cx="866667" cy="7904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67733" y="9088613"/>
            <a:ext cx="3370363" cy="246473"/>
            <a:chOff x="1067733" y="9088613"/>
            <a:chExt cx="3370363" cy="24647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7733" y="9088613"/>
              <a:ext cx="3370363" cy="246473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8922710" y="5297818"/>
            <a:ext cx="3751348" cy="5539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000" dirty="0">
                <a:latin typeface="에스코어 드림 3 Light" panose="020B0303030302020204" pitchFamily="34" charset="-127"/>
                <a:ea typeface="에스코어 드림 3 Light"/>
              </a:rPr>
              <a:t>타겟 고객층 : 학부모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949924" y="5824744"/>
            <a:ext cx="54200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학부모가 필요한 부가 기능 제공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949924" y="4522185"/>
            <a:ext cx="4820550" cy="5539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000" dirty="0">
                <a:latin typeface="에스코어 드림 3 Light" panose="020B0303030302020204" pitchFamily="34" charset="-127"/>
                <a:ea typeface="에스코어 드림 3 Light"/>
              </a:rPr>
              <a:t>사용자 맞춤 레시피를 제공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95561" y="2964919"/>
            <a:ext cx="6362639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b="1" dirty="0" err="1">
                <a:latin typeface="에스코어 드림 6 Bold" panose="020B0703030302020204" pitchFamily="34" charset="-127"/>
                <a:ea typeface="에스코어 드림 6 Bold"/>
              </a:rPr>
              <a:t>오구오구</a:t>
            </a:r>
            <a:r>
              <a:rPr lang="ko-KR" altLang="en-US" sz="3200" b="1" dirty="0">
                <a:latin typeface="에스코어 드림 6 Bold" panose="020B0703030302020204" pitchFamily="34" charset="-127"/>
                <a:ea typeface="에스코어 드림 6 Bold"/>
              </a:rPr>
              <a:t> </a:t>
            </a:r>
            <a:r>
              <a:rPr lang="ko-KR" altLang="en-US" sz="3200" b="1" dirty="0" err="1">
                <a:latin typeface="에스코어 드림 6 Bold" panose="020B0703030302020204" pitchFamily="34" charset="-127"/>
                <a:ea typeface="에스코어 드림 6 Bold"/>
              </a:rPr>
              <a:t>우리아이</a:t>
            </a:r>
            <a:r>
              <a:rPr lang="ko-KR" altLang="en-US" sz="3200" b="1" dirty="0">
                <a:latin typeface="에스코어 드림 6 Bold" panose="020B0703030302020204" pitchFamily="34" charset="-127"/>
                <a:ea typeface="에스코어 드림 6 Bold"/>
              </a:rPr>
              <a:t> 서비스의 특징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9213" y="4373387"/>
            <a:ext cx="2820382" cy="28035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101600">
              <a:srgbClr val="FFA128"/>
            </a:glow>
            <a:outerShdw blurRad="76200" dist="38100" dir="264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6" name="TextBox 25"/>
          <p:cNvSpPr txBox="1"/>
          <p:nvPr/>
        </p:nvSpPr>
        <p:spPr>
          <a:xfrm>
            <a:off x="8922710" y="6667895"/>
            <a:ext cx="73741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사용자의 데이터로 추천 기능의 지속적 개선</a:t>
            </a:r>
          </a:p>
        </p:txBody>
      </p:sp>
    </p:spTree>
    <p:extLst>
      <p:ext uri="{BB962C8B-B14F-4D97-AF65-F5344CB8AC3E}">
        <p14:creationId xmlns:p14="http://schemas.microsoft.com/office/powerpoint/2010/main" val="2900684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D9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53447" y="2494509"/>
            <a:ext cx="7389297" cy="5219777"/>
            <a:chOff x="1353447" y="2494509"/>
            <a:chExt cx="7389297" cy="52197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3447" y="2494509"/>
              <a:ext cx="7389297" cy="521977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701583" y="-279782"/>
            <a:ext cx="15285714" cy="143809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91321" y="8157794"/>
            <a:ext cx="6556469" cy="566016"/>
            <a:chOff x="1491321" y="8157794"/>
            <a:chExt cx="6556469" cy="56601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1321" y="8157794"/>
              <a:ext cx="6556469" cy="56601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8168" y="7997025"/>
            <a:ext cx="1485714" cy="9904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666667" y="4949522"/>
            <a:ext cx="4472896" cy="1171014"/>
            <a:chOff x="12666667" y="4949522"/>
            <a:chExt cx="4472896" cy="11710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66667" y="4949522"/>
              <a:ext cx="4472896" cy="117101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590192" y="4567906"/>
            <a:ext cx="1800000" cy="170476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666667" y="4536441"/>
            <a:ext cx="3489293" cy="35800"/>
            <a:chOff x="12666667" y="4536441"/>
            <a:chExt cx="3489293" cy="358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66667" y="4536441"/>
              <a:ext cx="3489293" cy="358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666667" y="7552795"/>
            <a:ext cx="4472896" cy="1171014"/>
            <a:chOff x="12666667" y="7552795"/>
            <a:chExt cx="4472896" cy="11710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66667" y="7552795"/>
              <a:ext cx="4472896" cy="11710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7733" y="1619664"/>
            <a:ext cx="4284648" cy="676220"/>
            <a:chOff x="1067733" y="1619664"/>
            <a:chExt cx="4284648" cy="6762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7733" y="1619664"/>
              <a:ext cx="4284648" cy="67622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7810" y="1445810"/>
            <a:ext cx="1609524" cy="10761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7733" y="1071559"/>
            <a:ext cx="1328137" cy="450005"/>
            <a:chOff x="1067733" y="1071559"/>
            <a:chExt cx="1328137" cy="4500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7733" y="1071559"/>
              <a:ext cx="1328137" cy="45000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1295" y="943113"/>
            <a:ext cx="847619" cy="7904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67733" y="9088613"/>
            <a:ext cx="3370363" cy="246473"/>
            <a:chOff x="1067733" y="9088613"/>
            <a:chExt cx="3370363" cy="24647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7733" y="9088613"/>
              <a:ext cx="3370363" cy="24647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533333" y="9088613"/>
            <a:ext cx="4695279" cy="246473"/>
            <a:chOff x="12533333" y="9088613"/>
            <a:chExt cx="4695279" cy="24647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33333" y="9088613"/>
              <a:ext cx="4695279" cy="24647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938341" y="3809764"/>
            <a:ext cx="5263036" cy="337744"/>
            <a:chOff x="9938341" y="3809764"/>
            <a:chExt cx="5263036" cy="33774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38341" y="3809764"/>
              <a:ext cx="5263036" cy="33774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3273" y="2873132"/>
            <a:ext cx="3895238" cy="67619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962400" y="1733589"/>
            <a:ext cx="16207636" cy="825466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D9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53447" y="2494509"/>
            <a:ext cx="7389297" cy="5219777"/>
            <a:chOff x="1353447" y="2494509"/>
            <a:chExt cx="7389297" cy="52197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3447" y="2494509"/>
              <a:ext cx="7389297" cy="521977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701583" y="-279782"/>
            <a:ext cx="15076190" cy="143809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91321" y="8157794"/>
            <a:ext cx="6556469" cy="566016"/>
            <a:chOff x="1491321" y="8157794"/>
            <a:chExt cx="6556469" cy="56601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1321" y="8157794"/>
              <a:ext cx="6556469" cy="56601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8168" y="7997025"/>
            <a:ext cx="2580952" cy="9904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666667" y="4949522"/>
            <a:ext cx="4472896" cy="1171014"/>
            <a:chOff x="12666667" y="4949522"/>
            <a:chExt cx="4472896" cy="11710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66667" y="4949522"/>
              <a:ext cx="4472896" cy="117101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568001" y="4847887"/>
            <a:ext cx="4047619" cy="178095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666667" y="4536441"/>
            <a:ext cx="1426570" cy="14637"/>
            <a:chOff x="12666667" y="4536441"/>
            <a:chExt cx="1426570" cy="1463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66667" y="4536441"/>
              <a:ext cx="1426570" cy="1463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666667" y="7552795"/>
            <a:ext cx="4472896" cy="1171014"/>
            <a:chOff x="12666667" y="7552795"/>
            <a:chExt cx="4472896" cy="11710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66667" y="7552795"/>
              <a:ext cx="4472896" cy="11710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7733" y="1619664"/>
            <a:ext cx="4284648" cy="676220"/>
            <a:chOff x="1067733" y="1619664"/>
            <a:chExt cx="4284648" cy="6762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7733" y="1619664"/>
              <a:ext cx="4284648" cy="67622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7810" y="1445810"/>
            <a:ext cx="2790476" cy="10761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7733" y="1071559"/>
            <a:ext cx="1328137" cy="450005"/>
            <a:chOff x="1067733" y="1071559"/>
            <a:chExt cx="1328137" cy="4500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7733" y="1071559"/>
              <a:ext cx="1328137" cy="45000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1295" y="943113"/>
            <a:ext cx="866667" cy="7904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67733" y="9088613"/>
            <a:ext cx="3370363" cy="246473"/>
            <a:chOff x="1067733" y="9088613"/>
            <a:chExt cx="3370363" cy="24647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7733" y="9088613"/>
              <a:ext cx="3370363" cy="24647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533333" y="9088613"/>
            <a:ext cx="4695279" cy="246473"/>
            <a:chOff x="12533333" y="9088613"/>
            <a:chExt cx="4695279" cy="24647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33333" y="9088613"/>
              <a:ext cx="4695279" cy="246473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933700"/>
            <a:ext cx="4006266" cy="4006266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 flipV="1">
            <a:off x="11277600" y="5295900"/>
            <a:ext cx="381000" cy="1219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11658600" y="5295900"/>
            <a:ext cx="990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6498771" y="3162300"/>
            <a:ext cx="8926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6041571" y="3162300"/>
            <a:ext cx="4572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910134" y="5044318"/>
            <a:ext cx="37305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식사 만족도 상승</a:t>
            </a:r>
            <a:endParaRPr lang="en-US" altLang="ko-KR" sz="3000" b="1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3000" b="1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30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부모님과 친밀감 강화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80724" y="3526971"/>
            <a:ext cx="34756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메뉴 선정 고민 해소</a:t>
            </a:r>
            <a:endParaRPr lang="en-US" altLang="ko-KR" sz="3000" b="1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3000" b="1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30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체계적인 아이 관리</a:t>
            </a:r>
          </a:p>
        </p:txBody>
      </p:sp>
    </p:spTree>
    <p:extLst>
      <p:ext uri="{BB962C8B-B14F-4D97-AF65-F5344CB8AC3E}">
        <p14:creationId xmlns:p14="http://schemas.microsoft.com/office/powerpoint/2010/main" val="105221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5650" y="4507110"/>
            <a:ext cx="1342857" cy="6761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67733" y="1619664"/>
            <a:ext cx="3352233" cy="609078"/>
            <a:chOff x="1067733" y="1619664"/>
            <a:chExt cx="3352233" cy="60907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7733" y="1619664"/>
              <a:ext cx="3352233" cy="6090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7810" y="1445813"/>
            <a:ext cx="3285714" cy="10761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7733" y="1048970"/>
            <a:ext cx="1328137" cy="450005"/>
            <a:chOff x="1067733" y="1048970"/>
            <a:chExt cx="1328137" cy="45000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7733" y="1048970"/>
              <a:ext cx="1328137" cy="45000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1295" y="920524"/>
            <a:ext cx="838095" cy="7904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50058" y="4571085"/>
            <a:ext cx="2112990" cy="619621"/>
            <a:chOff x="1250058" y="4571085"/>
            <a:chExt cx="2112990" cy="6196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0058" y="4571085"/>
              <a:ext cx="2112990" cy="61962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2919" y="4476800"/>
            <a:ext cx="1742857" cy="6761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17556" y="1273973"/>
            <a:ext cx="2124146" cy="35800"/>
            <a:chOff x="1817556" y="1273973"/>
            <a:chExt cx="2124146" cy="3580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817556" y="1273973"/>
              <a:ext cx="2124146" cy="358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88512" y="5162228"/>
            <a:ext cx="15666689" cy="144589"/>
            <a:chOff x="1088512" y="5162228"/>
            <a:chExt cx="15666689" cy="14458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8512" y="5162228"/>
              <a:ext cx="15666689" cy="14458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18361" y="5183655"/>
            <a:ext cx="15736840" cy="179814"/>
            <a:chOff x="1018361" y="5142857"/>
            <a:chExt cx="2295819" cy="12530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8361" y="5142857"/>
              <a:ext cx="2295819" cy="12530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115610" y="4571085"/>
            <a:ext cx="2112990" cy="651191"/>
            <a:chOff x="4115610" y="4571085"/>
            <a:chExt cx="2112990" cy="65119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15610" y="4571085"/>
              <a:ext cx="2112990" cy="65119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058472" y="4476800"/>
            <a:ext cx="1371429" cy="67619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325611" y="4590455"/>
            <a:ext cx="2112990" cy="619621"/>
            <a:chOff x="7325611" y="4590455"/>
            <a:chExt cx="2112990" cy="61962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25611" y="4590455"/>
              <a:ext cx="2112990" cy="619621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086600" y="4496171"/>
            <a:ext cx="1019048" cy="67619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325987" y="4590455"/>
            <a:ext cx="2112990" cy="619621"/>
            <a:chOff x="10325987" y="4590455"/>
            <a:chExt cx="2112990" cy="61962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25987" y="4590455"/>
              <a:ext cx="2112990" cy="619621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846170" y="4476800"/>
            <a:ext cx="1742857" cy="118095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2509160" y="4571085"/>
            <a:ext cx="2112990" cy="689932"/>
            <a:chOff x="12509160" y="4571085"/>
            <a:chExt cx="2112990" cy="68993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509160" y="4571085"/>
              <a:ext cx="2112990" cy="68993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183129" y="4571085"/>
            <a:ext cx="3102586" cy="722383"/>
            <a:chOff x="15183129" y="4571085"/>
            <a:chExt cx="3102586" cy="72238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183129" y="4571085"/>
              <a:ext cx="3102586" cy="722383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5367443" y="4476800"/>
            <a:ext cx="1057143" cy="67619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288799" y="5826058"/>
            <a:ext cx="2170363" cy="1560555"/>
            <a:chOff x="1288799" y="5826058"/>
            <a:chExt cx="2170363" cy="156055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88799" y="5826058"/>
              <a:ext cx="2170363" cy="156055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933285" y="5788915"/>
            <a:ext cx="2170363" cy="913074"/>
            <a:chOff x="3933285" y="5788915"/>
            <a:chExt cx="2170363" cy="913074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933285" y="5788915"/>
              <a:ext cx="2170363" cy="91307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298278" y="5808286"/>
            <a:ext cx="2170363" cy="1252154"/>
            <a:chOff x="7298278" y="5808286"/>
            <a:chExt cx="2170363" cy="1252154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298278" y="5808286"/>
              <a:ext cx="2170363" cy="125215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326029" y="5845429"/>
            <a:ext cx="2170363" cy="1591234"/>
            <a:chOff x="10326029" y="5845429"/>
            <a:chExt cx="2170363" cy="1591234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326029" y="5845429"/>
              <a:ext cx="2170363" cy="159123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1304395" y="5852995"/>
            <a:ext cx="14526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91919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01-02</a:t>
            </a:r>
          </a:p>
          <a:p>
            <a:endParaRPr lang="en-US" altLang="ko-KR" sz="2400" b="1" dirty="0">
              <a:solidFill>
                <a:srgbClr val="91919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2400" dirty="0" err="1">
                <a:solidFill>
                  <a:srgbClr val="91919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니즈</a:t>
            </a:r>
            <a:r>
              <a:rPr lang="ko-KR" altLang="en-US" sz="2400" dirty="0">
                <a:solidFill>
                  <a:srgbClr val="91919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파악</a:t>
            </a:r>
            <a:endParaRPr lang="en-US" altLang="ko-KR" sz="2400" dirty="0">
              <a:solidFill>
                <a:srgbClr val="91919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dirty="0" err="1">
                <a:solidFill>
                  <a:srgbClr val="91919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니즈</a:t>
            </a:r>
            <a:r>
              <a:rPr lang="ko-KR" altLang="en-US" sz="2400" dirty="0">
                <a:solidFill>
                  <a:srgbClr val="91919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충족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18255" y="5851690"/>
            <a:ext cx="204254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91919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03-05</a:t>
            </a:r>
          </a:p>
          <a:p>
            <a:endParaRPr lang="en-US" altLang="ko-KR" sz="2400" b="1" dirty="0">
              <a:solidFill>
                <a:srgbClr val="91919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2400" dirty="0">
                <a:solidFill>
                  <a:srgbClr val="91919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프로젝트 소개</a:t>
            </a:r>
            <a:endParaRPr lang="en-US" altLang="ko-KR" sz="2400" dirty="0">
              <a:solidFill>
                <a:srgbClr val="91919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dirty="0">
                <a:solidFill>
                  <a:srgbClr val="91919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핵심기능</a:t>
            </a:r>
            <a:endParaRPr lang="en-US" altLang="ko-KR" sz="2400" dirty="0">
              <a:solidFill>
                <a:srgbClr val="91919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dirty="0" err="1">
                <a:solidFill>
                  <a:srgbClr val="91919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차별점</a:t>
            </a:r>
            <a:endParaRPr lang="ko-KR" altLang="en-US" sz="2400" dirty="0">
              <a:solidFill>
                <a:srgbClr val="91919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118895" y="5814984"/>
            <a:ext cx="1091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91919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03-05</a:t>
            </a:r>
          </a:p>
          <a:p>
            <a:endParaRPr lang="en-US" altLang="ko-KR" sz="2400" b="1" dirty="0">
              <a:solidFill>
                <a:srgbClr val="91919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2400" dirty="0">
                <a:solidFill>
                  <a:srgbClr val="91919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시연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123879" y="5814984"/>
            <a:ext cx="1364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91919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07</a:t>
            </a:r>
          </a:p>
          <a:p>
            <a:endParaRPr lang="en-US" altLang="ko-KR" sz="2400" b="1" dirty="0">
              <a:solidFill>
                <a:srgbClr val="91919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2400" dirty="0">
                <a:solidFill>
                  <a:srgbClr val="91919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기대효과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151630" y="5753100"/>
            <a:ext cx="9877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91919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08 </a:t>
            </a:r>
          </a:p>
          <a:p>
            <a:endParaRPr lang="en-US" altLang="ko-KR" sz="2400" b="1" dirty="0">
              <a:solidFill>
                <a:srgbClr val="91919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400" dirty="0">
                <a:solidFill>
                  <a:srgbClr val="91919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 &amp; R</a:t>
            </a:r>
            <a:endParaRPr lang="ko-KR" altLang="en-US" sz="2400" dirty="0">
              <a:solidFill>
                <a:srgbClr val="91919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564326" y="5753100"/>
            <a:ext cx="817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91919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09 </a:t>
            </a:r>
          </a:p>
          <a:p>
            <a:endParaRPr lang="en-US" altLang="ko-KR" sz="2400" b="1" dirty="0">
              <a:solidFill>
                <a:srgbClr val="91919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400" dirty="0">
                <a:solidFill>
                  <a:srgbClr val="91919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Q&amp;A</a:t>
            </a:r>
            <a:endParaRPr lang="ko-KR" altLang="en-US" sz="2400" dirty="0">
              <a:solidFill>
                <a:srgbClr val="91919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D9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1542" y="2991552"/>
            <a:ext cx="12528898" cy="1545453"/>
            <a:chOff x="991542" y="2991552"/>
            <a:chExt cx="12528898" cy="15454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1542" y="2991552"/>
              <a:ext cx="12528898" cy="154545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5128" y="1037529"/>
            <a:ext cx="5038095" cy="15142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01697" y="2090393"/>
            <a:ext cx="5238306" cy="460635"/>
            <a:chOff x="1101697" y="2090393"/>
            <a:chExt cx="5238306" cy="46063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1697" y="2090393"/>
              <a:ext cx="5238306" cy="46063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31053" y="3339731"/>
            <a:ext cx="6514286" cy="33809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D9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53447" y="2494509"/>
            <a:ext cx="7389297" cy="5219777"/>
            <a:chOff x="1353447" y="2494509"/>
            <a:chExt cx="7389297" cy="52197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3447" y="2494509"/>
              <a:ext cx="7389297" cy="521977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701583" y="-279782"/>
            <a:ext cx="14904762" cy="143809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58209" y="8110155"/>
            <a:ext cx="7108297" cy="613655"/>
            <a:chOff x="1458209" y="8110155"/>
            <a:chExt cx="7108297" cy="61365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8209" y="8110155"/>
              <a:ext cx="7108297" cy="61365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8055" y="7935855"/>
            <a:ext cx="2828571" cy="10761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666667" y="4949522"/>
            <a:ext cx="4472896" cy="1171014"/>
            <a:chOff x="12666667" y="4949522"/>
            <a:chExt cx="4472896" cy="11710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66667" y="4949522"/>
              <a:ext cx="4472896" cy="117101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609525" y="4847887"/>
            <a:ext cx="4723810" cy="26476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666667" y="4536441"/>
            <a:ext cx="3489293" cy="35800"/>
            <a:chOff x="12666667" y="4536441"/>
            <a:chExt cx="3489293" cy="358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66667" y="4536441"/>
              <a:ext cx="3489293" cy="358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666667" y="7552795"/>
            <a:ext cx="4472896" cy="1171014"/>
            <a:chOff x="12666667" y="7552795"/>
            <a:chExt cx="4472896" cy="11710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66667" y="7552795"/>
              <a:ext cx="4472896" cy="117101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609525" y="7451163"/>
            <a:ext cx="4371429" cy="140000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666667" y="7139714"/>
            <a:ext cx="3489293" cy="35800"/>
            <a:chOff x="12666667" y="7139714"/>
            <a:chExt cx="3489293" cy="3580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66667" y="7139714"/>
              <a:ext cx="3489293" cy="35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7733" y="1619664"/>
            <a:ext cx="4284648" cy="676220"/>
            <a:chOff x="1067733" y="1619664"/>
            <a:chExt cx="4284648" cy="6762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7733" y="1619664"/>
              <a:ext cx="4284648" cy="67622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7810" y="1445810"/>
            <a:ext cx="2980952" cy="10761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7733" y="1048970"/>
            <a:ext cx="1328137" cy="450005"/>
            <a:chOff x="1067733" y="1048970"/>
            <a:chExt cx="1328137" cy="4500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7733" y="1048970"/>
              <a:ext cx="1328137" cy="45000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9734" y="920524"/>
            <a:ext cx="838095" cy="7904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67733" y="3663143"/>
            <a:ext cx="5263036" cy="337744"/>
            <a:chOff x="1067733" y="3663143"/>
            <a:chExt cx="5263036" cy="33774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7733" y="3663143"/>
              <a:ext cx="5263036" cy="3377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67733" y="9088613"/>
            <a:ext cx="3370363" cy="246473"/>
            <a:chOff x="1067733" y="9088613"/>
            <a:chExt cx="3370363" cy="24647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7733" y="9088613"/>
              <a:ext cx="3370363" cy="24647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533333" y="9088613"/>
            <a:ext cx="4695279" cy="246473"/>
            <a:chOff x="12533333" y="9088613"/>
            <a:chExt cx="4695279" cy="24647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33333" y="9088613"/>
              <a:ext cx="4695279" cy="246473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99695" y="3763981"/>
            <a:ext cx="6666667" cy="306666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266916" y="2699291"/>
            <a:ext cx="6516176" cy="4887132"/>
            <a:chOff x="10266916" y="2699291"/>
            <a:chExt cx="6516176" cy="488713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266916" y="2699291"/>
              <a:ext cx="6516176" cy="4887132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502858" y="9025125"/>
            <a:ext cx="4809524" cy="3809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7733" y="1619664"/>
            <a:ext cx="4284648" cy="676220"/>
            <a:chOff x="1067733" y="1619664"/>
            <a:chExt cx="4284648" cy="6762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7733" y="1619664"/>
              <a:ext cx="4284648" cy="67622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7810" y="1445810"/>
            <a:ext cx="2961905" cy="10761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7733" y="1048970"/>
            <a:ext cx="1328137" cy="450005"/>
            <a:chOff x="1067733" y="1048970"/>
            <a:chExt cx="1328137" cy="4500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7733" y="1048970"/>
              <a:ext cx="1328137" cy="45000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1295" y="920524"/>
            <a:ext cx="876190" cy="7904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67733" y="9088613"/>
            <a:ext cx="3370363" cy="246473"/>
            <a:chOff x="1067733" y="9088613"/>
            <a:chExt cx="3370363" cy="24647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7733" y="9088613"/>
              <a:ext cx="3370363" cy="24647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533333" y="9088613"/>
            <a:ext cx="4695279" cy="246473"/>
            <a:chOff x="12533333" y="9088613"/>
            <a:chExt cx="4695279" cy="24647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33333" y="9088613"/>
              <a:ext cx="4695279" cy="246473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2466" y="4313696"/>
            <a:ext cx="9361905" cy="207619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0748899" y="85400"/>
            <a:ext cx="1676400" cy="1676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1503059" y="902389"/>
            <a:ext cx="1676400" cy="16764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952430" y="1041953"/>
            <a:ext cx="1676400" cy="1676400"/>
          </a:xfrm>
          <a:prstGeom prst="ellipse">
            <a:avLst/>
          </a:prstGeom>
          <a:solidFill>
            <a:srgbClr val="FFA12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4778101" y="1496749"/>
            <a:ext cx="1676400" cy="1676400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4431541" y="34704"/>
            <a:ext cx="1676400" cy="1676400"/>
          </a:xfrm>
          <a:prstGeom prst="ellipse">
            <a:avLst/>
          </a:prstGeom>
          <a:solidFill>
            <a:srgbClr val="318F3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2915015"/>
            <a:ext cx="5638800" cy="5638800"/>
          </a:xfrm>
          <a:prstGeom prst="rect">
            <a:avLst/>
          </a:prstGeom>
        </p:spPr>
      </p:pic>
      <p:sp>
        <p:nvSpPr>
          <p:cNvPr id="31" name="타원 30"/>
          <p:cNvSpPr/>
          <p:nvPr/>
        </p:nvSpPr>
        <p:spPr>
          <a:xfrm>
            <a:off x="16395851" y="307505"/>
            <a:ext cx="1676400" cy="167640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733800" y="4152900"/>
            <a:ext cx="160796" cy="160796"/>
          </a:xfrm>
          <a:prstGeom prst="ellipse">
            <a:avLst/>
          </a:prstGeom>
          <a:solidFill>
            <a:srgbClr val="FFA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114800" y="4152900"/>
            <a:ext cx="160796" cy="160796"/>
          </a:xfrm>
          <a:prstGeom prst="ellipse">
            <a:avLst/>
          </a:prstGeom>
          <a:solidFill>
            <a:srgbClr val="FFA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4538870" y="4152900"/>
            <a:ext cx="160796" cy="160796"/>
          </a:xfrm>
          <a:prstGeom prst="ellipse">
            <a:avLst/>
          </a:prstGeom>
          <a:solidFill>
            <a:srgbClr val="FFA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7733" y="1619664"/>
            <a:ext cx="4284648" cy="676220"/>
            <a:chOff x="1067733" y="1619664"/>
            <a:chExt cx="4284648" cy="6762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7733" y="1619664"/>
              <a:ext cx="4284648" cy="67622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7810" y="1445810"/>
            <a:ext cx="2961905" cy="10761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7733" y="1048970"/>
            <a:ext cx="1328137" cy="450005"/>
            <a:chOff x="1067733" y="1048970"/>
            <a:chExt cx="1328137" cy="4500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7733" y="1048970"/>
              <a:ext cx="1328137" cy="45000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1295" y="920524"/>
            <a:ext cx="876190" cy="7904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67733" y="9088613"/>
            <a:ext cx="3370363" cy="246473"/>
            <a:chOff x="1067733" y="9088613"/>
            <a:chExt cx="3370363" cy="24647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7733" y="9088613"/>
              <a:ext cx="3370363" cy="24647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533333" y="9088613"/>
            <a:ext cx="4695279" cy="246473"/>
            <a:chOff x="12533333" y="9088613"/>
            <a:chExt cx="4695279" cy="24647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33333" y="9088613"/>
              <a:ext cx="4695279" cy="246473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2466" y="4313696"/>
            <a:ext cx="9361905" cy="207619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1221339" y="1289360"/>
            <a:ext cx="1676400" cy="1676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2097419" y="1771069"/>
            <a:ext cx="1676400" cy="16764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3440110" y="1544873"/>
            <a:ext cx="1676400" cy="1676400"/>
          </a:xfrm>
          <a:prstGeom prst="ellipse">
            <a:avLst/>
          </a:prstGeom>
          <a:solidFill>
            <a:srgbClr val="FFA12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4991461" y="1771069"/>
            <a:ext cx="1676400" cy="1676400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4309621" y="781464"/>
            <a:ext cx="1676400" cy="1676400"/>
          </a:xfrm>
          <a:prstGeom prst="ellipse">
            <a:avLst/>
          </a:prstGeom>
          <a:solidFill>
            <a:srgbClr val="318F3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2915015"/>
            <a:ext cx="5638800" cy="5638800"/>
          </a:xfrm>
          <a:prstGeom prst="rect">
            <a:avLst/>
          </a:prstGeom>
        </p:spPr>
      </p:pic>
      <p:sp>
        <p:nvSpPr>
          <p:cNvPr id="31" name="타원 30"/>
          <p:cNvSpPr/>
          <p:nvPr/>
        </p:nvSpPr>
        <p:spPr>
          <a:xfrm>
            <a:off x="15801491" y="1145705"/>
            <a:ext cx="1676400" cy="167640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733800" y="4152900"/>
            <a:ext cx="160796" cy="160796"/>
          </a:xfrm>
          <a:prstGeom prst="ellipse">
            <a:avLst/>
          </a:prstGeom>
          <a:solidFill>
            <a:srgbClr val="FFA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114800" y="4152900"/>
            <a:ext cx="160796" cy="160796"/>
          </a:xfrm>
          <a:prstGeom prst="ellipse">
            <a:avLst/>
          </a:prstGeom>
          <a:solidFill>
            <a:srgbClr val="FFA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4538870" y="4152900"/>
            <a:ext cx="160796" cy="160796"/>
          </a:xfrm>
          <a:prstGeom prst="ellipse">
            <a:avLst/>
          </a:prstGeom>
          <a:solidFill>
            <a:srgbClr val="FFA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698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7733" y="1619664"/>
            <a:ext cx="4284648" cy="676220"/>
            <a:chOff x="1067733" y="1619664"/>
            <a:chExt cx="4284648" cy="6762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7733" y="1619664"/>
              <a:ext cx="4284648" cy="67622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7810" y="1445810"/>
            <a:ext cx="2961905" cy="10761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7733" y="1048970"/>
            <a:ext cx="1328137" cy="450005"/>
            <a:chOff x="1067733" y="1048970"/>
            <a:chExt cx="1328137" cy="4500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7733" y="1048970"/>
              <a:ext cx="1328137" cy="45000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1295" y="920524"/>
            <a:ext cx="876190" cy="7904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67733" y="9088613"/>
            <a:ext cx="3370363" cy="246473"/>
            <a:chOff x="1067733" y="9088613"/>
            <a:chExt cx="3370363" cy="24647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7733" y="9088613"/>
              <a:ext cx="3370363" cy="24647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533333" y="9088613"/>
            <a:ext cx="4695279" cy="246473"/>
            <a:chOff x="12533333" y="9088613"/>
            <a:chExt cx="4695279" cy="24647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33333" y="9088613"/>
              <a:ext cx="4695279" cy="246473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2466" y="4313696"/>
            <a:ext cx="9361905" cy="207619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3400659" y="3255320"/>
            <a:ext cx="1676400" cy="1676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3816472" y="8412149"/>
            <a:ext cx="1577008" cy="1411356"/>
          </a:xfrm>
          <a:prstGeom prst="ellipse">
            <a:avLst/>
          </a:prstGeom>
          <a:solidFill>
            <a:srgbClr val="FFA12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3301379" y="3599869"/>
            <a:ext cx="1676400" cy="16764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3406501" y="3249349"/>
            <a:ext cx="1676400" cy="1676400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4629661" y="3677064"/>
            <a:ext cx="1676400" cy="1676400"/>
          </a:xfrm>
          <a:prstGeom prst="ellipse">
            <a:avLst/>
          </a:prstGeom>
          <a:solidFill>
            <a:srgbClr val="318F3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228" y="3013744"/>
            <a:ext cx="7311885" cy="563880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3733800" y="4152900"/>
            <a:ext cx="160796" cy="160796"/>
          </a:xfrm>
          <a:prstGeom prst="ellipse">
            <a:avLst/>
          </a:prstGeom>
          <a:solidFill>
            <a:srgbClr val="FFA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114800" y="4152900"/>
            <a:ext cx="160796" cy="160796"/>
          </a:xfrm>
          <a:prstGeom prst="ellipse">
            <a:avLst/>
          </a:prstGeom>
          <a:solidFill>
            <a:srgbClr val="FFA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4563604" y="4152900"/>
            <a:ext cx="160796" cy="160796"/>
          </a:xfrm>
          <a:prstGeom prst="ellipse">
            <a:avLst/>
          </a:prstGeom>
          <a:solidFill>
            <a:srgbClr val="FFA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309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7733" y="1619664"/>
            <a:ext cx="4284648" cy="676220"/>
            <a:chOff x="1067733" y="1619664"/>
            <a:chExt cx="4284648" cy="6762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7733" y="1619664"/>
              <a:ext cx="4284648" cy="67622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7810" y="1445810"/>
            <a:ext cx="2961905" cy="10761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7733" y="1048970"/>
            <a:ext cx="1328137" cy="450005"/>
            <a:chOff x="1067733" y="1048970"/>
            <a:chExt cx="1328137" cy="4500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7733" y="1048970"/>
              <a:ext cx="1328137" cy="45000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1295" y="920524"/>
            <a:ext cx="876190" cy="7904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67733" y="9088613"/>
            <a:ext cx="3370363" cy="246473"/>
            <a:chOff x="1067733" y="9088613"/>
            <a:chExt cx="3370363" cy="24647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7733" y="9088613"/>
              <a:ext cx="3370363" cy="24647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533333" y="9088613"/>
            <a:ext cx="4695279" cy="246473"/>
            <a:chOff x="12533333" y="9088613"/>
            <a:chExt cx="4695279" cy="24647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33333" y="9088613"/>
              <a:ext cx="4695279" cy="246473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2466" y="4313696"/>
            <a:ext cx="9361905" cy="207619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3400659" y="3255320"/>
            <a:ext cx="1676400" cy="1676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8880037" y="6739062"/>
            <a:ext cx="2024269" cy="1808922"/>
          </a:xfrm>
          <a:prstGeom prst="ellipse">
            <a:avLst/>
          </a:prstGeom>
          <a:solidFill>
            <a:srgbClr val="FFA12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3301379" y="3599869"/>
            <a:ext cx="1676400" cy="16764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3406501" y="3249349"/>
            <a:ext cx="1676400" cy="1676400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4629661" y="3677064"/>
            <a:ext cx="1676400" cy="1676400"/>
          </a:xfrm>
          <a:prstGeom prst="ellipse">
            <a:avLst/>
          </a:prstGeom>
          <a:solidFill>
            <a:srgbClr val="318F3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228" y="3013744"/>
            <a:ext cx="7311885" cy="563880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3733800" y="4152900"/>
            <a:ext cx="160796" cy="160796"/>
          </a:xfrm>
          <a:prstGeom prst="ellipse">
            <a:avLst/>
          </a:prstGeom>
          <a:solidFill>
            <a:srgbClr val="FFA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114800" y="4152900"/>
            <a:ext cx="160796" cy="160796"/>
          </a:xfrm>
          <a:prstGeom prst="ellipse">
            <a:avLst/>
          </a:prstGeom>
          <a:solidFill>
            <a:srgbClr val="FFA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4572000" y="4152900"/>
            <a:ext cx="160796" cy="160796"/>
          </a:xfrm>
          <a:prstGeom prst="ellipse">
            <a:avLst/>
          </a:prstGeom>
          <a:solidFill>
            <a:srgbClr val="FFA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526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D9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50266" y="2494509"/>
            <a:ext cx="7389297" cy="5219777"/>
            <a:chOff x="9750266" y="2494509"/>
            <a:chExt cx="7389297" cy="52197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0266" y="2494509"/>
              <a:ext cx="7389297" cy="521977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5236" y="-279782"/>
            <a:ext cx="15304762" cy="143809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47662" y="8110155"/>
            <a:ext cx="7108297" cy="613655"/>
            <a:chOff x="9047662" y="8110155"/>
            <a:chExt cx="7108297" cy="61365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47662" y="8110155"/>
              <a:ext cx="7108297" cy="61365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57512" y="7935855"/>
            <a:ext cx="7495238" cy="10761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58209" y="4949522"/>
            <a:ext cx="4472896" cy="1171014"/>
            <a:chOff x="1458209" y="4949522"/>
            <a:chExt cx="4472896" cy="11710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8209" y="4949522"/>
              <a:ext cx="4472896" cy="117101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01068" y="4847887"/>
            <a:ext cx="4438095" cy="15523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58209" y="4536441"/>
            <a:ext cx="3489293" cy="35800"/>
            <a:chOff x="1458209" y="4536441"/>
            <a:chExt cx="3489293" cy="358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8209" y="4536441"/>
              <a:ext cx="3489293" cy="358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58209" y="7552795"/>
            <a:ext cx="4472896" cy="1171014"/>
            <a:chOff x="1458209" y="7552795"/>
            <a:chExt cx="4472896" cy="11710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8209" y="7552795"/>
              <a:ext cx="4472896" cy="117101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01068" y="7451163"/>
            <a:ext cx="5114286" cy="180000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58209" y="7139714"/>
            <a:ext cx="3489293" cy="35800"/>
            <a:chOff x="1458209" y="7139714"/>
            <a:chExt cx="3489293" cy="3580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8209" y="7139714"/>
              <a:ext cx="3489293" cy="35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183</Words>
  <Application>Microsoft Office PowerPoint</Application>
  <PresentationFormat>사용자 지정</PresentationFormat>
  <Paragraphs>70</Paragraphs>
  <Slides>20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Arial,Sans-Serif</vt:lpstr>
      <vt:lpstr>맑은 고딕</vt:lpstr>
      <vt:lpstr>에스코어 드림 3 Light</vt:lpstr>
      <vt:lpstr>에스코어 드림 6 Bold</vt:lpstr>
      <vt:lpstr>잘풀리는오늘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성정욱</cp:lastModifiedBy>
  <cp:revision>132</cp:revision>
  <dcterms:created xsi:type="dcterms:W3CDTF">2021-04-07T20:54:33Z</dcterms:created>
  <dcterms:modified xsi:type="dcterms:W3CDTF">2021-04-08T23:37:30Z</dcterms:modified>
</cp:coreProperties>
</file>