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2" r:id="rId3"/>
    <p:sldId id="261" r:id="rId4"/>
    <p:sldId id="279" r:id="rId5"/>
    <p:sldId id="257" r:id="rId6"/>
    <p:sldId id="258" r:id="rId7"/>
    <p:sldId id="259" r:id="rId8"/>
    <p:sldId id="260"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aximized" horzBarState="maximized">
    <p:restoredLeft sz="20020" autoAdjust="0"/>
    <p:restoredTop sz="94660"/>
  </p:normalViewPr>
  <p:slideViewPr>
    <p:cSldViewPr snapToGrid="0">
      <p:cViewPr>
        <p:scale>
          <a:sx n="80" d="100"/>
          <a:sy n="80" d="100"/>
        </p:scale>
        <p:origin x="216" y="-588"/>
      </p:cViewPr>
      <p:guideLst>
        <p:guide orient="horz" pos="2160"/>
        <p:guide pos="3840"/>
      </p:guideLst>
    </p:cSldViewPr>
  </p:slideViewPr>
  <p:notesTextViewPr>
    <p:cViewPr>
      <p:scale>
        <a:sx n="1" d="1"/>
        <a:sy n="1" d="1"/>
      </p:scale>
      <p:origin x="0" y="0"/>
    </p:cViewPr>
  </p:notesTextViewPr>
  <p:notesViewPr>
    <p:cSldViewPr snapToGrid="0">
      <p:cViewPr varScale="1">
        <p:scale>
          <a:sx n="80" d="100"/>
          <a:sy n="80" d="100"/>
        </p:scale>
        <p:origin x="-197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C94C7A-12F2-4002-A1B5-F8C77280B217}" type="datetimeFigureOut">
              <a:rPr lang="ru-RU" smtClean="0"/>
              <a:t>04.11.2020</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482D63-0548-470D-8782-CA2CA9729046}" type="slidenum">
              <a:rPr lang="ru-RU" smtClean="0"/>
              <a:t>‹#›</a:t>
            </a:fld>
            <a:endParaRPr lang="ru-RU"/>
          </a:p>
        </p:txBody>
      </p:sp>
    </p:spTree>
    <p:extLst>
      <p:ext uri="{BB962C8B-B14F-4D97-AF65-F5344CB8AC3E}">
        <p14:creationId xmlns:p14="http://schemas.microsoft.com/office/powerpoint/2010/main" val="4140329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ru.wikipedia.org/wiki/%D0%A1%D1%85%D0%B5%D0%BC%D0%B0_%D0%B1%D0%B0%D0%B7%D1%8B_%D0%B4%D0%B0%D0%BD%D0%BD%D1%8B%D1%85" TargetMode="External"/><Relationship Id="rId13" Type="http://schemas.openxmlformats.org/officeDocument/2006/relationships/hyperlink" Target="https://ru.wikipedia.org/wiki/%D0%A7%D0%B5%D0%BD,_%D0%9F%D0%B8%D1%82%D0%B5%D1%80" TargetMode="External"/><Relationship Id="rId3" Type="http://schemas.openxmlformats.org/officeDocument/2006/relationships/hyperlink" Target="https://ru.wikipedia.org/wiki/%D0%90%D0%BD%D0%B3%D0%BB%D0%B8%D0%B9%D1%81%D0%BA%D0%B8%D0%B9_%D1%8F%D0%B7%D1%8B%D0%BA" TargetMode="External"/><Relationship Id="rId7" Type="http://schemas.openxmlformats.org/officeDocument/2006/relationships/hyperlink" Target="https://ru.wikipedia.org/wiki/%D0%9F%D1%80%D0%BE%D0%B5%D0%BA%D1%82%D0%B8%D1%80%D0%BE%D0%B2%D0%B0%D0%BD%D0%B8%D0%B5_%D0%B1%D0%B0%D0%B7_%D0%B4%D0%B0%D0%BD%D0%BD%D1%8B%D1%85" TargetMode="External"/><Relationship Id="rId12" Type="http://schemas.openxmlformats.org/officeDocument/2006/relationships/hyperlink" Target="https://ru.wikipedia.org/wiki/1976_%D0%B3%D0%BE%D0%B4"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ru.wikipedia.org/wiki/%D0%9F%D1%80%D0%B5%D0%B4%D0%BC%D0%B5%D1%82%D0%BD%D0%B0%D1%8F_%D0%BE%D0%B1%D0%BB%D0%B0%D1%81%D1%82%D1%8C" TargetMode="External"/><Relationship Id="rId11" Type="http://schemas.openxmlformats.org/officeDocument/2006/relationships/hyperlink" Target="https://ru.wikipedia.org/wiki/%D0%A1%D0%B5%D1%82%D0%B5%D0%B2%D0%B0%D1%8F_%D0%BC%D0%BE%D0%B4%D0%B5%D0%BB%D1%8C_%D0%B4%D0%B0%D0%BD%D0%BD%D1%8B%D1%85" TargetMode="External"/><Relationship Id="rId5" Type="http://schemas.openxmlformats.org/officeDocument/2006/relationships/hyperlink" Target="https://ru.wikipedia.org/wiki/%D0%9A%D0%BE%D0%BD%D1%86%D0%B5%D0%BF%D1%82%D1%83%D0%B0%D0%BB%D1%8C%D0%BD%D0%B0%D1%8F_%D1%81%D1%85%D0%B5%D0%BC%D0%B0" TargetMode="External"/><Relationship Id="rId15" Type="http://schemas.openxmlformats.org/officeDocument/2006/relationships/hyperlink" Target="https://ru.wikipedia.org/wiki/ER-%D0%BC%D0%BE%D0%B4%D0%B5%D0%BB%D1%8C#cite_note-uni-klu-2" TargetMode="External"/><Relationship Id="rId10" Type="http://schemas.openxmlformats.org/officeDocument/2006/relationships/hyperlink" Target="https://ru.wikipedia.org/w/index.php?title=%D0%9E%D0%B1%D1%8A%D0%B5%D0%BA%D1%82%D0%BD%D0%B0%D1%8F_%D0%BC%D0%BE%D0%B4%D0%B5%D0%BB%D1%8C_%D0%B4%D0%B0%D0%BD%D0%BD%D1%8B%D1%85&amp;action=edit&amp;redlink=1" TargetMode="External"/><Relationship Id="rId4" Type="http://schemas.openxmlformats.org/officeDocument/2006/relationships/hyperlink" Target="https://ru.wikipedia.org/wiki/%D0%9C%D0%BE%D0%B4%D0%B5%D0%BB%D1%8C_%D0%B4%D0%B0%D0%BD%D0%BD%D1%8B%D1%85" TargetMode="External"/><Relationship Id="rId9" Type="http://schemas.openxmlformats.org/officeDocument/2006/relationships/hyperlink" Target="https://ru.wikipedia.org/wiki/%D0%A0%D0%B5%D0%BB%D1%8F%D1%86%D0%B8%D0%BE%D0%BD%D0%BD%D0%B0%D1%8F_%D0%BC%D0%BE%D0%B4%D0%B5%D0%BB%D1%8C_%D0%B4%D0%B0%D0%BD%D0%BD%D1%8B%D1%85" TargetMode="External"/><Relationship Id="rId14" Type="http://schemas.openxmlformats.org/officeDocument/2006/relationships/hyperlink" Target="https://ru.wikipedia.org/wiki/ER-%D0%BC%D0%BE%D0%B4%D0%B5%D0%BB%D1%8C#cite_note-1"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u.wikipedia.org/w/index.php?title=%D0%AD%D0%B2%D0%B5%D1%80%D0%B5%D1%81%D1%82,_%D0%93%D0%BE%D1%80%D0%B4%D0%BE%D0%BD&amp;action=edit&amp;redlink=1" TargetMode="External"/><Relationship Id="rId7" Type="http://schemas.openxmlformats.org/officeDocument/2006/relationships/hyperlink" Target="https://ru.wikipedia.org/wiki/%D0%93%D0%BB%D0%B0%D0%B3%D0%BE%D0%BB"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ru.wikipedia.org/wiki/ER-%D0%BC%D0%BE%D0%B4%D0%B5%D0%BB%D1%8C#cite_note-crowsfoot-5" TargetMode="External"/><Relationship Id="rId5" Type="http://schemas.openxmlformats.org/officeDocument/2006/relationships/hyperlink" Target="https://ru.wikipedia.org/wiki/ER-%D0%BC%D0%BE%D0%B4%D0%B5%D0%BB%D1%8C#cite_note-orm-JCM11-4" TargetMode="External"/><Relationship Id="rId4" Type="http://schemas.openxmlformats.org/officeDocument/2006/relationships/hyperlink" Target="https://ru.wikipedia.org/wiki/%D0%90%D0%BD%D0%B3%D0%BB%D0%B8%D0%B9%D1%81%D0%BA%D0%B8%D0%B9_%D1%8F%D0%B7%D1%8B%D0%BA"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Проектирования БД</a:t>
            </a:r>
            <a:r>
              <a:rPr lang="ru-RU" dirty="0"/>
              <a:t> представляет собой последовательность переходов от </a:t>
            </a:r>
            <a:r>
              <a:rPr lang="ru-RU" b="1" dirty="0"/>
              <a:t>неформального словесного описания </a:t>
            </a:r>
            <a:r>
              <a:rPr lang="ru-RU" dirty="0"/>
              <a:t>информационной структуры предметной области </a:t>
            </a:r>
          </a:p>
          <a:p>
            <a:r>
              <a:rPr lang="ru-RU" dirty="0"/>
              <a:t>к </a:t>
            </a:r>
            <a:r>
              <a:rPr lang="ru-RU" b="1" dirty="0"/>
              <a:t>формализованному описанию объектов</a:t>
            </a:r>
            <a:r>
              <a:rPr lang="ru-RU" dirty="0"/>
              <a:t> предметной области в терминах некоторой модели.</a:t>
            </a:r>
          </a:p>
          <a:p>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1</a:t>
            </a:fld>
            <a:endParaRPr lang="ru-RU"/>
          </a:p>
        </p:txBody>
      </p:sp>
    </p:spTree>
    <p:extLst>
      <p:ext uri="{BB962C8B-B14F-4D97-AF65-F5344CB8AC3E}">
        <p14:creationId xmlns:p14="http://schemas.microsoft.com/office/powerpoint/2010/main" val="1875659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a:xfrm>
            <a:off x="685800" y="4137338"/>
            <a:ext cx="5486400" cy="4114800"/>
          </a:xfrm>
        </p:spPr>
        <p:txBody>
          <a:bodyPr/>
          <a:lstStyle/>
          <a:p>
            <a:r>
              <a:rPr lang="ru-RU" dirty="0"/>
              <a:t>В реальном проектировании структуры базы данных применяются другой метод - так называемое, </a:t>
            </a:r>
            <a:r>
              <a:rPr lang="ru-RU" b="1" i="1" dirty="0"/>
              <a:t>семантическое моделирование</a:t>
            </a:r>
            <a:r>
              <a:rPr lang="ru-RU" dirty="0"/>
              <a:t>. Семантическое моделирование представляет собой моделирование структуры данных, опираясь на смысл этих данных. В качестве инструмента семантического моделирования используются различные варианты </a:t>
            </a:r>
            <a:r>
              <a:rPr lang="ru-RU" b="1" i="1" dirty="0"/>
              <a:t>диаграмм сущность-связь</a:t>
            </a:r>
            <a:r>
              <a:rPr lang="ru-RU" dirty="0"/>
              <a:t> (</a:t>
            </a:r>
            <a:r>
              <a:rPr lang="ru-RU" b="1" i="1" dirty="0"/>
              <a:t>ER - </a:t>
            </a:r>
            <a:r>
              <a:rPr lang="ru-RU" b="1" i="1" dirty="0" err="1"/>
              <a:t>Entity-Relationship</a:t>
            </a:r>
            <a:r>
              <a:rPr lang="ru-RU" dirty="0"/>
              <a:t>). </a:t>
            </a:r>
          </a:p>
          <a:p>
            <a:r>
              <a:rPr lang="ru-RU" b="1" dirty="0"/>
              <a:t>ER-модель</a:t>
            </a:r>
            <a:r>
              <a:rPr lang="ru-RU" dirty="0"/>
              <a:t> (от </a:t>
            </a:r>
            <a:r>
              <a:rPr lang="ru-RU" u="sng" dirty="0">
                <a:hlinkClick r:id="rId3" tooltip="Английский язык"/>
              </a:rPr>
              <a:t>англ.</a:t>
            </a:r>
            <a:r>
              <a:rPr lang="ru-RU" dirty="0"/>
              <a:t> </a:t>
            </a:r>
            <a:r>
              <a:rPr lang="ru-RU" i="1" dirty="0" err="1"/>
              <a:t>Entity-Relationship</a:t>
            </a:r>
            <a:r>
              <a:rPr lang="ru-RU" i="1" dirty="0"/>
              <a:t> </a:t>
            </a:r>
            <a:r>
              <a:rPr lang="ru-RU" i="1" dirty="0" err="1"/>
              <a:t>model</a:t>
            </a:r>
            <a:r>
              <a:rPr lang="ru-RU" dirty="0"/>
              <a:t>, </a:t>
            </a:r>
            <a:r>
              <a:rPr lang="ru-RU" i="1" dirty="0"/>
              <a:t>модель «сущность — связь»</a:t>
            </a:r>
            <a:r>
              <a:rPr lang="ru-RU" dirty="0"/>
              <a:t>) — </a:t>
            </a:r>
            <a:r>
              <a:rPr lang="ru-RU" u="sng" dirty="0">
                <a:hlinkClick r:id="rId4" tooltip="Модель данных"/>
              </a:rPr>
              <a:t>модель данных</a:t>
            </a:r>
            <a:r>
              <a:rPr lang="ru-RU" dirty="0"/>
              <a:t>, позволяющая описывать </a:t>
            </a:r>
            <a:r>
              <a:rPr lang="ru-RU" u="sng" dirty="0">
                <a:hlinkClick r:id="rId5" tooltip="Концептуальная схема"/>
              </a:rPr>
              <a:t>концептуальные схемы</a:t>
            </a:r>
            <a:r>
              <a:rPr lang="ru-RU" dirty="0"/>
              <a:t> </a:t>
            </a:r>
            <a:r>
              <a:rPr lang="ru-RU" u="sng" dirty="0">
                <a:hlinkClick r:id="rId6" tooltip="Предметная область"/>
              </a:rPr>
              <a:t>предметной области</a:t>
            </a:r>
            <a:r>
              <a:rPr lang="ru-RU" dirty="0"/>
              <a:t>.</a:t>
            </a:r>
          </a:p>
          <a:p>
            <a:r>
              <a:rPr lang="ru-RU" dirty="0"/>
              <a:t>ER-модель используется при высокоуровневом (концептуальном) </a:t>
            </a:r>
            <a:r>
              <a:rPr lang="ru-RU" u="sng" dirty="0">
                <a:hlinkClick r:id="rId7" tooltip="Проектирование баз данных"/>
              </a:rPr>
              <a:t>проектировании баз данных</a:t>
            </a:r>
            <a:r>
              <a:rPr lang="ru-RU" dirty="0"/>
              <a:t>. С её помощью можно выделить ключевые сущности и обозначить связи, которые могут устанавливаться между этими сущностями.</a:t>
            </a:r>
          </a:p>
          <a:p>
            <a:r>
              <a:rPr lang="ru-RU" dirty="0"/>
              <a:t>Во время </a:t>
            </a:r>
            <a:r>
              <a:rPr lang="ru-RU" u="sng" dirty="0">
                <a:hlinkClick r:id="rId7" tooltip="Проектирование баз данных"/>
              </a:rPr>
              <a:t>проектирования баз данных</a:t>
            </a:r>
            <a:r>
              <a:rPr lang="ru-RU" dirty="0"/>
              <a:t> происходит преобразование ER-модели в конкретную </a:t>
            </a:r>
            <a:r>
              <a:rPr lang="ru-RU" u="sng" dirty="0">
                <a:hlinkClick r:id="rId8" tooltip="Схема базы данных"/>
              </a:rPr>
              <a:t>схему базы данных</a:t>
            </a:r>
            <a:r>
              <a:rPr lang="ru-RU" dirty="0"/>
              <a:t> на основе выбранной модели данных (</a:t>
            </a:r>
            <a:r>
              <a:rPr lang="ru-RU" u="sng" dirty="0">
                <a:hlinkClick r:id="rId9" tooltip="Реляционная модель данных"/>
              </a:rPr>
              <a:t>реляционной</a:t>
            </a:r>
            <a:r>
              <a:rPr lang="ru-RU" dirty="0"/>
              <a:t>, </a:t>
            </a:r>
            <a:r>
              <a:rPr lang="ru-RU" u="sng" dirty="0">
                <a:hlinkClick r:id="rId10" tooltip="Объектная модель данных (страница отсутствует)"/>
              </a:rPr>
              <a:t>объектной</a:t>
            </a:r>
            <a:r>
              <a:rPr lang="ru-RU" dirty="0"/>
              <a:t>, </a:t>
            </a:r>
            <a:r>
              <a:rPr lang="ru-RU" u="sng" dirty="0">
                <a:hlinkClick r:id="rId11" tooltip="Сетевая модель данных"/>
              </a:rPr>
              <a:t>сетевой</a:t>
            </a:r>
            <a:r>
              <a:rPr lang="ru-RU" dirty="0"/>
              <a:t> или др.).</a:t>
            </a:r>
          </a:p>
          <a:p>
            <a:r>
              <a:rPr lang="ru-RU" dirty="0"/>
              <a:t>ER-модель представляет собой формальную конструкцию, которая сама по себе не предписывает никаких графических средств её визуализации. В качестве стандартной графической нотации, с помощью которой можно визуализировать ER-модель, была предложена </a:t>
            </a:r>
            <a:r>
              <a:rPr lang="ru-RU" i="1" dirty="0"/>
              <a:t>диаграмма «сущность-связь»</a:t>
            </a:r>
            <a:r>
              <a:rPr lang="ru-RU" dirty="0"/>
              <a:t> (</a:t>
            </a:r>
            <a:r>
              <a:rPr lang="ru-RU" u="sng" dirty="0">
                <a:hlinkClick r:id="rId3" tooltip="Английский язык"/>
              </a:rPr>
              <a:t>англ.</a:t>
            </a:r>
            <a:r>
              <a:rPr lang="ru-RU" dirty="0"/>
              <a:t> </a:t>
            </a:r>
            <a:r>
              <a:rPr lang="ru-RU" i="1" dirty="0" err="1"/>
              <a:t>Entity-Relationship</a:t>
            </a:r>
            <a:r>
              <a:rPr lang="ru-RU" i="1" dirty="0"/>
              <a:t> </a:t>
            </a:r>
            <a:r>
              <a:rPr lang="ru-RU" i="1" dirty="0" err="1"/>
              <a:t>diagram</a:t>
            </a:r>
            <a:r>
              <a:rPr lang="ru-RU" i="1" dirty="0"/>
              <a:t>, ERD</a:t>
            </a:r>
            <a:r>
              <a:rPr lang="ru-RU" dirty="0"/>
              <a:t>, </a:t>
            </a:r>
            <a:r>
              <a:rPr lang="ru-RU" i="1" dirty="0"/>
              <a:t>ER-диаграмма</a:t>
            </a:r>
            <a:r>
              <a:rPr lang="ru-RU" dirty="0"/>
              <a:t>).</a:t>
            </a:r>
          </a:p>
          <a:p>
            <a:r>
              <a:rPr lang="ru-RU" dirty="0"/>
              <a:t>Понятия «ER-модель» и «ER-диаграмма» часто не различают, хотя для визуализации ER-моделей могут быть использованы и другие графические нотации, либо визуализация может вообще не применяться (например, использоваться текстовое описание).</a:t>
            </a:r>
          </a:p>
          <a:p>
            <a:r>
              <a:rPr lang="ru-RU" dirty="0"/>
              <a:t>Модель была предложена в </a:t>
            </a:r>
            <a:r>
              <a:rPr lang="ru-RU" u="sng" dirty="0">
                <a:hlinkClick r:id="rId12" tooltip="1976 год"/>
              </a:rPr>
              <a:t>1976 году</a:t>
            </a:r>
            <a:r>
              <a:rPr lang="ru-RU" dirty="0"/>
              <a:t> </a:t>
            </a:r>
            <a:r>
              <a:rPr lang="ru-RU" u="sng" dirty="0">
                <a:hlinkClick r:id="rId13" tooltip="Чен, Питер"/>
              </a:rPr>
              <a:t>Питером </a:t>
            </a:r>
            <a:r>
              <a:rPr lang="ru-RU" u="sng" dirty="0" err="1">
                <a:hlinkClick r:id="rId13" tooltip="Чен, Питер"/>
              </a:rPr>
              <a:t>Ченом</a:t>
            </a:r>
            <a:r>
              <a:rPr lang="ru-RU" u="sng" baseline="30000" dirty="0">
                <a:hlinkClick r:id="rId14"/>
              </a:rPr>
              <a:t>[1]</a:t>
            </a:r>
            <a:r>
              <a:rPr lang="ru-RU" u="sng" baseline="30000" dirty="0">
                <a:hlinkClick r:id="rId15"/>
              </a:rPr>
              <a:t>[2]</a:t>
            </a:r>
            <a:r>
              <a:rPr lang="ru-RU" dirty="0"/>
              <a:t>, им же предложена и самая популярная графическая нотация для модели.</a:t>
            </a:r>
          </a:p>
          <a:p>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10</a:t>
            </a:fld>
            <a:endParaRPr lang="ru-RU"/>
          </a:p>
        </p:txBody>
      </p:sp>
    </p:spTree>
    <p:extLst>
      <p:ext uri="{BB962C8B-B14F-4D97-AF65-F5344CB8AC3E}">
        <p14:creationId xmlns:p14="http://schemas.microsoft.com/office/powerpoint/2010/main" val="2895655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Нотация П. </a:t>
            </a:r>
            <a:r>
              <a:rPr lang="ru-RU" b="1" dirty="0" err="1"/>
              <a:t>Чена</a:t>
            </a:r>
            <a:endParaRPr lang="ru-RU" dirty="0"/>
          </a:p>
          <a:p>
            <a:r>
              <a:rPr lang="ru-RU" dirty="0"/>
              <a:t> </a:t>
            </a:r>
          </a:p>
          <a:p>
            <a:r>
              <a:rPr lang="ru-RU" dirty="0"/>
              <a:t>Множества сущностей изображаются в виде прямоугольников, множества отношений изображаются в виде ромбов. Если сущность участвует в отношении, они связаны линией. Если отношение не является обязательным, то линия пунктирная. Атрибуты изображаются в виде овалов и связываются линией с одним отношением или с одной сущностью</a:t>
            </a:r>
          </a:p>
          <a:p>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11</a:t>
            </a:fld>
            <a:endParaRPr lang="ru-RU"/>
          </a:p>
        </p:txBody>
      </p:sp>
    </p:spTree>
    <p:extLst>
      <p:ext uri="{BB962C8B-B14F-4D97-AF65-F5344CB8AC3E}">
        <p14:creationId xmlns:p14="http://schemas.microsoft.com/office/powerpoint/2010/main" val="4054827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Данная нотация была предложена </a:t>
            </a:r>
            <a:r>
              <a:rPr lang="ru-RU" u="sng" dirty="0">
                <a:hlinkClick r:id="rId3" tooltip="Эверест, Гордон (страница отсутствует)"/>
              </a:rPr>
              <a:t>Гордоном Эверестом</a:t>
            </a:r>
            <a:r>
              <a:rPr lang="ru-RU" dirty="0"/>
              <a:t> (</a:t>
            </a:r>
            <a:r>
              <a:rPr lang="ru-RU" u="sng" dirty="0">
                <a:hlinkClick r:id="rId4" tooltip="Английский язык"/>
              </a:rPr>
              <a:t>англ.</a:t>
            </a:r>
            <a:r>
              <a:rPr lang="ru-RU" dirty="0"/>
              <a:t> </a:t>
            </a:r>
            <a:r>
              <a:rPr lang="ru-RU" i="1" dirty="0" err="1"/>
              <a:t>Gordon</a:t>
            </a:r>
            <a:r>
              <a:rPr lang="ru-RU" i="1" dirty="0"/>
              <a:t> </a:t>
            </a:r>
            <a:r>
              <a:rPr lang="ru-RU" i="1" dirty="0" err="1"/>
              <a:t>Everest</a:t>
            </a:r>
            <a:r>
              <a:rPr lang="ru-RU" dirty="0"/>
              <a:t>) под названием “</a:t>
            </a:r>
            <a:r>
              <a:rPr lang="ru-RU" dirty="0" err="1"/>
              <a:t>inverted</a:t>
            </a:r>
            <a:r>
              <a:rPr lang="ru-RU" dirty="0"/>
              <a:t> </a:t>
            </a:r>
            <a:r>
              <a:rPr lang="ru-RU" dirty="0" err="1"/>
              <a:t>arrow</a:t>
            </a:r>
            <a:r>
              <a:rPr lang="ru-RU" dirty="0"/>
              <a:t>” («перевёрнутая стрелка»), однако сейчас чаще называемая “</a:t>
            </a:r>
            <a:r>
              <a:rPr lang="ru-RU" dirty="0" err="1"/>
              <a:t>Crow’s</a:t>
            </a:r>
            <a:r>
              <a:rPr lang="ru-RU" dirty="0"/>
              <a:t> </a:t>
            </a:r>
            <a:r>
              <a:rPr lang="ru-RU" dirty="0" err="1"/>
              <a:t>Foot</a:t>
            </a:r>
            <a:r>
              <a:rPr lang="ru-RU" dirty="0"/>
              <a:t>”, или “</a:t>
            </a:r>
            <a:r>
              <a:rPr lang="ru-RU" dirty="0" err="1"/>
              <a:t>crow’s</a:t>
            </a:r>
            <a:r>
              <a:rPr lang="ru-RU" dirty="0"/>
              <a:t> </a:t>
            </a:r>
            <a:r>
              <a:rPr lang="ru-RU" dirty="0" err="1"/>
              <a:t>foot</a:t>
            </a:r>
            <a:r>
              <a:rPr lang="ru-RU" dirty="0"/>
              <a:t>” («воронья лапка») или “</a:t>
            </a:r>
            <a:r>
              <a:rPr lang="ru-RU" dirty="0" err="1"/>
              <a:t>fork</a:t>
            </a:r>
            <a:r>
              <a:rPr lang="ru-RU" dirty="0"/>
              <a:t>” («вилка»)</a:t>
            </a:r>
            <a:r>
              <a:rPr lang="ru-RU" u="sng" baseline="30000" dirty="0">
                <a:hlinkClick r:id="rId5"/>
              </a:rPr>
              <a:t>[4]</a:t>
            </a:r>
            <a:r>
              <a:rPr lang="ru-RU" dirty="0"/>
              <a:t>.</a:t>
            </a:r>
          </a:p>
          <a:p>
            <a:r>
              <a:rPr lang="ru-RU" dirty="0"/>
              <a:t>Согласно данной нотации, сущность изображается в виде прямоугольника, содержащего её имя, выражаемое существительным</a:t>
            </a:r>
            <a:r>
              <a:rPr lang="ru-RU" u="sng" baseline="30000" dirty="0">
                <a:hlinkClick r:id="rId6"/>
              </a:rPr>
              <a:t>[5]</a:t>
            </a:r>
            <a:r>
              <a:rPr lang="ru-RU" dirty="0"/>
              <a:t>. Имя сущности должно быть уникальным в рамках одной модели. При этом, имя сущности — это имя типа, а не конкретного экземпляра данного типа. Экземпляром сущности называется конкретный представитель данной сущности.</a:t>
            </a:r>
          </a:p>
          <a:p>
            <a:r>
              <a:rPr lang="ru-RU" dirty="0"/>
              <a:t>Связь изображается линией, которая связывает две сущности, участвующие в отношении. Степень конца связи указывается графически, множественность связи изображается в виде «вилки» на конце связи. Модальность связи так же изображается графически — необязательность связи помечается кружком на конце связи. Именование обычно выражается одним </a:t>
            </a:r>
            <a:r>
              <a:rPr lang="ru-RU" u="sng" dirty="0">
                <a:hlinkClick r:id="rId7" tooltip="Глагол"/>
              </a:rPr>
              <a:t>глаголом</a:t>
            </a:r>
            <a:r>
              <a:rPr lang="ru-RU" u="sng" baseline="30000" dirty="0">
                <a:hlinkClick r:id="rId6"/>
              </a:rPr>
              <a:t>[5]</a:t>
            </a:r>
            <a:r>
              <a:rPr lang="ru-RU" dirty="0"/>
              <a:t> в изъявительном наклонении настоящего времени: «имеет», «принадлежит» и т. д.; или глаголом с поясняющими словами: «включает в себя», и т. п. Наименование может быть одно для всей связи или два для каждого из концов связи. Во втором случае, название левого конца связи указывается над линией связи, а правого — под линией. Каждое из названий располагаются рядом с сущностью, к которой оно относится.</a:t>
            </a:r>
          </a:p>
          <a:p>
            <a:r>
              <a:rPr lang="ru-RU" dirty="0"/>
              <a:t>Атрибуты сущности записываются внутри прямоугольника, изображающего сущность, и выражаются существительным в единственном числе (возможно, с уточняющими словами). Среди атрибутов выделяется ключ сущности — </a:t>
            </a:r>
            <a:r>
              <a:rPr lang="ru-RU" dirty="0" err="1"/>
              <a:t>неизбыточный</a:t>
            </a:r>
            <a:r>
              <a:rPr lang="ru-RU" dirty="0"/>
              <a:t> набор атрибутов, значения которых в совокупности являются уникальными для каждого экземпляра сущности</a:t>
            </a:r>
            <a:r>
              <a:rPr lang="ru-RU" u="sng" baseline="30000" dirty="0">
                <a:hlinkClick r:id="rId6"/>
              </a:rPr>
              <a:t>[5</a:t>
            </a:r>
            <a:endParaRPr lang="ru-RU" dirty="0"/>
          </a:p>
          <a:p>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12</a:t>
            </a:fld>
            <a:endParaRPr lang="ru-RU"/>
          </a:p>
        </p:txBody>
      </p:sp>
    </p:spTree>
    <p:extLst>
      <p:ext uri="{BB962C8B-B14F-4D97-AF65-F5344CB8AC3E}">
        <p14:creationId xmlns:p14="http://schemas.microsoft.com/office/powerpoint/2010/main" val="2457925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Нотация </a:t>
            </a:r>
            <a:r>
              <a:rPr lang="ru-RU" b="1" dirty="0" err="1"/>
              <a:t>Баркера</a:t>
            </a:r>
            <a:endParaRPr lang="ru-RU" dirty="0"/>
          </a:p>
          <a:p>
            <a:r>
              <a:rPr lang="ru-RU" dirty="0"/>
              <a:t>Рассмотрим с ER-диаграммами близко к нотации </a:t>
            </a:r>
            <a:r>
              <a:rPr lang="ru-RU" dirty="0" err="1"/>
              <a:t>Баркера</a:t>
            </a:r>
            <a:r>
              <a:rPr lang="ru-RU" dirty="0"/>
              <a:t>, как довольно легкой в понимании основных идей. Данная глава является скорее иллюстрацией методов семантического моделирования, чем полноценным введением в эту область. </a:t>
            </a:r>
          </a:p>
          <a:p>
            <a:r>
              <a:rPr lang="ru-RU" b="1" dirty="0"/>
              <a:t>Основные понятия ER-диаграмм</a:t>
            </a:r>
            <a:endParaRPr lang="ru-RU" dirty="0"/>
          </a:p>
          <a:p>
            <a:r>
              <a:rPr lang="ru-RU" i="1" dirty="0"/>
              <a:t>Определение 1</a:t>
            </a:r>
            <a:r>
              <a:rPr lang="ru-RU" dirty="0"/>
              <a:t>. </a:t>
            </a:r>
            <a:r>
              <a:rPr lang="ru-RU" b="1" i="1" dirty="0"/>
              <a:t>Сущность</a:t>
            </a:r>
            <a:r>
              <a:rPr lang="ru-RU" dirty="0"/>
              <a:t> - это класс однотипных объектов, информация о которых должна быть учтена в модели. </a:t>
            </a:r>
          </a:p>
          <a:p>
            <a:r>
              <a:rPr lang="ru-RU" dirty="0"/>
              <a:t>Каждая сущность должна иметь наименование, выраженное существительным в единственном числе. </a:t>
            </a:r>
          </a:p>
          <a:p>
            <a:r>
              <a:rPr lang="ru-RU" dirty="0"/>
              <a:t>Примерами сущностей могут быть такие классы объектов как "Поставщик", "Сотрудник", "Накладная". </a:t>
            </a:r>
          </a:p>
          <a:p>
            <a:r>
              <a:rPr lang="ru-RU" dirty="0"/>
              <a:t>Каждая сущность в модели изображается в виде прямоугольника с наименованием: </a:t>
            </a:r>
          </a:p>
          <a:p>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13</a:t>
            </a:fld>
            <a:endParaRPr lang="ru-RU"/>
          </a:p>
        </p:txBody>
      </p:sp>
    </p:spTree>
    <p:extLst>
      <p:ext uri="{BB962C8B-B14F-4D97-AF65-F5344CB8AC3E}">
        <p14:creationId xmlns:p14="http://schemas.microsoft.com/office/powerpoint/2010/main" val="1547984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Например, представителем сущности "Сотрудник" может быть "Сотрудник Иванов". </a:t>
            </a:r>
          </a:p>
          <a:p>
            <a:r>
              <a:rPr lang="ru-RU" dirty="0"/>
              <a:t>Экземпляры сущностей должны быть </a:t>
            </a:r>
            <a:r>
              <a:rPr lang="ru-RU" i="1" dirty="0"/>
              <a:t>различимы</a:t>
            </a:r>
            <a:r>
              <a:rPr lang="ru-RU" dirty="0"/>
              <a:t>, т.е. сущности должны иметь некоторые свойства, уникальные для каждого экземпляра этой сущности. </a:t>
            </a:r>
          </a:p>
          <a:p>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14</a:t>
            </a:fld>
            <a:endParaRPr lang="ru-RU"/>
          </a:p>
        </p:txBody>
      </p:sp>
    </p:spTree>
    <p:extLst>
      <p:ext uri="{BB962C8B-B14F-4D97-AF65-F5344CB8AC3E}">
        <p14:creationId xmlns:p14="http://schemas.microsoft.com/office/powerpoint/2010/main" val="551295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Наименование атрибута должно быть выражено существительным в единственном числе (возможно, с характеризующими прилагательными). </a:t>
            </a:r>
          </a:p>
          <a:p>
            <a:r>
              <a:rPr lang="ru-RU" dirty="0"/>
              <a:t>Примерами атрибутов сущности "Сотрудник" могут быть такие атрибуты как "Табельный номер", "Фамилия", "Имя", "Отчество", "Должность", "Зарплата" и т.п. </a:t>
            </a:r>
          </a:p>
          <a:p>
            <a:r>
              <a:rPr lang="ru-RU" dirty="0"/>
              <a:t>Атрибуты изображаются в пределах прямоугольника, определяющего сущность: </a:t>
            </a:r>
          </a:p>
          <a:p>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15</a:t>
            </a:fld>
            <a:endParaRPr lang="ru-RU"/>
          </a:p>
        </p:txBody>
      </p:sp>
    </p:spTree>
    <p:extLst>
      <p:ext uri="{BB962C8B-B14F-4D97-AF65-F5344CB8AC3E}">
        <p14:creationId xmlns:p14="http://schemas.microsoft.com/office/powerpoint/2010/main" val="1069976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i="1" dirty="0"/>
              <a:t>Ключ сущности</a:t>
            </a:r>
            <a:r>
              <a:rPr lang="ru-RU" dirty="0"/>
              <a:t> - это </a:t>
            </a:r>
            <a:r>
              <a:rPr lang="ru-RU" i="1" dirty="0" err="1"/>
              <a:t>неизбыточный</a:t>
            </a:r>
            <a:r>
              <a:rPr lang="ru-RU" dirty="0"/>
              <a:t> набор атрибутов, значения которых в совокупности являются </a:t>
            </a:r>
            <a:r>
              <a:rPr lang="ru-RU" i="1" dirty="0"/>
              <a:t>уникальными</a:t>
            </a:r>
            <a:r>
              <a:rPr lang="ru-RU" dirty="0"/>
              <a:t> для каждого экземпляра сущности. </a:t>
            </a:r>
            <a:r>
              <a:rPr lang="ru-RU" dirty="0" err="1"/>
              <a:t>Неизбыточность</a:t>
            </a:r>
            <a:r>
              <a:rPr lang="ru-RU" dirty="0"/>
              <a:t> заключается в том, что удаление любого атрибута из ключа нарушается его уникальность. </a:t>
            </a:r>
          </a:p>
          <a:p>
            <a:r>
              <a:rPr lang="ru-RU" dirty="0"/>
              <a:t>Сущность может иметь несколько различных ключей. </a:t>
            </a:r>
          </a:p>
          <a:p>
            <a:r>
              <a:rPr lang="ru-RU" dirty="0"/>
              <a:t>Ключевые атрибуты изображаются на диаграмме подчеркиванием: </a:t>
            </a:r>
          </a:p>
          <a:p>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16</a:t>
            </a:fld>
            <a:endParaRPr lang="ru-RU"/>
          </a:p>
        </p:txBody>
      </p:sp>
    </p:spTree>
    <p:extLst>
      <p:ext uri="{BB962C8B-B14F-4D97-AF65-F5344CB8AC3E}">
        <p14:creationId xmlns:p14="http://schemas.microsoft.com/office/powerpoint/2010/main" val="1112518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Связи позволяют по одной сущности находить другие сущности, связанные с нею. </a:t>
            </a:r>
          </a:p>
          <a:p>
            <a:r>
              <a:rPr lang="ru-RU" dirty="0"/>
              <a:t>Например, связи между сущностями могут выражаться следующими фразами - "СОТРУДНИК может иметь несколько ДЕТЕЙ", "каждый СОТРУДНИК обязан числиться ровно в одном ОТДЕЛЕ". </a:t>
            </a:r>
          </a:p>
          <a:p>
            <a:r>
              <a:rPr lang="ru-RU" dirty="0"/>
              <a:t>Графически связь изображается линией, соединяющей две сущности: </a:t>
            </a:r>
            <a:endParaRPr lang="ru-RU" dirty="0" smtClean="0"/>
          </a:p>
          <a:p>
            <a:endParaRPr lang="ru-RU" dirty="0"/>
          </a:p>
          <a:p>
            <a:endParaRPr lang="ru-RU" dirty="0" smtClean="0"/>
          </a:p>
          <a:p>
            <a:endParaRPr lang="ru-RU" dirty="0"/>
          </a:p>
          <a:p>
            <a:r>
              <a:rPr lang="ru-RU" dirty="0"/>
              <a:t>Каждая связь имеет два конца и одно или два наименования. Наименование обычно выражается в неопределенной глагольной форме: "иметь", "принадлежать" и т.п. Каждое из наименований относится к своему концу связи. Иногда наименования не пишутся ввиду их очевидности. </a:t>
            </a:r>
          </a:p>
          <a:p>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17</a:t>
            </a:fld>
            <a:endParaRPr lang="ru-RU"/>
          </a:p>
        </p:txBody>
      </p:sp>
    </p:spTree>
    <p:extLst>
      <p:ext uri="{BB962C8B-B14F-4D97-AF65-F5344CB8AC3E}">
        <p14:creationId xmlns:p14="http://schemas.microsoft.com/office/powerpoint/2010/main" val="1659781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Связь типа </a:t>
            </a:r>
            <a:r>
              <a:rPr lang="ru-RU" b="1" i="1" dirty="0"/>
              <a:t>один-к-одному</a:t>
            </a:r>
            <a:r>
              <a:rPr lang="ru-RU" dirty="0"/>
              <a:t> означает, что один экземпляр первой сущности (левой) связан с одним экземпляром второй сущности (правой). Связь один-к-одному чаще всего свидетельствует о том, что на самом деле мы имеем всего одну сущность, неправильно разделенную на две. </a:t>
            </a:r>
          </a:p>
          <a:p>
            <a:r>
              <a:rPr lang="ru-RU" dirty="0"/>
              <a:t>Связь типа </a:t>
            </a:r>
            <a:r>
              <a:rPr lang="ru-RU" b="1" i="1" dirty="0"/>
              <a:t>один-ко-многим</a:t>
            </a:r>
            <a:r>
              <a:rPr lang="ru-RU" dirty="0"/>
              <a:t> означает, что один экземпляр первой сущности (левой) связан с несколькими экземплярами второй сущности (правой). Это наиболее часто используемый тип связи. Левая сущность (со стороны "один") называется </a:t>
            </a:r>
            <a:r>
              <a:rPr lang="ru-RU" b="1" i="1" dirty="0"/>
              <a:t>родительской</a:t>
            </a:r>
            <a:r>
              <a:rPr lang="ru-RU" dirty="0"/>
              <a:t>, правая (со стороны "много") - </a:t>
            </a:r>
            <a:r>
              <a:rPr lang="ru-RU" b="1" i="1" dirty="0"/>
              <a:t>дочерней</a:t>
            </a:r>
            <a:r>
              <a:rPr lang="ru-RU" dirty="0"/>
              <a:t>. Характерный пример такой связи приведен на Рис. 4. </a:t>
            </a:r>
          </a:p>
          <a:p>
            <a:r>
              <a:rPr lang="ru-RU" dirty="0"/>
              <a:t>Связь типа </a:t>
            </a:r>
            <a:r>
              <a:rPr lang="ru-RU" b="1" i="1" dirty="0"/>
              <a:t>много-ко-многим</a:t>
            </a:r>
            <a:r>
              <a:rPr lang="ru-RU" dirty="0"/>
              <a:t> означает, что каждый экземпляр первой сущности может быть связан с несколькими экземплярами второй сущности, и каждый экземпляр второй сущности может быть связан с несколькими экземплярами первой сущности. Тип связи много-ко-многим является </a:t>
            </a:r>
            <a:r>
              <a:rPr lang="ru-RU" i="1" dirty="0"/>
              <a:t>временным</a:t>
            </a:r>
            <a:r>
              <a:rPr lang="ru-RU" dirty="0"/>
              <a:t> типом связи, допустимым на ранних этапах разработки модели. В дальнейшем этот тип связи должен быть заменен двумя связями типа один-ко-многим путем создания промежуточной сущности. </a:t>
            </a:r>
          </a:p>
          <a:p>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18</a:t>
            </a:fld>
            <a:endParaRPr lang="ru-RU"/>
          </a:p>
        </p:txBody>
      </p:sp>
    </p:spTree>
    <p:extLst>
      <p:ext uri="{BB962C8B-B14F-4D97-AF65-F5344CB8AC3E}">
        <p14:creationId xmlns:p14="http://schemas.microsoft.com/office/powerpoint/2010/main" val="3226097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Модальность "</a:t>
            </a:r>
            <a:r>
              <a:rPr lang="ru-RU" b="1" i="1" dirty="0"/>
              <a:t>может</a:t>
            </a:r>
            <a:r>
              <a:rPr lang="ru-RU" dirty="0"/>
              <a:t>" означает, что экземпляр одной сущности </a:t>
            </a:r>
            <a:r>
              <a:rPr lang="ru-RU" i="1" dirty="0"/>
              <a:t>может быть связан</a:t>
            </a:r>
            <a:r>
              <a:rPr lang="ru-RU" dirty="0"/>
              <a:t> с одним или несколькими экземплярами другой сущности, </a:t>
            </a:r>
            <a:r>
              <a:rPr lang="ru-RU" i="1" dirty="0"/>
              <a:t>а может быть и не связан</a:t>
            </a:r>
            <a:r>
              <a:rPr lang="ru-RU" dirty="0"/>
              <a:t> ни с одним экземпляром. </a:t>
            </a:r>
          </a:p>
          <a:p>
            <a:r>
              <a:rPr lang="ru-RU" dirty="0"/>
              <a:t>Модальность "</a:t>
            </a:r>
            <a:r>
              <a:rPr lang="ru-RU" b="1" i="1" dirty="0"/>
              <a:t>должен</a:t>
            </a:r>
            <a:r>
              <a:rPr lang="ru-RU" dirty="0"/>
              <a:t>" означает, что экземпляр одной сущности </a:t>
            </a:r>
            <a:r>
              <a:rPr lang="ru-RU" i="1" dirty="0"/>
              <a:t>обязан быть связан не менее чем с одним</a:t>
            </a:r>
            <a:r>
              <a:rPr lang="ru-RU" dirty="0"/>
              <a:t> экземпляром другой сущности. </a:t>
            </a:r>
          </a:p>
          <a:p>
            <a:r>
              <a:rPr lang="ru-RU" dirty="0"/>
              <a:t>Связь может иметь </a:t>
            </a:r>
            <a:r>
              <a:rPr lang="ru-RU" i="1" dirty="0"/>
              <a:t>разную модальность</a:t>
            </a:r>
            <a:r>
              <a:rPr lang="ru-RU" dirty="0"/>
              <a:t> с разных концов (как на Рис. 4). </a:t>
            </a:r>
          </a:p>
          <a:p>
            <a:r>
              <a:rPr lang="ru-RU" dirty="0"/>
              <a:t>Описанный графический синтаксис позволяет </a:t>
            </a:r>
            <a:r>
              <a:rPr lang="ru-RU" i="1" dirty="0"/>
              <a:t>однозначно</a:t>
            </a:r>
            <a:r>
              <a:rPr lang="ru-RU" dirty="0"/>
              <a:t> читать диаграммы, пользуясь следующей схемой построения фраз: </a:t>
            </a:r>
          </a:p>
          <a:p>
            <a:r>
              <a:rPr lang="ru-RU" dirty="0"/>
              <a:t>&lt;Каждый экземпляр СУЩНОСТИ 1&gt; &lt;МОДАЛЬНОСТЬ СВЯЗИ&gt; &lt;НАИМЕНОВАНИЕ СВЯЗИ&gt; &lt;ТИП СВЯЗИ&gt; &lt;экземпляр СУЩНОСТИ 2&gt;. </a:t>
            </a:r>
          </a:p>
          <a:p>
            <a:r>
              <a:rPr lang="ru-RU" dirty="0"/>
              <a:t>Каждая связь может быть прочитана как слева направо, так и справа налево. Связь на Рис. 4 читается так: </a:t>
            </a:r>
          </a:p>
          <a:p>
            <a:r>
              <a:rPr lang="ru-RU" dirty="0"/>
              <a:t>Слева направо: "каждый сотрудник может иметь несколько детей". </a:t>
            </a:r>
          </a:p>
          <a:p>
            <a:r>
              <a:rPr lang="ru-RU" dirty="0"/>
              <a:t>Справа налево: "Каждый ребенок обязан принадлежать ровно одному сотруднику". </a:t>
            </a:r>
          </a:p>
          <a:p>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19</a:t>
            </a:fld>
            <a:endParaRPr lang="ru-RU"/>
          </a:p>
        </p:txBody>
      </p:sp>
    </p:spTree>
    <p:extLst>
      <p:ext uri="{BB962C8B-B14F-4D97-AF65-F5344CB8AC3E}">
        <p14:creationId xmlns:p14="http://schemas.microsoft.com/office/powerpoint/2010/main" val="80918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1B482D63-0548-470D-8782-CA2CA9729046}" type="slidenum">
              <a:rPr lang="ru-RU" smtClean="0"/>
              <a:t>2</a:t>
            </a:fld>
            <a:endParaRPr lang="ru-RU"/>
          </a:p>
        </p:txBody>
      </p:sp>
    </p:spTree>
    <p:extLst>
      <p:ext uri="{BB962C8B-B14F-4D97-AF65-F5344CB8AC3E}">
        <p14:creationId xmlns:p14="http://schemas.microsoft.com/office/powerpoint/2010/main" val="1408603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Проектирование базы данных «Ресторан». Будет производиться на основе описания реального объекта – ресторана. </a:t>
            </a:r>
          </a:p>
          <a:p>
            <a:r>
              <a:rPr lang="ru-RU" dirty="0" smtClean="0"/>
              <a:t>Первый шаг проектирования базы данных для ресторана состоит в создании концептуальной модели данных, отвечающей практике ресторана. Задача проектирования состоит в определении требований к данным. Для этого необходимо поставить вопросы к данным. Например, необходимо решить каким образом будет производиться расчет прибыли? Из каких элементов она будет складываться? Каким образом будет осуществляться движение ингредиентов блюд? Как производится учет труда персонала его влияние на прибыль? Каким образом будет осуществляться компоновка меню? Каким образом будет подсчитываться дневная выручка и чистая прибыль? На основе этих данных можно будет проанализировать работу ресторана и тем самым увеличить прибыль. </a:t>
            </a:r>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20</a:t>
            </a:fld>
            <a:endParaRPr lang="ru-RU"/>
          </a:p>
        </p:txBody>
      </p:sp>
    </p:spTree>
    <p:extLst>
      <p:ext uri="{BB962C8B-B14F-4D97-AF65-F5344CB8AC3E}">
        <p14:creationId xmlns:p14="http://schemas.microsoft.com/office/powerpoint/2010/main" val="125746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Исходя, из этих вопросов выделяются объекты предметной области, о которых нужно собрать информацию в БД. Это следующие объекты: Персонал, Заказ, Блюдо, Склад. О</a:t>
            </a:r>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21</a:t>
            </a:fld>
            <a:endParaRPr lang="ru-RU"/>
          </a:p>
        </p:txBody>
      </p:sp>
    </p:spTree>
    <p:extLst>
      <p:ext uri="{BB962C8B-B14F-4D97-AF65-F5344CB8AC3E}">
        <p14:creationId xmlns:p14="http://schemas.microsoft.com/office/powerpoint/2010/main" val="2322551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представленной схеме модели данных показано, как объекты связаны друг с другом. Объекты представлены квадратами ,а отношения между ними отрезками. Символы «1» и «*» обозначают как именно они взаимодействуют.  Отношения между объектами Персонал и Заказ(один ко многим): Каждый Служащий(официант) может выполнять один или нескольких Заказов (*).  Каждый Заказ может состоять из одного или нескольких блюд (*).Отношение между объектом Заказ и Блюдо(один ко многим).  Каждое блюдо может иметь несколько ингредиентов(*). Мы видим тип отношений: один-ко-многим, существует еще один тип отношения не представленный на схеме. Это отношение один-</a:t>
            </a:r>
            <a:r>
              <a:rPr lang="ru-RU" dirty="0" err="1" smtClean="0"/>
              <a:t>кодному</a:t>
            </a:r>
            <a:r>
              <a:rPr lang="ru-RU" dirty="0" smtClean="0"/>
              <a:t>.</a:t>
            </a:r>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22</a:t>
            </a:fld>
            <a:endParaRPr lang="ru-RU"/>
          </a:p>
        </p:txBody>
      </p:sp>
    </p:spTree>
    <p:extLst>
      <p:ext uri="{BB962C8B-B14F-4D97-AF65-F5344CB8AC3E}">
        <p14:creationId xmlns:p14="http://schemas.microsoft.com/office/powerpoint/2010/main" val="4208552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23</a:t>
            </a:fld>
            <a:endParaRPr lang="ru-RU"/>
          </a:p>
        </p:txBody>
      </p:sp>
    </p:spTree>
    <p:extLst>
      <p:ext uri="{BB962C8B-B14F-4D97-AF65-F5344CB8AC3E}">
        <p14:creationId xmlns:p14="http://schemas.microsoft.com/office/powerpoint/2010/main" val="10325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1B482D63-0548-470D-8782-CA2CA9729046}" type="slidenum">
              <a:rPr lang="ru-RU" smtClean="0"/>
              <a:t>24</a:t>
            </a:fld>
            <a:endParaRPr lang="ru-RU"/>
          </a:p>
        </p:txBody>
      </p:sp>
    </p:spTree>
    <p:extLst>
      <p:ext uri="{BB962C8B-B14F-4D97-AF65-F5344CB8AC3E}">
        <p14:creationId xmlns:p14="http://schemas.microsoft.com/office/powerpoint/2010/main" val="270347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1B482D63-0548-470D-8782-CA2CA9729046}" type="slidenum">
              <a:rPr lang="ru-RU" smtClean="0"/>
              <a:t>3</a:t>
            </a:fld>
            <a:endParaRPr lang="ru-RU"/>
          </a:p>
        </p:txBody>
      </p:sp>
    </p:spTree>
    <p:extLst>
      <p:ext uri="{BB962C8B-B14F-4D97-AF65-F5344CB8AC3E}">
        <p14:creationId xmlns:p14="http://schemas.microsoft.com/office/powerpoint/2010/main" val="1827911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Существует несколько методологий проектирования:</a:t>
            </a:r>
            <a:endParaRPr lang="ru-RU" dirty="0"/>
          </a:p>
          <a:p>
            <a:pPr lvl="0"/>
            <a:r>
              <a:rPr lang="ru-RU" dirty="0"/>
              <a:t>Классическая методология Нормализации БД, </a:t>
            </a:r>
            <a:r>
              <a:rPr lang="ru-RU" b="1" dirty="0"/>
              <a:t>нормализация</a:t>
            </a:r>
            <a:r>
              <a:rPr lang="ru-RU" dirty="0"/>
              <a:t> – это метод проектирования базы данных, который позволяет привести базу данных к минимальной избыточности.</a:t>
            </a:r>
          </a:p>
          <a:p>
            <a:pPr lvl="0"/>
            <a:r>
              <a:rPr lang="ru-RU" dirty="0"/>
              <a:t>И методология семантического проектирования, семантическое моделирование представляет собой моделирование структуры данных, опираясь на смысл этих данных.</a:t>
            </a:r>
          </a:p>
          <a:p>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4</a:t>
            </a:fld>
            <a:endParaRPr lang="ru-RU"/>
          </a:p>
        </p:txBody>
      </p:sp>
    </p:spTree>
    <p:extLst>
      <p:ext uri="{BB962C8B-B14F-4D97-AF65-F5344CB8AC3E}">
        <p14:creationId xmlns:p14="http://schemas.microsoft.com/office/powerpoint/2010/main" val="2080660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общем случае можно выделить следующие этапы проектирования;</a:t>
            </a:r>
          </a:p>
          <a:p>
            <a:r>
              <a:rPr lang="ru-RU" b="1" dirty="0"/>
              <a:t>1.</a:t>
            </a:r>
            <a:r>
              <a:rPr lang="ru-RU" dirty="0"/>
              <a:t> </a:t>
            </a:r>
            <a:r>
              <a:rPr lang="ru-RU" b="1" dirty="0"/>
              <a:t>Системный анализ</a:t>
            </a:r>
            <a:r>
              <a:rPr lang="ru-RU" dirty="0"/>
              <a:t> и словесное описание информационных объектов предметной области.</a:t>
            </a:r>
          </a:p>
          <a:p>
            <a:r>
              <a:rPr lang="ru-RU" b="1" dirty="0"/>
              <a:t>2.</a:t>
            </a:r>
            <a:r>
              <a:rPr lang="ru-RU" dirty="0"/>
              <a:t> Проектирование </a:t>
            </a:r>
            <a:r>
              <a:rPr lang="ru-RU" b="1" dirty="0"/>
              <a:t>инфологической </a:t>
            </a:r>
            <a:r>
              <a:rPr lang="ru-RU" dirty="0"/>
              <a:t>модели предметной области - частично формализованное описание объектов предметной области в терминах некоторой семантической модели, например, в терминах Е</a:t>
            </a:r>
            <a:r>
              <a:rPr lang="en-US" dirty="0"/>
              <a:t>R</a:t>
            </a:r>
            <a:r>
              <a:rPr lang="ru-RU" dirty="0"/>
              <a:t>-модели.</a:t>
            </a:r>
          </a:p>
          <a:p>
            <a:r>
              <a:rPr lang="ru-RU" b="1" dirty="0"/>
              <a:t>3.</a:t>
            </a:r>
            <a:r>
              <a:rPr lang="ru-RU" dirty="0"/>
              <a:t> </a:t>
            </a:r>
            <a:r>
              <a:rPr lang="ru-RU" b="1" dirty="0" err="1"/>
              <a:t>Даталогическое</a:t>
            </a:r>
            <a:r>
              <a:rPr lang="ru-RU" dirty="0"/>
              <a:t> или логическое проектирование БД, то есть описание БД в терминах принятой </a:t>
            </a:r>
            <a:r>
              <a:rPr lang="ru-RU" dirty="0" err="1"/>
              <a:t>даталогической</a:t>
            </a:r>
            <a:r>
              <a:rPr lang="ru-RU" dirty="0"/>
              <a:t> модели данных,</a:t>
            </a:r>
          </a:p>
          <a:p>
            <a:r>
              <a:rPr lang="ru-RU" b="1" dirty="0"/>
              <a:t>4.</a:t>
            </a:r>
            <a:r>
              <a:rPr lang="ru-RU" dirty="0"/>
              <a:t>. Физическое проектирование БД, то есть выбор эффективного размещения БД па внешних носителях для обеспечения наиболее эффективной работы приложения</a:t>
            </a:r>
          </a:p>
          <a:p>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5</a:t>
            </a:fld>
            <a:endParaRPr lang="ru-RU"/>
          </a:p>
        </p:txBody>
      </p:sp>
    </p:spTree>
    <p:extLst>
      <p:ext uri="{BB962C8B-B14F-4D97-AF65-F5344CB8AC3E}">
        <p14:creationId xmlns:p14="http://schemas.microsoft.com/office/powerpoint/2010/main" val="1738442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 </a:t>
            </a:r>
            <a:r>
              <a:rPr lang="ru-RU" b="1" dirty="0"/>
              <a:t>Концептуальное проектирование</a:t>
            </a:r>
            <a:r>
              <a:rPr lang="ru-RU" dirty="0"/>
              <a:t> - сбор, анализ и редактирование требований к данным. Для этого осуществляются следующие мероприятия: </a:t>
            </a:r>
          </a:p>
          <a:p>
            <a:r>
              <a:rPr lang="ru-RU" dirty="0"/>
              <a:t>o    обследование предметной области, изучение ее информационной структуры </a:t>
            </a:r>
          </a:p>
          <a:p>
            <a:r>
              <a:rPr lang="ru-RU" dirty="0"/>
              <a:t>o    выявление всех фрагментов, каждый из которых характеризуется пользовательским представлением, информационными объектами и связями между ними, процессами над информационными объектами</a:t>
            </a:r>
          </a:p>
          <a:p>
            <a:r>
              <a:rPr lang="ru-RU" dirty="0"/>
              <a:t>o    моделирование и интеграция всех представлений</a:t>
            </a:r>
          </a:p>
          <a:p>
            <a:r>
              <a:rPr lang="ru-RU" dirty="0"/>
              <a:t/>
            </a:r>
            <a:br>
              <a:rPr lang="ru-RU" dirty="0"/>
            </a:br>
            <a:r>
              <a:rPr lang="ru-RU" dirty="0"/>
              <a:t>По окончании данного этапа получаем концептуальную модель, инвариантную к структуре базы данных. Часто она представляется в виде модели "сущность-связь".</a:t>
            </a:r>
          </a:p>
          <a:p>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6</a:t>
            </a:fld>
            <a:endParaRPr lang="ru-RU"/>
          </a:p>
        </p:txBody>
      </p:sp>
    </p:spTree>
    <p:extLst>
      <p:ext uri="{BB962C8B-B14F-4D97-AF65-F5344CB8AC3E}">
        <p14:creationId xmlns:p14="http://schemas.microsoft.com/office/powerpoint/2010/main" val="627986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2.     </a:t>
            </a:r>
            <a:r>
              <a:rPr lang="ru-RU" b="1" dirty="0"/>
              <a:t>Логическое проектирование</a:t>
            </a:r>
            <a:r>
              <a:rPr lang="ru-RU" dirty="0"/>
              <a:t> - преобразование требований к данным в структуры данных. На выходе получаем СУБД-ориентированную структуру базы данных и спецификации прикладных программ. На этом этапе часто моделируют базы данных применительно к различным СУБД и проводят сравнительный анализ моделей. </a:t>
            </a:r>
          </a:p>
          <a:p>
            <a:endParaRPr lang="ru-RU" dirty="0"/>
          </a:p>
        </p:txBody>
      </p:sp>
      <p:sp>
        <p:nvSpPr>
          <p:cNvPr id="4" name="Номер слайда 3"/>
          <p:cNvSpPr>
            <a:spLocks noGrp="1"/>
          </p:cNvSpPr>
          <p:nvPr>
            <p:ph type="sldNum" sz="quarter" idx="10"/>
          </p:nvPr>
        </p:nvSpPr>
        <p:spPr/>
        <p:txBody>
          <a:bodyPr/>
          <a:lstStyle/>
          <a:p>
            <a:fld id="{1B482D63-0548-470D-8782-CA2CA9729046}" type="slidenum">
              <a:rPr lang="ru-RU" smtClean="0"/>
              <a:t>7</a:t>
            </a:fld>
            <a:endParaRPr lang="ru-RU"/>
          </a:p>
        </p:txBody>
      </p:sp>
    </p:spTree>
    <p:extLst>
      <p:ext uri="{BB962C8B-B14F-4D97-AF65-F5344CB8AC3E}">
        <p14:creationId xmlns:p14="http://schemas.microsoft.com/office/powerpoint/2010/main" val="4164995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1B482D63-0548-470D-8782-CA2CA9729046}" type="slidenum">
              <a:rPr lang="ru-RU" smtClean="0"/>
              <a:t>8</a:t>
            </a:fld>
            <a:endParaRPr lang="ru-RU"/>
          </a:p>
        </p:txBody>
      </p:sp>
    </p:spTree>
    <p:extLst>
      <p:ext uri="{BB962C8B-B14F-4D97-AF65-F5344CB8AC3E}">
        <p14:creationId xmlns:p14="http://schemas.microsoft.com/office/powerpoint/2010/main" val="1891379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1B482D63-0548-470D-8782-CA2CA9729046}" type="slidenum">
              <a:rPr lang="ru-RU" smtClean="0"/>
              <a:t>9</a:t>
            </a:fld>
            <a:endParaRPr lang="ru-RU"/>
          </a:p>
        </p:txBody>
      </p:sp>
    </p:spTree>
    <p:extLst>
      <p:ext uri="{BB962C8B-B14F-4D97-AF65-F5344CB8AC3E}">
        <p14:creationId xmlns:p14="http://schemas.microsoft.com/office/powerpoint/2010/main" val="381211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C132F9F4-227F-4E51-AA41-6DC05A2600A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xmlns="" id="{E5C6F1D2-5416-49AE-BA0D-3C9C67791D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xmlns="" id="{858AEC2E-3955-4BAB-A6BF-124D38014B2B}"/>
              </a:ext>
            </a:extLst>
          </p:cNvPr>
          <p:cNvSpPr>
            <a:spLocks noGrp="1"/>
          </p:cNvSpPr>
          <p:nvPr>
            <p:ph type="dt" sz="half" idx="10"/>
          </p:nvPr>
        </p:nvSpPr>
        <p:spPr/>
        <p:txBody>
          <a:bodyPr/>
          <a:lstStyle/>
          <a:p>
            <a:fld id="{EEDAF851-D9AE-434E-BDCC-2ABC09B1727B}" type="datetimeFigureOut">
              <a:rPr lang="ru-RU" smtClean="0"/>
              <a:t>04.11.2020</a:t>
            </a:fld>
            <a:endParaRPr lang="ru-RU"/>
          </a:p>
        </p:txBody>
      </p:sp>
      <p:sp>
        <p:nvSpPr>
          <p:cNvPr id="5" name="Нижний колонтитул 4">
            <a:extLst>
              <a:ext uri="{FF2B5EF4-FFF2-40B4-BE49-F238E27FC236}">
                <a16:creationId xmlns:a16="http://schemas.microsoft.com/office/drawing/2014/main" xmlns="" id="{0957ACE6-A1B7-47D2-A0AA-F5E6B7A6BD2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4D8B9E4D-77DB-4DFC-8545-CEE3E5FC5940}"/>
              </a:ext>
            </a:extLst>
          </p:cNvPr>
          <p:cNvSpPr>
            <a:spLocks noGrp="1"/>
          </p:cNvSpPr>
          <p:nvPr>
            <p:ph type="sldNum" sz="quarter" idx="12"/>
          </p:nvPr>
        </p:nvSpPr>
        <p:spPr/>
        <p:txBody>
          <a:bodyPr/>
          <a:lstStyle/>
          <a:p>
            <a:fld id="{449D1AD3-8625-49FE-AF81-D086ED3CE5D3}" type="slidenum">
              <a:rPr lang="ru-RU" smtClean="0"/>
              <a:t>‹#›</a:t>
            </a:fld>
            <a:endParaRPr lang="ru-RU"/>
          </a:p>
        </p:txBody>
      </p:sp>
    </p:spTree>
    <p:extLst>
      <p:ext uri="{BB962C8B-B14F-4D97-AF65-F5344CB8AC3E}">
        <p14:creationId xmlns:p14="http://schemas.microsoft.com/office/powerpoint/2010/main" val="219853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EF49C13D-1EE6-44FF-82C5-C3D9F6144BA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xmlns="" id="{B46F09D5-5192-46E7-887F-CCB5A512689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B19531AB-49F9-4E19-AADD-E16438CD24FB}"/>
              </a:ext>
            </a:extLst>
          </p:cNvPr>
          <p:cNvSpPr>
            <a:spLocks noGrp="1"/>
          </p:cNvSpPr>
          <p:nvPr>
            <p:ph type="dt" sz="half" idx="10"/>
          </p:nvPr>
        </p:nvSpPr>
        <p:spPr/>
        <p:txBody>
          <a:bodyPr/>
          <a:lstStyle/>
          <a:p>
            <a:fld id="{EEDAF851-D9AE-434E-BDCC-2ABC09B1727B}" type="datetimeFigureOut">
              <a:rPr lang="ru-RU" smtClean="0"/>
              <a:t>04.11.2020</a:t>
            </a:fld>
            <a:endParaRPr lang="ru-RU"/>
          </a:p>
        </p:txBody>
      </p:sp>
      <p:sp>
        <p:nvSpPr>
          <p:cNvPr id="5" name="Нижний колонтитул 4">
            <a:extLst>
              <a:ext uri="{FF2B5EF4-FFF2-40B4-BE49-F238E27FC236}">
                <a16:creationId xmlns:a16="http://schemas.microsoft.com/office/drawing/2014/main" xmlns="" id="{8A46961E-7490-4A70-A4E8-BF344C8FC9B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36882999-5B40-4E88-8A42-AFC875186BA7}"/>
              </a:ext>
            </a:extLst>
          </p:cNvPr>
          <p:cNvSpPr>
            <a:spLocks noGrp="1"/>
          </p:cNvSpPr>
          <p:nvPr>
            <p:ph type="sldNum" sz="quarter" idx="12"/>
          </p:nvPr>
        </p:nvSpPr>
        <p:spPr/>
        <p:txBody>
          <a:bodyPr/>
          <a:lstStyle/>
          <a:p>
            <a:fld id="{449D1AD3-8625-49FE-AF81-D086ED3CE5D3}" type="slidenum">
              <a:rPr lang="ru-RU" smtClean="0"/>
              <a:t>‹#›</a:t>
            </a:fld>
            <a:endParaRPr lang="ru-RU"/>
          </a:p>
        </p:txBody>
      </p:sp>
    </p:spTree>
    <p:extLst>
      <p:ext uri="{BB962C8B-B14F-4D97-AF65-F5344CB8AC3E}">
        <p14:creationId xmlns:p14="http://schemas.microsoft.com/office/powerpoint/2010/main" val="1538620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xmlns="" id="{EFF41F9F-750C-44F7-B497-25394D3DE44D}"/>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xmlns="" id="{5A47F2DF-67D0-45AF-A99C-5763D0741BE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0F1F21CB-C410-4E29-AE19-F55BC4071D9F}"/>
              </a:ext>
            </a:extLst>
          </p:cNvPr>
          <p:cNvSpPr>
            <a:spLocks noGrp="1"/>
          </p:cNvSpPr>
          <p:nvPr>
            <p:ph type="dt" sz="half" idx="10"/>
          </p:nvPr>
        </p:nvSpPr>
        <p:spPr/>
        <p:txBody>
          <a:bodyPr/>
          <a:lstStyle/>
          <a:p>
            <a:fld id="{EEDAF851-D9AE-434E-BDCC-2ABC09B1727B}" type="datetimeFigureOut">
              <a:rPr lang="ru-RU" smtClean="0"/>
              <a:t>04.11.2020</a:t>
            </a:fld>
            <a:endParaRPr lang="ru-RU"/>
          </a:p>
        </p:txBody>
      </p:sp>
      <p:sp>
        <p:nvSpPr>
          <p:cNvPr id="5" name="Нижний колонтитул 4">
            <a:extLst>
              <a:ext uri="{FF2B5EF4-FFF2-40B4-BE49-F238E27FC236}">
                <a16:creationId xmlns:a16="http://schemas.microsoft.com/office/drawing/2014/main" xmlns="" id="{420F0537-C94A-495D-91DD-F8366D57155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33C67497-2B76-47D6-B928-B5455493E744}"/>
              </a:ext>
            </a:extLst>
          </p:cNvPr>
          <p:cNvSpPr>
            <a:spLocks noGrp="1"/>
          </p:cNvSpPr>
          <p:nvPr>
            <p:ph type="sldNum" sz="quarter" idx="12"/>
          </p:nvPr>
        </p:nvSpPr>
        <p:spPr/>
        <p:txBody>
          <a:bodyPr/>
          <a:lstStyle/>
          <a:p>
            <a:fld id="{449D1AD3-8625-49FE-AF81-D086ED3CE5D3}" type="slidenum">
              <a:rPr lang="ru-RU" smtClean="0"/>
              <a:t>‹#›</a:t>
            </a:fld>
            <a:endParaRPr lang="ru-RU"/>
          </a:p>
        </p:txBody>
      </p:sp>
    </p:spTree>
    <p:extLst>
      <p:ext uri="{BB962C8B-B14F-4D97-AF65-F5344CB8AC3E}">
        <p14:creationId xmlns:p14="http://schemas.microsoft.com/office/powerpoint/2010/main" val="387081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983C0BE-40C5-4D30-A80A-200B643236F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xmlns="" id="{D0BDCB6D-EDE8-47FD-8072-607BB436DD6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76606A9F-9FDB-44EA-AFBE-F8C0B4719FBE}"/>
              </a:ext>
            </a:extLst>
          </p:cNvPr>
          <p:cNvSpPr>
            <a:spLocks noGrp="1"/>
          </p:cNvSpPr>
          <p:nvPr>
            <p:ph type="dt" sz="half" idx="10"/>
          </p:nvPr>
        </p:nvSpPr>
        <p:spPr/>
        <p:txBody>
          <a:bodyPr/>
          <a:lstStyle/>
          <a:p>
            <a:fld id="{EEDAF851-D9AE-434E-BDCC-2ABC09B1727B}" type="datetimeFigureOut">
              <a:rPr lang="ru-RU" smtClean="0"/>
              <a:t>04.11.2020</a:t>
            </a:fld>
            <a:endParaRPr lang="ru-RU"/>
          </a:p>
        </p:txBody>
      </p:sp>
      <p:sp>
        <p:nvSpPr>
          <p:cNvPr id="5" name="Нижний колонтитул 4">
            <a:extLst>
              <a:ext uri="{FF2B5EF4-FFF2-40B4-BE49-F238E27FC236}">
                <a16:creationId xmlns:a16="http://schemas.microsoft.com/office/drawing/2014/main" xmlns="" id="{11D2F610-5B8D-4AA1-80B2-3380BD6A68F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E29F840E-DB7A-4C63-8A30-8099132335D8}"/>
              </a:ext>
            </a:extLst>
          </p:cNvPr>
          <p:cNvSpPr>
            <a:spLocks noGrp="1"/>
          </p:cNvSpPr>
          <p:nvPr>
            <p:ph type="sldNum" sz="quarter" idx="12"/>
          </p:nvPr>
        </p:nvSpPr>
        <p:spPr/>
        <p:txBody>
          <a:bodyPr/>
          <a:lstStyle/>
          <a:p>
            <a:fld id="{449D1AD3-8625-49FE-AF81-D086ED3CE5D3}" type="slidenum">
              <a:rPr lang="ru-RU" smtClean="0"/>
              <a:t>‹#›</a:t>
            </a:fld>
            <a:endParaRPr lang="ru-RU"/>
          </a:p>
        </p:txBody>
      </p:sp>
    </p:spTree>
    <p:extLst>
      <p:ext uri="{BB962C8B-B14F-4D97-AF65-F5344CB8AC3E}">
        <p14:creationId xmlns:p14="http://schemas.microsoft.com/office/powerpoint/2010/main" val="113468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A22CDA1-9B36-4BF6-AF6D-F8DFD43F214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xmlns="" id="{6F3D5441-64DB-4C0E-AD9C-70366D42D7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xmlns="" id="{50F533A3-3601-45E7-81B0-42144F8A3035}"/>
              </a:ext>
            </a:extLst>
          </p:cNvPr>
          <p:cNvSpPr>
            <a:spLocks noGrp="1"/>
          </p:cNvSpPr>
          <p:nvPr>
            <p:ph type="dt" sz="half" idx="10"/>
          </p:nvPr>
        </p:nvSpPr>
        <p:spPr/>
        <p:txBody>
          <a:bodyPr/>
          <a:lstStyle/>
          <a:p>
            <a:fld id="{EEDAF851-D9AE-434E-BDCC-2ABC09B1727B}" type="datetimeFigureOut">
              <a:rPr lang="ru-RU" smtClean="0"/>
              <a:t>04.11.2020</a:t>
            </a:fld>
            <a:endParaRPr lang="ru-RU"/>
          </a:p>
        </p:txBody>
      </p:sp>
      <p:sp>
        <p:nvSpPr>
          <p:cNvPr id="5" name="Нижний колонтитул 4">
            <a:extLst>
              <a:ext uri="{FF2B5EF4-FFF2-40B4-BE49-F238E27FC236}">
                <a16:creationId xmlns:a16="http://schemas.microsoft.com/office/drawing/2014/main" xmlns="" id="{98984080-CCDF-46C6-A89B-F0134979D4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DB23F40C-58BB-49C1-89DD-D359EA398D1F}"/>
              </a:ext>
            </a:extLst>
          </p:cNvPr>
          <p:cNvSpPr>
            <a:spLocks noGrp="1"/>
          </p:cNvSpPr>
          <p:nvPr>
            <p:ph type="sldNum" sz="quarter" idx="12"/>
          </p:nvPr>
        </p:nvSpPr>
        <p:spPr/>
        <p:txBody>
          <a:bodyPr/>
          <a:lstStyle/>
          <a:p>
            <a:fld id="{449D1AD3-8625-49FE-AF81-D086ED3CE5D3}" type="slidenum">
              <a:rPr lang="ru-RU" smtClean="0"/>
              <a:t>‹#›</a:t>
            </a:fld>
            <a:endParaRPr lang="ru-RU"/>
          </a:p>
        </p:txBody>
      </p:sp>
    </p:spTree>
    <p:extLst>
      <p:ext uri="{BB962C8B-B14F-4D97-AF65-F5344CB8AC3E}">
        <p14:creationId xmlns:p14="http://schemas.microsoft.com/office/powerpoint/2010/main" val="229443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7E75A6C-872E-4B9F-A768-47E697663B4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xmlns="" id="{37540CFC-88B3-4626-8E07-5C1D27D6754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xmlns="" id="{D5FD7FA4-A900-4C48-BB57-AC83082E11E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xmlns="" id="{6A30E0C7-5B97-4246-AFD9-90AEAC07B305}"/>
              </a:ext>
            </a:extLst>
          </p:cNvPr>
          <p:cNvSpPr>
            <a:spLocks noGrp="1"/>
          </p:cNvSpPr>
          <p:nvPr>
            <p:ph type="dt" sz="half" idx="10"/>
          </p:nvPr>
        </p:nvSpPr>
        <p:spPr/>
        <p:txBody>
          <a:bodyPr/>
          <a:lstStyle/>
          <a:p>
            <a:fld id="{EEDAF851-D9AE-434E-BDCC-2ABC09B1727B}" type="datetimeFigureOut">
              <a:rPr lang="ru-RU" smtClean="0"/>
              <a:t>04.11.2020</a:t>
            </a:fld>
            <a:endParaRPr lang="ru-RU"/>
          </a:p>
        </p:txBody>
      </p:sp>
      <p:sp>
        <p:nvSpPr>
          <p:cNvPr id="6" name="Нижний колонтитул 5">
            <a:extLst>
              <a:ext uri="{FF2B5EF4-FFF2-40B4-BE49-F238E27FC236}">
                <a16:creationId xmlns:a16="http://schemas.microsoft.com/office/drawing/2014/main" xmlns="" id="{4481DC78-DE07-42DA-A9E1-D2269C90CC7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343297DF-DAF9-4B3F-A6DF-86F8F9256FC1}"/>
              </a:ext>
            </a:extLst>
          </p:cNvPr>
          <p:cNvSpPr>
            <a:spLocks noGrp="1"/>
          </p:cNvSpPr>
          <p:nvPr>
            <p:ph type="sldNum" sz="quarter" idx="12"/>
          </p:nvPr>
        </p:nvSpPr>
        <p:spPr/>
        <p:txBody>
          <a:bodyPr/>
          <a:lstStyle/>
          <a:p>
            <a:fld id="{449D1AD3-8625-49FE-AF81-D086ED3CE5D3}" type="slidenum">
              <a:rPr lang="ru-RU" smtClean="0"/>
              <a:t>‹#›</a:t>
            </a:fld>
            <a:endParaRPr lang="ru-RU"/>
          </a:p>
        </p:txBody>
      </p:sp>
    </p:spTree>
    <p:extLst>
      <p:ext uri="{BB962C8B-B14F-4D97-AF65-F5344CB8AC3E}">
        <p14:creationId xmlns:p14="http://schemas.microsoft.com/office/powerpoint/2010/main" val="3791853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2AC3FDE6-D69C-4D96-A2A4-DF0B05E350F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xmlns="" id="{FE5BE919-D429-48E0-940E-8CB84581C5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xmlns="" id="{2C114234-6486-4392-A16C-809A5467757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xmlns="" id="{9F6280DB-D7AF-4F00-9325-5685DB7A4A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xmlns="" id="{359F0246-6A67-4311-B7A0-B058EEA5906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xmlns="" id="{1F4BB231-79B5-479C-B631-2E537DBE9543}"/>
              </a:ext>
            </a:extLst>
          </p:cNvPr>
          <p:cNvSpPr>
            <a:spLocks noGrp="1"/>
          </p:cNvSpPr>
          <p:nvPr>
            <p:ph type="dt" sz="half" idx="10"/>
          </p:nvPr>
        </p:nvSpPr>
        <p:spPr/>
        <p:txBody>
          <a:bodyPr/>
          <a:lstStyle/>
          <a:p>
            <a:fld id="{EEDAF851-D9AE-434E-BDCC-2ABC09B1727B}" type="datetimeFigureOut">
              <a:rPr lang="ru-RU" smtClean="0"/>
              <a:t>04.11.2020</a:t>
            </a:fld>
            <a:endParaRPr lang="ru-RU"/>
          </a:p>
        </p:txBody>
      </p:sp>
      <p:sp>
        <p:nvSpPr>
          <p:cNvPr id="8" name="Нижний колонтитул 7">
            <a:extLst>
              <a:ext uri="{FF2B5EF4-FFF2-40B4-BE49-F238E27FC236}">
                <a16:creationId xmlns:a16="http://schemas.microsoft.com/office/drawing/2014/main" xmlns="" id="{96445A04-863E-464C-9744-B9E18B6F0F1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xmlns="" id="{70A4016C-F978-48A9-B847-761A62B3FAF4}"/>
              </a:ext>
            </a:extLst>
          </p:cNvPr>
          <p:cNvSpPr>
            <a:spLocks noGrp="1"/>
          </p:cNvSpPr>
          <p:nvPr>
            <p:ph type="sldNum" sz="quarter" idx="12"/>
          </p:nvPr>
        </p:nvSpPr>
        <p:spPr/>
        <p:txBody>
          <a:bodyPr/>
          <a:lstStyle/>
          <a:p>
            <a:fld id="{449D1AD3-8625-49FE-AF81-D086ED3CE5D3}" type="slidenum">
              <a:rPr lang="ru-RU" smtClean="0"/>
              <a:t>‹#›</a:t>
            </a:fld>
            <a:endParaRPr lang="ru-RU"/>
          </a:p>
        </p:txBody>
      </p:sp>
    </p:spTree>
    <p:extLst>
      <p:ext uri="{BB962C8B-B14F-4D97-AF65-F5344CB8AC3E}">
        <p14:creationId xmlns:p14="http://schemas.microsoft.com/office/powerpoint/2010/main" val="949706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D0F3DFF9-A210-4927-B2E1-E700C3D2ECE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xmlns="" id="{706B0923-F33C-4A09-A903-F4E7CF9C2232}"/>
              </a:ext>
            </a:extLst>
          </p:cNvPr>
          <p:cNvSpPr>
            <a:spLocks noGrp="1"/>
          </p:cNvSpPr>
          <p:nvPr>
            <p:ph type="dt" sz="half" idx="10"/>
          </p:nvPr>
        </p:nvSpPr>
        <p:spPr/>
        <p:txBody>
          <a:bodyPr/>
          <a:lstStyle/>
          <a:p>
            <a:fld id="{EEDAF851-D9AE-434E-BDCC-2ABC09B1727B}" type="datetimeFigureOut">
              <a:rPr lang="ru-RU" smtClean="0"/>
              <a:t>04.11.2020</a:t>
            </a:fld>
            <a:endParaRPr lang="ru-RU"/>
          </a:p>
        </p:txBody>
      </p:sp>
      <p:sp>
        <p:nvSpPr>
          <p:cNvPr id="4" name="Нижний колонтитул 3">
            <a:extLst>
              <a:ext uri="{FF2B5EF4-FFF2-40B4-BE49-F238E27FC236}">
                <a16:creationId xmlns:a16="http://schemas.microsoft.com/office/drawing/2014/main" xmlns="" id="{87369BC3-BFF4-4FC1-ACC4-82A64E53BA7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xmlns="" id="{3D4A5772-AE51-4EAB-A5EF-9860233C4835}"/>
              </a:ext>
            </a:extLst>
          </p:cNvPr>
          <p:cNvSpPr>
            <a:spLocks noGrp="1"/>
          </p:cNvSpPr>
          <p:nvPr>
            <p:ph type="sldNum" sz="quarter" idx="12"/>
          </p:nvPr>
        </p:nvSpPr>
        <p:spPr/>
        <p:txBody>
          <a:bodyPr/>
          <a:lstStyle/>
          <a:p>
            <a:fld id="{449D1AD3-8625-49FE-AF81-D086ED3CE5D3}" type="slidenum">
              <a:rPr lang="ru-RU" smtClean="0"/>
              <a:t>‹#›</a:t>
            </a:fld>
            <a:endParaRPr lang="ru-RU"/>
          </a:p>
        </p:txBody>
      </p:sp>
    </p:spTree>
    <p:extLst>
      <p:ext uri="{BB962C8B-B14F-4D97-AF65-F5344CB8AC3E}">
        <p14:creationId xmlns:p14="http://schemas.microsoft.com/office/powerpoint/2010/main" val="161392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xmlns="" id="{084420EF-2005-4600-841F-91FFA386ABD8}"/>
              </a:ext>
            </a:extLst>
          </p:cNvPr>
          <p:cNvSpPr>
            <a:spLocks noGrp="1"/>
          </p:cNvSpPr>
          <p:nvPr>
            <p:ph type="dt" sz="half" idx="10"/>
          </p:nvPr>
        </p:nvSpPr>
        <p:spPr/>
        <p:txBody>
          <a:bodyPr/>
          <a:lstStyle/>
          <a:p>
            <a:fld id="{EEDAF851-D9AE-434E-BDCC-2ABC09B1727B}" type="datetimeFigureOut">
              <a:rPr lang="ru-RU" smtClean="0"/>
              <a:t>04.11.2020</a:t>
            </a:fld>
            <a:endParaRPr lang="ru-RU"/>
          </a:p>
        </p:txBody>
      </p:sp>
      <p:sp>
        <p:nvSpPr>
          <p:cNvPr id="3" name="Нижний колонтитул 2">
            <a:extLst>
              <a:ext uri="{FF2B5EF4-FFF2-40B4-BE49-F238E27FC236}">
                <a16:creationId xmlns:a16="http://schemas.microsoft.com/office/drawing/2014/main" xmlns="" id="{8EA3F1F5-3C26-4477-B134-26477F43E0B2}"/>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xmlns="" id="{D8BB1F26-062B-4C2A-AFFC-BD38572A2F01}"/>
              </a:ext>
            </a:extLst>
          </p:cNvPr>
          <p:cNvSpPr>
            <a:spLocks noGrp="1"/>
          </p:cNvSpPr>
          <p:nvPr>
            <p:ph type="sldNum" sz="quarter" idx="12"/>
          </p:nvPr>
        </p:nvSpPr>
        <p:spPr/>
        <p:txBody>
          <a:bodyPr/>
          <a:lstStyle/>
          <a:p>
            <a:fld id="{449D1AD3-8625-49FE-AF81-D086ED3CE5D3}" type="slidenum">
              <a:rPr lang="ru-RU" smtClean="0"/>
              <a:t>‹#›</a:t>
            </a:fld>
            <a:endParaRPr lang="ru-RU"/>
          </a:p>
        </p:txBody>
      </p:sp>
    </p:spTree>
    <p:extLst>
      <p:ext uri="{BB962C8B-B14F-4D97-AF65-F5344CB8AC3E}">
        <p14:creationId xmlns:p14="http://schemas.microsoft.com/office/powerpoint/2010/main" val="74765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EA76950-4E49-43BC-BEF4-24CE9CD35BF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xmlns="" id="{CB5CC6C7-E850-4B22-A7A1-0F1A36A4CE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xmlns="" id="{15089997-EA8B-40C9-8CA6-791080465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xmlns="" id="{9CFA7BA5-0AEF-4139-917D-0BAB6FAB4A4F}"/>
              </a:ext>
            </a:extLst>
          </p:cNvPr>
          <p:cNvSpPr>
            <a:spLocks noGrp="1"/>
          </p:cNvSpPr>
          <p:nvPr>
            <p:ph type="dt" sz="half" idx="10"/>
          </p:nvPr>
        </p:nvSpPr>
        <p:spPr/>
        <p:txBody>
          <a:bodyPr/>
          <a:lstStyle/>
          <a:p>
            <a:fld id="{EEDAF851-D9AE-434E-BDCC-2ABC09B1727B}" type="datetimeFigureOut">
              <a:rPr lang="ru-RU" smtClean="0"/>
              <a:t>04.11.2020</a:t>
            </a:fld>
            <a:endParaRPr lang="ru-RU"/>
          </a:p>
        </p:txBody>
      </p:sp>
      <p:sp>
        <p:nvSpPr>
          <p:cNvPr id="6" name="Нижний колонтитул 5">
            <a:extLst>
              <a:ext uri="{FF2B5EF4-FFF2-40B4-BE49-F238E27FC236}">
                <a16:creationId xmlns:a16="http://schemas.microsoft.com/office/drawing/2014/main" xmlns="" id="{894F3239-A065-46B2-AB46-4B4BB8BB1A6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D4D80EB6-15B0-4164-9EEC-BFA39BB72D42}"/>
              </a:ext>
            </a:extLst>
          </p:cNvPr>
          <p:cNvSpPr>
            <a:spLocks noGrp="1"/>
          </p:cNvSpPr>
          <p:nvPr>
            <p:ph type="sldNum" sz="quarter" idx="12"/>
          </p:nvPr>
        </p:nvSpPr>
        <p:spPr/>
        <p:txBody>
          <a:bodyPr/>
          <a:lstStyle/>
          <a:p>
            <a:fld id="{449D1AD3-8625-49FE-AF81-D086ED3CE5D3}" type="slidenum">
              <a:rPr lang="ru-RU" smtClean="0"/>
              <a:t>‹#›</a:t>
            </a:fld>
            <a:endParaRPr lang="ru-RU"/>
          </a:p>
        </p:txBody>
      </p:sp>
    </p:spTree>
    <p:extLst>
      <p:ext uri="{BB962C8B-B14F-4D97-AF65-F5344CB8AC3E}">
        <p14:creationId xmlns:p14="http://schemas.microsoft.com/office/powerpoint/2010/main" val="3175702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A3022F0D-7A6E-4E73-835D-6299C38BD93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xmlns="" id="{5D698770-FB73-44EC-8D74-F64DB72F2A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xmlns="" id="{338371BE-8F0C-4C93-8C2F-B1E84E7FE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xmlns="" id="{5FA3F6E8-5B64-43BC-9674-FF7D489726E2}"/>
              </a:ext>
            </a:extLst>
          </p:cNvPr>
          <p:cNvSpPr>
            <a:spLocks noGrp="1"/>
          </p:cNvSpPr>
          <p:nvPr>
            <p:ph type="dt" sz="half" idx="10"/>
          </p:nvPr>
        </p:nvSpPr>
        <p:spPr/>
        <p:txBody>
          <a:bodyPr/>
          <a:lstStyle/>
          <a:p>
            <a:fld id="{EEDAF851-D9AE-434E-BDCC-2ABC09B1727B}" type="datetimeFigureOut">
              <a:rPr lang="ru-RU" smtClean="0"/>
              <a:t>04.11.2020</a:t>
            </a:fld>
            <a:endParaRPr lang="ru-RU"/>
          </a:p>
        </p:txBody>
      </p:sp>
      <p:sp>
        <p:nvSpPr>
          <p:cNvPr id="6" name="Нижний колонтитул 5">
            <a:extLst>
              <a:ext uri="{FF2B5EF4-FFF2-40B4-BE49-F238E27FC236}">
                <a16:creationId xmlns:a16="http://schemas.microsoft.com/office/drawing/2014/main" xmlns="" id="{F03D0466-52D0-467F-9EE4-64C7514690D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F4379135-3A63-4409-9252-5AB1999FB18C}"/>
              </a:ext>
            </a:extLst>
          </p:cNvPr>
          <p:cNvSpPr>
            <a:spLocks noGrp="1"/>
          </p:cNvSpPr>
          <p:nvPr>
            <p:ph type="sldNum" sz="quarter" idx="12"/>
          </p:nvPr>
        </p:nvSpPr>
        <p:spPr/>
        <p:txBody>
          <a:bodyPr/>
          <a:lstStyle/>
          <a:p>
            <a:fld id="{449D1AD3-8625-49FE-AF81-D086ED3CE5D3}" type="slidenum">
              <a:rPr lang="ru-RU" smtClean="0"/>
              <a:t>‹#›</a:t>
            </a:fld>
            <a:endParaRPr lang="ru-RU"/>
          </a:p>
        </p:txBody>
      </p:sp>
    </p:spTree>
    <p:extLst>
      <p:ext uri="{BB962C8B-B14F-4D97-AF65-F5344CB8AC3E}">
        <p14:creationId xmlns:p14="http://schemas.microsoft.com/office/powerpoint/2010/main" val="1722533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EB210A35-8694-419E-9D56-BAA8A6430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xmlns="" id="{26CC4642-4CDF-4855-9172-A4DEA4400E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78A21A55-6845-4D10-863C-37300C908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AF851-D9AE-434E-BDCC-2ABC09B1727B}" type="datetimeFigureOut">
              <a:rPr lang="ru-RU" smtClean="0"/>
              <a:t>04.11.2020</a:t>
            </a:fld>
            <a:endParaRPr lang="ru-RU"/>
          </a:p>
        </p:txBody>
      </p:sp>
      <p:sp>
        <p:nvSpPr>
          <p:cNvPr id="5" name="Нижний колонтитул 4">
            <a:extLst>
              <a:ext uri="{FF2B5EF4-FFF2-40B4-BE49-F238E27FC236}">
                <a16:creationId xmlns:a16="http://schemas.microsoft.com/office/drawing/2014/main" xmlns="" id="{CDD787FD-A282-4F09-B6BF-EA3736D937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xmlns="" id="{577FA134-53B7-47A6-A98A-749554193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D1AD3-8625-49FE-AF81-D086ED3CE5D3}" type="slidenum">
              <a:rPr lang="ru-RU" smtClean="0"/>
              <a:t>‹#›</a:t>
            </a:fld>
            <a:endParaRPr lang="ru-RU"/>
          </a:p>
        </p:txBody>
      </p:sp>
    </p:spTree>
    <p:extLst>
      <p:ext uri="{BB962C8B-B14F-4D97-AF65-F5344CB8AC3E}">
        <p14:creationId xmlns:p14="http://schemas.microsoft.com/office/powerpoint/2010/main" val="195515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mysql.com/products/workbench/"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C7F4499E-9290-41EF-BE23-0EF24AE2B1CB}"/>
              </a:ext>
            </a:extLst>
          </p:cNvPr>
          <p:cNvSpPr>
            <a:spLocks noGrp="1"/>
          </p:cNvSpPr>
          <p:nvPr>
            <p:ph type="ctrTitle"/>
          </p:nvPr>
        </p:nvSpPr>
        <p:spPr>
          <a:xfrm>
            <a:off x="1524000" y="1122363"/>
            <a:ext cx="9144000" cy="2898794"/>
          </a:xfrm>
        </p:spPr>
        <p:txBody>
          <a:bodyPr>
            <a:normAutofit/>
          </a:bodyPr>
          <a:lstStyle/>
          <a:p>
            <a:r>
              <a:rPr lang="ru-RU" b="1" dirty="0"/>
              <a:t>Проектирование реляционных баз данных</a:t>
            </a:r>
            <a:br>
              <a:rPr lang="ru-RU" b="1" dirty="0"/>
            </a:br>
            <a:endParaRPr lang="ru-RU" dirty="0"/>
          </a:p>
        </p:txBody>
      </p:sp>
      <p:sp>
        <p:nvSpPr>
          <p:cNvPr id="3" name="Подзаголовок 2">
            <a:extLst>
              <a:ext uri="{FF2B5EF4-FFF2-40B4-BE49-F238E27FC236}">
                <a16:creationId xmlns:a16="http://schemas.microsoft.com/office/drawing/2014/main" xmlns="" id="{8DA5B406-20EA-47A1-B262-419F6C9864A2}"/>
              </a:ext>
            </a:extLst>
          </p:cNvPr>
          <p:cNvSpPr>
            <a:spLocks noGrp="1"/>
          </p:cNvSpPr>
          <p:nvPr>
            <p:ph type="subTitle" idx="1"/>
          </p:nvPr>
        </p:nvSpPr>
        <p:spPr>
          <a:xfrm>
            <a:off x="4898571" y="4341647"/>
            <a:ext cx="5769429" cy="560860"/>
          </a:xfrm>
        </p:spPr>
        <p:txBody>
          <a:bodyPr>
            <a:normAutofit/>
          </a:bodyPr>
          <a:lstStyle/>
          <a:p>
            <a:pPr marL="457200" indent="-457200" algn="l">
              <a:buFont typeface="Arial" panose="020B0604020202020204" pitchFamily="34" charset="0"/>
              <a:buChar char="•"/>
            </a:pPr>
            <a:r>
              <a:rPr lang="en-US" sz="3200" b="1" dirty="0"/>
              <a:t>ER-</a:t>
            </a:r>
            <a:r>
              <a:rPr lang="ru-RU" sz="3200" b="1" dirty="0"/>
              <a:t>проектирование</a:t>
            </a:r>
          </a:p>
        </p:txBody>
      </p:sp>
    </p:spTree>
    <p:extLst>
      <p:ext uri="{BB962C8B-B14F-4D97-AF65-F5344CB8AC3E}">
        <p14:creationId xmlns:p14="http://schemas.microsoft.com/office/powerpoint/2010/main" val="572245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E134DCCF-C52E-41A1-9393-6CA42D4B73D0}"/>
              </a:ext>
            </a:extLst>
          </p:cNvPr>
          <p:cNvSpPr>
            <a:spLocks noGrp="1"/>
          </p:cNvSpPr>
          <p:nvPr>
            <p:ph type="title"/>
          </p:nvPr>
        </p:nvSpPr>
        <p:spPr/>
        <p:txBody>
          <a:bodyPr>
            <a:normAutofit fontScale="90000"/>
          </a:bodyPr>
          <a:lstStyle/>
          <a:p>
            <a:r>
              <a:rPr lang="en-US" b="1" i="1" dirty="0"/>
              <a:t>ER-</a:t>
            </a:r>
            <a:r>
              <a:rPr lang="ru-RU" b="1" i="1" dirty="0"/>
              <a:t>модель</a:t>
            </a:r>
            <a:r>
              <a:rPr lang="en-US" b="1" i="1" dirty="0"/>
              <a:t> </a:t>
            </a:r>
            <a:r>
              <a:rPr lang="en-US" dirty="0"/>
              <a:t/>
            </a:r>
            <a:br>
              <a:rPr lang="en-US" dirty="0"/>
            </a:br>
            <a:r>
              <a:rPr lang="en-US" sz="3100" dirty="0"/>
              <a:t>(</a:t>
            </a:r>
            <a:r>
              <a:rPr lang="ru-RU" sz="3100" dirty="0"/>
              <a:t>от англ. </a:t>
            </a:r>
            <a:r>
              <a:rPr lang="ru-RU" sz="3100" i="1" dirty="0" err="1"/>
              <a:t>Entity-Relationship</a:t>
            </a:r>
            <a:r>
              <a:rPr lang="ru-RU" sz="3100" i="1" dirty="0"/>
              <a:t> </a:t>
            </a:r>
            <a:r>
              <a:rPr lang="ru-RU" sz="3100" i="1" dirty="0" err="1"/>
              <a:t>model</a:t>
            </a:r>
            <a:r>
              <a:rPr lang="ru-RU" sz="3100" dirty="0"/>
              <a:t>, </a:t>
            </a:r>
            <a:r>
              <a:rPr lang="ru-RU" sz="3100" i="1" dirty="0"/>
              <a:t>модель «сущность — связь»</a:t>
            </a:r>
            <a:r>
              <a:rPr lang="en-US" sz="3100" i="1" dirty="0"/>
              <a:t>)</a:t>
            </a:r>
            <a:endParaRPr lang="ru-RU" sz="3100" dirty="0"/>
          </a:p>
        </p:txBody>
      </p:sp>
      <p:sp>
        <p:nvSpPr>
          <p:cNvPr id="3" name="Объект 2">
            <a:extLst>
              <a:ext uri="{FF2B5EF4-FFF2-40B4-BE49-F238E27FC236}">
                <a16:creationId xmlns:a16="http://schemas.microsoft.com/office/drawing/2014/main" xmlns="" id="{147BEB78-90D8-4883-945F-6DF5746CC741}"/>
              </a:ext>
            </a:extLst>
          </p:cNvPr>
          <p:cNvSpPr>
            <a:spLocks noGrp="1"/>
          </p:cNvSpPr>
          <p:nvPr>
            <p:ph idx="1"/>
          </p:nvPr>
        </p:nvSpPr>
        <p:spPr/>
        <p:txBody>
          <a:bodyPr/>
          <a:lstStyle/>
          <a:p>
            <a:r>
              <a:rPr lang="ru-RU" dirty="0"/>
              <a:t> модель данных, позволяющая описывать концептуальные схемы предметной области</a:t>
            </a:r>
            <a:r>
              <a:rPr lang="en-US" dirty="0"/>
              <a:t>;</a:t>
            </a:r>
          </a:p>
          <a:p>
            <a:r>
              <a:rPr lang="ru-RU" dirty="0"/>
              <a:t> </a:t>
            </a:r>
            <a:r>
              <a:rPr lang="en-US" dirty="0"/>
              <a:t>c</a:t>
            </a:r>
            <a:r>
              <a:rPr lang="ru-RU" dirty="0"/>
              <a:t> её помощью можно выделить ключевые </a:t>
            </a:r>
            <a:r>
              <a:rPr lang="ru-RU" b="1" dirty="0"/>
              <a:t>сущности</a:t>
            </a:r>
            <a:r>
              <a:rPr lang="ru-RU" dirty="0"/>
              <a:t> и обозначить </a:t>
            </a:r>
            <a:r>
              <a:rPr lang="ru-RU" b="1" dirty="0"/>
              <a:t>связи</a:t>
            </a:r>
            <a:r>
              <a:rPr lang="ru-RU" dirty="0"/>
              <a:t>, которые могут устанавливаться между этими сущностями</a:t>
            </a:r>
            <a:r>
              <a:rPr lang="en-US" dirty="0"/>
              <a:t>;</a:t>
            </a:r>
          </a:p>
          <a:p>
            <a:r>
              <a:rPr lang="ru-RU" dirty="0"/>
              <a:t>представляет собой формальную конструкцию, которая сама по себе не предписывает никаких графических средств её визуализации. В качестве стандартной графической нотации, с помощью которой можно визуализировать ER-модель, была предложена </a:t>
            </a:r>
            <a:r>
              <a:rPr lang="ru-RU" i="1" dirty="0"/>
              <a:t>диаграмма «сущность-связь»</a:t>
            </a:r>
            <a:r>
              <a:rPr lang="ru-RU" dirty="0"/>
              <a:t> </a:t>
            </a:r>
          </a:p>
        </p:txBody>
      </p:sp>
    </p:spTree>
    <p:extLst>
      <p:ext uri="{BB962C8B-B14F-4D97-AF65-F5344CB8AC3E}">
        <p14:creationId xmlns:p14="http://schemas.microsoft.com/office/powerpoint/2010/main" val="294831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C464969-0B49-4378-A25D-73843DCDDFF5}"/>
              </a:ext>
            </a:extLst>
          </p:cNvPr>
          <p:cNvSpPr>
            <a:spLocks noGrp="1"/>
          </p:cNvSpPr>
          <p:nvPr>
            <p:ph type="title"/>
          </p:nvPr>
        </p:nvSpPr>
        <p:spPr/>
        <p:txBody>
          <a:bodyPr/>
          <a:lstStyle/>
          <a:p>
            <a:r>
              <a:rPr lang="ru-RU" b="1" i="1" dirty="0"/>
              <a:t>Графические нотации (диаграммы)</a:t>
            </a:r>
          </a:p>
        </p:txBody>
      </p:sp>
      <p:sp>
        <p:nvSpPr>
          <p:cNvPr id="3" name="Объект 2">
            <a:extLst>
              <a:ext uri="{FF2B5EF4-FFF2-40B4-BE49-F238E27FC236}">
                <a16:creationId xmlns:a16="http://schemas.microsoft.com/office/drawing/2014/main" xmlns="" id="{21F6F052-93B5-4C6D-848E-94EDE6FDC43E}"/>
              </a:ext>
            </a:extLst>
          </p:cNvPr>
          <p:cNvSpPr>
            <a:spLocks noGrp="1"/>
          </p:cNvSpPr>
          <p:nvPr>
            <p:ph idx="1"/>
          </p:nvPr>
        </p:nvSpPr>
        <p:spPr>
          <a:xfrm>
            <a:off x="838200" y="1825625"/>
            <a:ext cx="3590365" cy="4351338"/>
          </a:xfrm>
        </p:spPr>
        <p:txBody>
          <a:bodyPr>
            <a:normAutofit lnSpcReduction="10000"/>
          </a:bodyPr>
          <a:lstStyle/>
          <a:p>
            <a:pPr marL="0" indent="0">
              <a:buNone/>
            </a:pPr>
            <a:r>
              <a:rPr lang="ru-RU" b="1" dirty="0"/>
              <a:t>Нотация П. </a:t>
            </a:r>
            <a:r>
              <a:rPr lang="ru-RU" b="1" dirty="0" err="1"/>
              <a:t>Чена</a:t>
            </a:r>
            <a:endParaRPr lang="en-US" b="1" dirty="0"/>
          </a:p>
          <a:p>
            <a:r>
              <a:rPr lang="ru-RU" dirty="0"/>
              <a:t>Сущность - прямоугольник</a:t>
            </a:r>
            <a:endParaRPr lang="en-US" dirty="0"/>
          </a:p>
          <a:p>
            <a:r>
              <a:rPr lang="ru-RU" dirty="0"/>
              <a:t>Отношений - ромб</a:t>
            </a:r>
            <a:endParaRPr lang="en-US" dirty="0"/>
          </a:p>
          <a:p>
            <a:r>
              <a:rPr lang="ru-RU" dirty="0"/>
              <a:t>Связь -  линия. </a:t>
            </a:r>
          </a:p>
          <a:p>
            <a:r>
              <a:rPr lang="ru-RU" dirty="0"/>
              <a:t>Если отношение не является обязательным, то линия пунктирная.</a:t>
            </a:r>
          </a:p>
          <a:p>
            <a:r>
              <a:rPr lang="ru-RU" dirty="0"/>
              <a:t> Атрибуты - овалы</a:t>
            </a:r>
          </a:p>
        </p:txBody>
      </p:sp>
      <p:pic>
        <p:nvPicPr>
          <p:cNvPr id="4" name="Рисунок 3">
            <a:extLst>
              <a:ext uri="{FF2B5EF4-FFF2-40B4-BE49-F238E27FC236}">
                <a16:creationId xmlns:a16="http://schemas.microsoft.com/office/drawing/2014/main" xmlns="" id="{74CBBC1D-C327-4B5A-990E-D9F7F195B3AA}"/>
              </a:ext>
            </a:extLst>
          </p:cNvPr>
          <p:cNvPicPr>
            <a:picLocks noChangeAspect="1"/>
          </p:cNvPicPr>
          <p:nvPr/>
        </p:nvPicPr>
        <p:blipFill rotWithShape="1">
          <a:blip r:embed="rId3"/>
          <a:srcRect l="23971" t="7423" r="24853" b="12940"/>
          <a:stretch/>
        </p:blipFill>
        <p:spPr>
          <a:xfrm>
            <a:off x="4428565" y="1690688"/>
            <a:ext cx="6705600" cy="4351524"/>
          </a:xfrm>
          <a:prstGeom prst="rect">
            <a:avLst/>
          </a:prstGeom>
        </p:spPr>
      </p:pic>
    </p:spTree>
    <p:extLst>
      <p:ext uri="{BB962C8B-B14F-4D97-AF65-F5344CB8AC3E}">
        <p14:creationId xmlns:p14="http://schemas.microsoft.com/office/powerpoint/2010/main" val="102429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5777A77-7DC1-430D-90A5-489294BC751A}"/>
              </a:ext>
            </a:extLst>
          </p:cNvPr>
          <p:cNvSpPr>
            <a:spLocks noGrp="1"/>
          </p:cNvSpPr>
          <p:nvPr>
            <p:ph type="title"/>
          </p:nvPr>
        </p:nvSpPr>
        <p:spPr>
          <a:xfrm>
            <a:off x="838200" y="1513212"/>
            <a:ext cx="10515600" cy="1325563"/>
          </a:xfrm>
        </p:spPr>
        <p:txBody>
          <a:bodyPr>
            <a:normAutofit/>
          </a:bodyPr>
          <a:lstStyle/>
          <a:p>
            <a:r>
              <a:rPr lang="ru-RU" sz="3200" b="1" dirty="0"/>
              <a:t>Нотация </a:t>
            </a:r>
            <a:r>
              <a:rPr lang="en-US" sz="3200" b="1" dirty="0"/>
              <a:t>Crow’s Foot</a:t>
            </a:r>
            <a:endParaRPr lang="ru-RU" sz="3200" dirty="0"/>
          </a:p>
        </p:txBody>
      </p:sp>
      <p:pic>
        <p:nvPicPr>
          <p:cNvPr id="4" name="Объект 3">
            <a:extLst>
              <a:ext uri="{FF2B5EF4-FFF2-40B4-BE49-F238E27FC236}">
                <a16:creationId xmlns:a16="http://schemas.microsoft.com/office/drawing/2014/main" xmlns="" id="{C6AC6822-0FE6-4453-BF19-3DD99661B3AB}"/>
              </a:ext>
            </a:extLst>
          </p:cNvPr>
          <p:cNvPicPr>
            <a:picLocks noGrp="1" noChangeAspect="1"/>
          </p:cNvPicPr>
          <p:nvPr>
            <p:ph idx="1"/>
          </p:nvPr>
        </p:nvPicPr>
        <p:blipFill rotWithShape="1">
          <a:blip r:embed="rId3"/>
          <a:srcRect t="26444" r="2487" b="31528"/>
          <a:stretch/>
        </p:blipFill>
        <p:spPr>
          <a:xfrm>
            <a:off x="2030921" y="2838775"/>
            <a:ext cx="7543385" cy="1828801"/>
          </a:xfrm>
          <a:prstGeom prst="rect">
            <a:avLst/>
          </a:prstGeom>
        </p:spPr>
      </p:pic>
      <p:sp>
        <p:nvSpPr>
          <p:cNvPr id="5" name="Заголовок 1">
            <a:extLst>
              <a:ext uri="{FF2B5EF4-FFF2-40B4-BE49-F238E27FC236}">
                <a16:creationId xmlns:a16="http://schemas.microsoft.com/office/drawing/2014/main" xmlns="" id="{A6639E4D-10E0-4952-B1C4-AEF3411D0BA6}"/>
              </a:ext>
            </a:extLst>
          </p:cNvPr>
          <p:cNvSpPr txBox="1">
            <a:spLocks/>
          </p:cNvSpPr>
          <p:nvPr/>
        </p:nvSpPr>
        <p:spPr>
          <a:xfrm>
            <a:off x="1286436" y="2740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b="1" i="1" dirty="0"/>
              <a:t>Графические нотации (диаграммы)</a:t>
            </a:r>
          </a:p>
        </p:txBody>
      </p:sp>
    </p:spTree>
    <p:extLst>
      <p:ext uri="{BB962C8B-B14F-4D97-AF65-F5344CB8AC3E}">
        <p14:creationId xmlns:p14="http://schemas.microsoft.com/office/powerpoint/2010/main" val="1009278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xmlns="" id="{6413BDBD-DEA0-4E66-91E2-CB5B3F4EE62F}"/>
              </a:ext>
            </a:extLst>
          </p:cNvPr>
          <p:cNvSpPr>
            <a:spLocks noGrp="1"/>
          </p:cNvSpPr>
          <p:nvPr>
            <p:ph idx="1"/>
          </p:nvPr>
        </p:nvSpPr>
        <p:spPr>
          <a:xfrm>
            <a:off x="838200" y="1606364"/>
            <a:ext cx="10515600" cy="4351338"/>
          </a:xfrm>
        </p:spPr>
        <p:txBody>
          <a:bodyPr>
            <a:normAutofit/>
          </a:bodyPr>
          <a:lstStyle/>
          <a:p>
            <a:pPr marL="0" indent="0">
              <a:buNone/>
            </a:pPr>
            <a:r>
              <a:rPr lang="ru-RU" b="1" i="1" dirty="0"/>
              <a:t>Нотация Баркера</a:t>
            </a:r>
          </a:p>
          <a:p>
            <a:r>
              <a:rPr lang="ru-RU" b="1" i="1" dirty="0"/>
              <a:t>Сущность </a:t>
            </a:r>
            <a:r>
              <a:rPr lang="ru-RU" i="1" dirty="0"/>
              <a:t>-</a:t>
            </a:r>
            <a:r>
              <a:rPr lang="ru-RU" b="1" i="1" dirty="0"/>
              <a:t> </a:t>
            </a:r>
            <a:r>
              <a:rPr lang="ru-RU" dirty="0"/>
              <a:t> это класс однотипных объектов, информация о которых должна быть учтена в модели</a:t>
            </a:r>
          </a:p>
          <a:p>
            <a:pPr marL="0" indent="0">
              <a:buNone/>
            </a:pPr>
            <a:endParaRPr lang="ru-RU" i="1" dirty="0"/>
          </a:p>
        </p:txBody>
      </p:sp>
      <p:sp>
        <p:nvSpPr>
          <p:cNvPr id="4" name="Заголовок 1">
            <a:extLst>
              <a:ext uri="{FF2B5EF4-FFF2-40B4-BE49-F238E27FC236}">
                <a16:creationId xmlns:a16="http://schemas.microsoft.com/office/drawing/2014/main" xmlns="" id="{C7E20AD7-0F9D-493A-82CA-7824C0D48F6A}"/>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b="1" i="1" dirty="0"/>
              <a:t>Графические нотации (диаграммы)</a:t>
            </a:r>
          </a:p>
        </p:txBody>
      </p:sp>
      <p:pic>
        <p:nvPicPr>
          <p:cNvPr id="5" name="Рисунок 4" descr="http://citforum.ru/database/dblearn/image335.gif">
            <a:extLst>
              <a:ext uri="{FF2B5EF4-FFF2-40B4-BE49-F238E27FC236}">
                <a16:creationId xmlns:a16="http://schemas.microsoft.com/office/drawing/2014/main" xmlns="" id="{9B78743C-14A7-439F-A7BD-C1BDB534D1C8}"/>
              </a:ext>
            </a:extLst>
          </p:cNvPr>
          <p:cNvPicPr/>
          <p:nvPr/>
        </p:nvPicPr>
        <p:blipFill>
          <a:blip r:embed="rId3" cstate="print"/>
          <a:srcRect/>
          <a:stretch>
            <a:fillRect/>
          </a:stretch>
        </p:blipFill>
        <p:spPr bwMode="auto">
          <a:xfrm>
            <a:off x="4160052" y="3101340"/>
            <a:ext cx="2854830" cy="2856362"/>
          </a:xfrm>
          <a:prstGeom prst="rect">
            <a:avLst/>
          </a:prstGeom>
          <a:noFill/>
          <a:ln w="9525">
            <a:noFill/>
            <a:miter lim="800000"/>
            <a:headEnd/>
            <a:tailEnd/>
          </a:ln>
        </p:spPr>
      </p:pic>
    </p:spTree>
    <p:extLst>
      <p:ext uri="{BB962C8B-B14F-4D97-AF65-F5344CB8AC3E}">
        <p14:creationId xmlns:p14="http://schemas.microsoft.com/office/powerpoint/2010/main" val="375786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0D6F96B-3F33-426C-BD32-410F780AA1E7}"/>
              </a:ext>
            </a:extLst>
          </p:cNvPr>
          <p:cNvSpPr>
            <a:spLocks noGrp="1"/>
          </p:cNvSpPr>
          <p:nvPr>
            <p:ph type="title"/>
          </p:nvPr>
        </p:nvSpPr>
        <p:spPr/>
        <p:txBody>
          <a:bodyPr/>
          <a:lstStyle/>
          <a:p>
            <a:r>
              <a:rPr lang="ru-RU" b="1" i="1" dirty="0"/>
              <a:t>Нотация Баркера</a:t>
            </a:r>
            <a:endParaRPr lang="ru-RU" dirty="0"/>
          </a:p>
        </p:txBody>
      </p:sp>
      <p:sp>
        <p:nvSpPr>
          <p:cNvPr id="3" name="Объект 2">
            <a:extLst>
              <a:ext uri="{FF2B5EF4-FFF2-40B4-BE49-F238E27FC236}">
                <a16:creationId xmlns:a16="http://schemas.microsoft.com/office/drawing/2014/main" xmlns="" id="{3451AA57-F4C5-42CC-A880-8157561A4235}"/>
              </a:ext>
            </a:extLst>
          </p:cNvPr>
          <p:cNvSpPr>
            <a:spLocks noGrp="1"/>
          </p:cNvSpPr>
          <p:nvPr>
            <p:ph idx="1"/>
          </p:nvPr>
        </p:nvSpPr>
        <p:spPr/>
        <p:txBody>
          <a:bodyPr/>
          <a:lstStyle/>
          <a:p>
            <a:r>
              <a:rPr lang="ru-RU" b="1" i="1" dirty="0"/>
              <a:t>Экземпляр сущности</a:t>
            </a:r>
            <a:r>
              <a:rPr lang="ru-RU" dirty="0"/>
              <a:t> </a:t>
            </a:r>
          </a:p>
        </p:txBody>
      </p:sp>
      <p:sp>
        <p:nvSpPr>
          <p:cNvPr id="4" name="Прямоугольник 3">
            <a:extLst>
              <a:ext uri="{FF2B5EF4-FFF2-40B4-BE49-F238E27FC236}">
                <a16:creationId xmlns:a16="http://schemas.microsoft.com/office/drawing/2014/main" xmlns="" id="{32607F7E-969F-434C-86E9-5B2F0916F9CD}"/>
              </a:ext>
            </a:extLst>
          </p:cNvPr>
          <p:cNvSpPr/>
          <p:nvPr/>
        </p:nvSpPr>
        <p:spPr>
          <a:xfrm>
            <a:off x="1165412" y="2401218"/>
            <a:ext cx="10188388" cy="1549783"/>
          </a:xfrm>
          <a:prstGeom prst="rect">
            <a:avLst/>
          </a:prstGeom>
        </p:spPr>
        <p:txBody>
          <a:bodyPr wrap="square">
            <a:spAutoFit/>
          </a:bodyPr>
          <a:lstStyle/>
          <a:p>
            <a:pPr>
              <a:lnSpc>
                <a:spcPct val="115000"/>
              </a:lnSpc>
              <a:spcAft>
                <a:spcPts val="1000"/>
              </a:spcAft>
            </a:pPr>
            <a:r>
              <a:rPr lang="ru-RU" sz="2800" i="1" dirty="0"/>
              <a:t>Экземпляры сущностей должны быть различимы, т.е. сущности должны иметь некоторые свойства, уникальные для каждого экземпляра этой сущности. </a:t>
            </a:r>
          </a:p>
        </p:txBody>
      </p:sp>
    </p:spTree>
    <p:extLst>
      <p:ext uri="{BB962C8B-B14F-4D97-AF65-F5344CB8AC3E}">
        <p14:creationId xmlns:p14="http://schemas.microsoft.com/office/powerpoint/2010/main" val="234581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CA3DB64-6716-45F2-B145-6B0A4E2C308D}"/>
              </a:ext>
            </a:extLst>
          </p:cNvPr>
          <p:cNvSpPr>
            <a:spLocks noGrp="1"/>
          </p:cNvSpPr>
          <p:nvPr>
            <p:ph type="title"/>
          </p:nvPr>
        </p:nvSpPr>
        <p:spPr/>
        <p:txBody>
          <a:bodyPr/>
          <a:lstStyle/>
          <a:p>
            <a:r>
              <a:rPr lang="ru-RU" b="1" i="1" dirty="0"/>
              <a:t>Нотация Баркера</a:t>
            </a:r>
            <a:endParaRPr lang="ru-RU" dirty="0"/>
          </a:p>
        </p:txBody>
      </p:sp>
      <p:sp>
        <p:nvSpPr>
          <p:cNvPr id="3" name="Объект 2">
            <a:extLst>
              <a:ext uri="{FF2B5EF4-FFF2-40B4-BE49-F238E27FC236}">
                <a16:creationId xmlns:a16="http://schemas.microsoft.com/office/drawing/2014/main" xmlns="" id="{94D6892E-811A-4285-908B-B8DDADFD23A2}"/>
              </a:ext>
            </a:extLst>
          </p:cNvPr>
          <p:cNvSpPr>
            <a:spLocks noGrp="1"/>
          </p:cNvSpPr>
          <p:nvPr>
            <p:ph idx="1"/>
          </p:nvPr>
        </p:nvSpPr>
        <p:spPr/>
        <p:txBody>
          <a:bodyPr/>
          <a:lstStyle/>
          <a:p>
            <a:r>
              <a:rPr lang="ru-RU" b="1" i="1" dirty="0"/>
              <a:t>Атрибут сущности - </a:t>
            </a:r>
            <a:r>
              <a:rPr lang="ru-RU" dirty="0"/>
              <a:t>- это именованная характеристика, являющаяся некоторым свойством сущности.  </a:t>
            </a:r>
          </a:p>
        </p:txBody>
      </p:sp>
      <p:pic>
        <p:nvPicPr>
          <p:cNvPr id="4" name="Рисунок 3" descr="http://citforum.ru/database/dblearn/image336.gif">
            <a:extLst>
              <a:ext uri="{FF2B5EF4-FFF2-40B4-BE49-F238E27FC236}">
                <a16:creationId xmlns:a16="http://schemas.microsoft.com/office/drawing/2014/main" xmlns="" id="{F36A5A68-32D6-4C29-8DCC-FB5EF434D0F8}"/>
              </a:ext>
            </a:extLst>
          </p:cNvPr>
          <p:cNvPicPr/>
          <p:nvPr/>
        </p:nvPicPr>
        <p:blipFill>
          <a:blip r:embed="rId3" cstate="print"/>
          <a:srcRect/>
          <a:stretch>
            <a:fillRect/>
          </a:stretch>
        </p:blipFill>
        <p:spPr bwMode="auto">
          <a:xfrm>
            <a:off x="4039609" y="2930561"/>
            <a:ext cx="4112782" cy="3381339"/>
          </a:xfrm>
          <a:prstGeom prst="rect">
            <a:avLst/>
          </a:prstGeom>
          <a:noFill/>
          <a:ln w="9525">
            <a:noFill/>
            <a:miter lim="800000"/>
            <a:headEnd/>
            <a:tailEnd/>
          </a:ln>
        </p:spPr>
      </p:pic>
    </p:spTree>
    <p:extLst>
      <p:ext uri="{BB962C8B-B14F-4D97-AF65-F5344CB8AC3E}">
        <p14:creationId xmlns:p14="http://schemas.microsoft.com/office/powerpoint/2010/main" val="2713705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E9E7B0C4-DF1C-4794-B4B1-B7B430DD3E7A}"/>
              </a:ext>
            </a:extLst>
          </p:cNvPr>
          <p:cNvSpPr>
            <a:spLocks noGrp="1"/>
          </p:cNvSpPr>
          <p:nvPr>
            <p:ph type="title"/>
          </p:nvPr>
        </p:nvSpPr>
        <p:spPr/>
        <p:txBody>
          <a:bodyPr/>
          <a:lstStyle/>
          <a:p>
            <a:r>
              <a:rPr lang="ru-RU" b="1" i="1" dirty="0"/>
              <a:t>Нотация Баркера</a:t>
            </a:r>
            <a:endParaRPr lang="ru-RU" dirty="0"/>
          </a:p>
        </p:txBody>
      </p:sp>
      <p:sp>
        <p:nvSpPr>
          <p:cNvPr id="3" name="Объект 2">
            <a:extLst>
              <a:ext uri="{FF2B5EF4-FFF2-40B4-BE49-F238E27FC236}">
                <a16:creationId xmlns:a16="http://schemas.microsoft.com/office/drawing/2014/main" xmlns="" id="{60C5CB2D-61C8-496F-B7AE-6F6CF40FFB87}"/>
              </a:ext>
            </a:extLst>
          </p:cNvPr>
          <p:cNvSpPr>
            <a:spLocks noGrp="1"/>
          </p:cNvSpPr>
          <p:nvPr>
            <p:ph idx="1"/>
          </p:nvPr>
        </p:nvSpPr>
        <p:spPr/>
        <p:txBody>
          <a:bodyPr/>
          <a:lstStyle/>
          <a:p>
            <a:r>
              <a:rPr lang="ru-RU" b="1" i="1" dirty="0"/>
              <a:t>Ключ сущности - </a:t>
            </a:r>
            <a:r>
              <a:rPr lang="ru-RU" dirty="0"/>
              <a:t>это </a:t>
            </a:r>
            <a:r>
              <a:rPr lang="ru-RU" i="1" dirty="0"/>
              <a:t>неизбыточный</a:t>
            </a:r>
            <a:r>
              <a:rPr lang="ru-RU" dirty="0"/>
              <a:t> набор атрибутов, значения которых в совокупности являются </a:t>
            </a:r>
            <a:r>
              <a:rPr lang="ru-RU" i="1" dirty="0"/>
              <a:t>уникальными</a:t>
            </a:r>
            <a:r>
              <a:rPr lang="ru-RU" dirty="0"/>
              <a:t> для каждого экземпляра сущности. </a:t>
            </a:r>
            <a:endParaRPr lang="ru-RU" b="1" i="1" dirty="0"/>
          </a:p>
          <a:p>
            <a:endParaRPr lang="ru-RU" dirty="0"/>
          </a:p>
        </p:txBody>
      </p:sp>
      <p:pic>
        <p:nvPicPr>
          <p:cNvPr id="4" name="Рисунок 3">
            <a:extLst>
              <a:ext uri="{FF2B5EF4-FFF2-40B4-BE49-F238E27FC236}">
                <a16:creationId xmlns:a16="http://schemas.microsoft.com/office/drawing/2014/main" xmlns="" id="{3C11EC7D-FD02-4899-96BF-6D9C04759F26}"/>
              </a:ext>
            </a:extLst>
          </p:cNvPr>
          <p:cNvPicPr>
            <a:picLocks noChangeAspect="1"/>
          </p:cNvPicPr>
          <p:nvPr/>
        </p:nvPicPr>
        <p:blipFill>
          <a:blip r:embed="rId3"/>
          <a:stretch>
            <a:fillRect/>
          </a:stretch>
        </p:blipFill>
        <p:spPr>
          <a:xfrm>
            <a:off x="3575050" y="3012314"/>
            <a:ext cx="4260104" cy="3164648"/>
          </a:xfrm>
          <a:prstGeom prst="rect">
            <a:avLst/>
          </a:prstGeom>
        </p:spPr>
      </p:pic>
    </p:spTree>
    <p:extLst>
      <p:ext uri="{BB962C8B-B14F-4D97-AF65-F5344CB8AC3E}">
        <p14:creationId xmlns:p14="http://schemas.microsoft.com/office/powerpoint/2010/main" val="183868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5B9B543-221F-42B6-97CD-08C6D60A477C}"/>
              </a:ext>
            </a:extLst>
          </p:cNvPr>
          <p:cNvSpPr>
            <a:spLocks noGrp="1"/>
          </p:cNvSpPr>
          <p:nvPr>
            <p:ph type="title"/>
          </p:nvPr>
        </p:nvSpPr>
        <p:spPr/>
        <p:txBody>
          <a:bodyPr/>
          <a:lstStyle/>
          <a:p>
            <a:r>
              <a:rPr lang="ru-RU" b="1" i="1" dirty="0"/>
              <a:t>Нотация Баркера</a:t>
            </a:r>
            <a:endParaRPr lang="ru-RU" dirty="0"/>
          </a:p>
        </p:txBody>
      </p:sp>
      <p:sp>
        <p:nvSpPr>
          <p:cNvPr id="3" name="Объект 2">
            <a:extLst>
              <a:ext uri="{FF2B5EF4-FFF2-40B4-BE49-F238E27FC236}">
                <a16:creationId xmlns:a16="http://schemas.microsoft.com/office/drawing/2014/main" xmlns="" id="{969A7440-D260-40EF-BBC8-5CA5030D8C1B}"/>
              </a:ext>
            </a:extLst>
          </p:cNvPr>
          <p:cNvSpPr>
            <a:spLocks noGrp="1"/>
          </p:cNvSpPr>
          <p:nvPr>
            <p:ph idx="1"/>
          </p:nvPr>
        </p:nvSpPr>
        <p:spPr/>
        <p:txBody>
          <a:bodyPr/>
          <a:lstStyle/>
          <a:p>
            <a:r>
              <a:rPr lang="ru-RU" b="1" i="1" dirty="0"/>
              <a:t>Связь</a:t>
            </a:r>
            <a:r>
              <a:rPr lang="ru-RU" dirty="0"/>
              <a:t> - это некоторая ассоциация между </a:t>
            </a:r>
            <a:r>
              <a:rPr lang="ru-RU" i="1" dirty="0"/>
              <a:t>двумя</a:t>
            </a:r>
            <a:r>
              <a:rPr lang="ru-RU" dirty="0"/>
              <a:t> сущностями. Одна сущность может быть связана с другой сущностью или сама с собою. </a:t>
            </a:r>
          </a:p>
        </p:txBody>
      </p:sp>
      <p:pic>
        <p:nvPicPr>
          <p:cNvPr id="4" name="Рисунок 3">
            <a:extLst>
              <a:ext uri="{FF2B5EF4-FFF2-40B4-BE49-F238E27FC236}">
                <a16:creationId xmlns:a16="http://schemas.microsoft.com/office/drawing/2014/main" xmlns="" id="{EA6CBC91-0C74-4F18-8511-C96D45024BA8}"/>
              </a:ext>
            </a:extLst>
          </p:cNvPr>
          <p:cNvPicPr>
            <a:picLocks noChangeAspect="1"/>
          </p:cNvPicPr>
          <p:nvPr/>
        </p:nvPicPr>
        <p:blipFill>
          <a:blip r:embed="rId3"/>
          <a:stretch>
            <a:fillRect/>
          </a:stretch>
        </p:blipFill>
        <p:spPr>
          <a:xfrm>
            <a:off x="2638706" y="3429000"/>
            <a:ext cx="7496713" cy="2114457"/>
          </a:xfrm>
          <a:prstGeom prst="rect">
            <a:avLst/>
          </a:prstGeom>
        </p:spPr>
      </p:pic>
    </p:spTree>
    <p:extLst>
      <p:ext uri="{BB962C8B-B14F-4D97-AF65-F5344CB8AC3E}">
        <p14:creationId xmlns:p14="http://schemas.microsoft.com/office/powerpoint/2010/main" val="995064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1A56C226-9432-44D5-A1EB-A84D339B5815}"/>
              </a:ext>
            </a:extLst>
          </p:cNvPr>
          <p:cNvSpPr>
            <a:spLocks noGrp="1"/>
          </p:cNvSpPr>
          <p:nvPr>
            <p:ph type="title"/>
          </p:nvPr>
        </p:nvSpPr>
        <p:spPr/>
        <p:txBody>
          <a:bodyPr/>
          <a:lstStyle/>
          <a:p>
            <a:r>
              <a:rPr lang="ru-RU" b="1" i="1" dirty="0"/>
              <a:t>Нотация Баркера</a:t>
            </a:r>
            <a:endParaRPr lang="ru-RU" dirty="0"/>
          </a:p>
        </p:txBody>
      </p:sp>
      <p:sp>
        <p:nvSpPr>
          <p:cNvPr id="3" name="Объект 2">
            <a:extLst>
              <a:ext uri="{FF2B5EF4-FFF2-40B4-BE49-F238E27FC236}">
                <a16:creationId xmlns:a16="http://schemas.microsoft.com/office/drawing/2014/main" xmlns="" id="{5BC01311-13EA-474D-8E7C-535823E15EFB}"/>
              </a:ext>
            </a:extLst>
          </p:cNvPr>
          <p:cNvSpPr>
            <a:spLocks noGrp="1"/>
          </p:cNvSpPr>
          <p:nvPr>
            <p:ph idx="1"/>
          </p:nvPr>
        </p:nvSpPr>
        <p:spPr/>
        <p:txBody>
          <a:bodyPr/>
          <a:lstStyle/>
          <a:p>
            <a:r>
              <a:rPr lang="ru-RU" dirty="0"/>
              <a:t>Каждая связь может иметь один из следующих </a:t>
            </a:r>
            <a:r>
              <a:rPr lang="ru-RU" b="1" i="1" dirty="0"/>
              <a:t>типов связи</a:t>
            </a:r>
            <a:r>
              <a:rPr lang="ru-RU" dirty="0"/>
              <a:t>: </a:t>
            </a:r>
          </a:p>
          <a:p>
            <a:endParaRPr lang="ru-RU" dirty="0"/>
          </a:p>
        </p:txBody>
      </p:sp>
      <p:pic>
        <p:nvPicPr>
          <p:cNvPr id="4" name="Рисунок 3" descr="http://citforum.ru/database/dblearn/image339.gif">
            <a:extLst>
              <a:ext uri="{FF2B5EF4-FFF2-40B4-BE49-F238E27FC236}">
                <a16:creationId xmlns:a16="http://schemas.microsoft.com/office/drawing/2014/main" xmlns="" id="{6A43530F-DD6D-43BF-82A4-4286000EDB23}"/>
              </a:ext>
            </a:extLst>
          </p:cNvPr>
          <p:cNvPicPr/>
          <p:nvPr/>
        </p:nvPicPr>
        <p:blipFill>
          <a:blip r:embed="rId3" cstate="print"/>
          <a:srcRect/>
          <a:stretch>
            <a:fillRect/>
          </a:stretch>
        </p:blipFill>
        <p:spPr bwMode="auto">
          <a:xfrm>
            <a:off x="4455038" y="2555314"/>
            <a:ext cx="3828350" cy="2891959"/>
          </a:xfrm>
          <a:prstGeom prst="rect">
            <a:avLst/>
          </a:prstGeom>
          <a:noFill/>
          <a:ln w="9525">
            <a:noFill/>
            <a:miter lim="800000"/>
            <a:headEnd/>
            <a:tailEnd/>
          </a:ln>
        </p:spPr>
      </p:pic>
    </p:spTree>
    <p:extLst>
      <p:ext uri="{BB962C8B-B14F-4D97-AF65-F5344CB8AC3E}">
        <p14:creationId xmlns:p14="http://schemas.microsoft.com/office/powerpoint/2010/main" val="2825217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B936414-5414-44B6-A1C3-EB945DE5F5D6}"/>
              </a:ext>
            </a:extLst>
          </p:cNvPr>
          <p:cNvSpPr>
            <a:spLocks noGrp="1"/>
          </p:cNvSpPr>
          <p:nvPr>
            <p:ph type="title"/>
          </p:nvPr>
        </p:nvSpPr>
        <p:spPr/>
        <p:txBody>
          <a:bodyPr/>
          <a:lstStyle/>
          <a:p>
            <a:r>
              <a:rPr lang="ru-RU" b="1" i="1" dirty="0"/>
              <a:t>Нотация Баркера</a:t>
            </a:r>
            <a:endParaRPr lang="ru-RU" dirty="0"/>
          </a:p>
        </p:txBody>
      </p:sp>
      <p:sp>
        <p:nvSpPr>
          <p:cNvPr id="3" name="Объект 2">
            <a:extLst>
              <a:ext uri="{FF2B5EF4-FFF2-40B4-BE49-F238E27FC236}">
                <a16:creationId xmlns:a16="http://schemas.microsoft.com/office/drawing/2014/main" xmlns="" id="{BFFD2E66-FF0A-4D3E-9B0D-611B1AE2F7D4}"/>
              </a:ext>
            </a:extLst>
          </p:cNvPr>
          <p:cNvSpPr>
            <a:spLocks noGrp="1"/>
          </p:cNvSpPr>
          <p:nvPr>
            <p:ph idx="1"/>
          </p:nvPr>
        </p:nvSpPr>
        <p:spPr/>
        <p:txBody>
          <a:bodyPr/>
          <a:lstStyle/>
          <a:p>
            <a:r>
              <a:rPr lang="ru-RU" dirty="0"/>
              <a:t>Каждая связь может иметь одну из двух </a:t>
            </a:r>
            <a:r>
              <a:rPr lang="ru-RU" b="1" i="1" dirty="0"/>
              <a:t>модальностей связи</a:t>
            </a:r>
            <a:r>
              <a:rPr lang="ru-RU" dirty="0"/>
              <a:t>: </a:t>
            </a:r>
          </a:p>
          <a:p>
            <a:endParaRPr lang="ru-RU" dirty="0"/>
          </a:p>
        </p:txBody>
      </p:sp>
      <p:pic>
        <p:nvPicPr>
          <p:cNvPr id="6" name="Рисунок 5">
            <a:extLst>
              <a:ext uri="{FF2B5EF4-FFF2-40B4-BE49-F238E27FC236}">
                <a16:creationId xmlns:a16="http://schemas.microsoft.com/office/drawing/2014/main" xmlns="" id="{23F3469F-6A97-433B-B46D-6B98E5941188}"/>
              </a:ext>
            </a:extLst>
          </p:cNvPr>
          <p:cNvPicPr>
            <a:picLocks noChangeAspect="1"/>
          </p:cNvPicPr>
          <p:nvPr/>
        </p:nvPicPr>
        <p:blipFill>
          <a:blip r:embed="rId3"/>
          <a:stretch>
            <a:fillRect/>
          </a:stretch>
        </p:blipFill>
        <p:spPr>
          <a:xfrm>
            <a:off x="4783163" y="2815739"/>
            <a:ext cx="2998201" cy="2131250"/>
          </a:xfrm>
          <a:prstGeom prst="rect">
            <a:avLst/>
          </a:prstGeom>
        </p:spPr>
      </p:pic>
    </p:spTree>
    <p:extLst>
      <p:ext uri="{BB962C8B-B14F-4D97-AF65-F5344CB8AC3E}">
        <p14:creationId xmlns:p14="http://schemas.microsoft.com/office/powerpoint/2010/main" val="121733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0A1B642-52D9-400A-8D19-D202D4F1BCA6}"/>
              </a:ext>
            </a:extLst>
          </p:cNvPr>
          <p:cNvSpPr>
            <a:spLocks noGrp="1"/>
          </p:cNvSpPr>
          <p:nvPr>
            <p:ph type="title"/>
          </p:nvPr>
        </p:nvSpPr>
        <p:spPr/>
        <p:txBody>
          <a:bodyPr/>
          <a:lstStyle/>
          <a:p>
            <a:r>
              <a:rPr lang="ru-RU" b="1" dirty="0"/>
              <a:t>Способы организации и хранения данных:</a:t>
            </a:r>
          </a:p>
        </p:txBody>
      </p:sp>
      <p:sp>
        <p:nvSpPr>
          <p:cNvPr id="3" name="Объект 2">
            <a:extLst>
              <a:ext uri="{FF2B5EF4-FFF2-40B4-BE49-F238E27FC236}">
                <a16:creationId xmlns:a16="http://schemas.microsoft.com/office/drawing/2014/main" xmlns="" id="{175FE1C1-FABC-49D9-9688-8A2D42B9ABFB}"/>
              </a:ext>
            </a:extLst>
          </p:cNvPr>
          <p:cNvSpPr>
            <a:spLocks noGrp="1"/>
          </p:cNvSpPr>
          <p:nvPr>
            <p:ph idx="1"/>
          </p:nvPr>
        </p:nvSpPr>
        <p:spPr>
          <a:xfrm>
            <a:off x="1583266" y="2254779"/>
            <a:ext cx="8763000" cy="3485621"/>
          </a:xfrm>
        </p:spPr>
        <p:txBody>
          <a:bodyPr>
            <a:normAutofit/>
          </a:bodyPr>
          <a:lstStyle/>
          <a:p>
            <a:r>
              <a:rPr lang="ru-RU" sz="3600" dirty="0"/>
              <a:t>Файловая организация данных</a:t>
            </a:r>
          </a:p>
          <a:p>
            <a:endParaRPr lang="ru-RU" sz="3600" dirty="0"/>
          </a:p>
          <a:p>
            <a:endParaRPr lang="ru-RU" sz="3600" dirty="0"/>
          </a:p>
          <a:p>
            <a:r>
              <a:rPr lang="ru-RU" sz="3600" dirty="0"/>
              <a:t>Организация данных в виде баз данных</a:t>
            </a:r>
          </a:p>
        </p:txBody>
      </p:sp>
    </p:spTree>
    <p:extLst>
      <p:ext uri="{BB962C8B-B14F-4D97-AF65-F5344CB8AC3E}">
        <p14:creationId xmlns:p14="http://schemas.microsoft.com/office/powerpoint/2010/main" val="4120396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C5CFB070-EB05-4F40-847E-ED5A7B2ACDCD}"/>
              </a:ext>
            </a:extLst>
          </p:cNvPr>
          <p:cNvSpPr>
            <a:spLocks noGrp="1"/>
          </p:cNvSpPr>
          <p:nvPr>
            <p:ph type="title"/>
          </p:nvPr>
        </p:nvSpPr>
        <p:spPr>
          <a:xfrm>
            <a:off x="838200" y="329267"/>
            <a:ext cx="10515600" cy="1325563"/>
          </a:xfrm>
        </p:spPr>
        <p:txBody>
          <a:bodyPr/>
          <a:lstStyle/>
          <a:p>
            <a:r>
              <a:rPr lang="ru-RU" b="1" dirty="0"/>
              <a:t>Предметная область «Ресторан»</a:t>
            </a:r>
          </a:p>
        </p:txBody>
      </p:sp>
      <p:sp>
        <p:nvSpPr>
          <p:cNvPr id="3" name="Объект 2">
            <a:extLst>
              <a:ext uri="{FF2B5EF4-FFF2-40B4-BE49-F238E27FC236}">
                <a16:creationId xmlns:a16="http://schemas.microsoft.com/office/drawing/2014/main" xmlns="" id="{5E2E1449-FAA4-42A1-93FD-B00B04B3303B}"/>
              </a:ext>
            </a:extLst>
          </p:cNvPr>
          <p:cNvSpPr>
            <a:spLocks noGrp="1"/>
          </p:cNvSpPr>
          <p:nvPr>
            <p:ph idx="1"/>
          </p:nvPr>
        </p:nvSpPr>
        <p:spPr>
          <a:xfrm>
            <a:off x="838200" y="1434353"/>
            <a:ext cx="10515600" cy="4742610"/>
          </a:xfrm>
        </p:spPr>
        <p:txBody>
          <a:bodyPr/>
          <a:lstStyle/>
          <a:p>
            <a:pPr marL="0" indent="0">
              <a:buNone/>
            </a:pPr>
            <a:r>
              <a:rPr lang="ru-RU" dirty="0"/>
              <a:t>Определение требований для подсистемы:</a:t>
            </a:r>
          </a:p>
          <a:p>
            <a:r>
              <a:rPr lang="ru-RU" dirty="0"/>
              <a:t>Необходимо решить каким образом будет производиться расчет прибыли? </a:t>
            </a:r>
          </a:p>
          <a:p>
            <a:r>
              <a:rPr lang="ru-RU" dirty="0"/>
              <a:t>Каким образом будет осуществляться движение ингредиентов блюд? </a:t>
            </a:r>
          </a:p>
          <a:p>
            <a:r>
              <a:rPr lang="ru-RU" dirty="0"/>
              <a:t>Как производится учет труда персонала его влияние на прибыль? </a:t>
            </a:r>
          </a:p>
          <a:p>
            <a:r>
              <a:rPr lang="ru-RU" dirty="0"/>
              <a:t>Каким образом будет осуществляться компоновка меню?</a:t>
            </a:r>
          </a:p>
          <a:p>
            <a:r>
              <a:rPr lang="ru-RU" dirty="0"/>
              <a:t>Каким образом будет подсчитываться дневная выручка и чистая прибыль?   …….</a:t>
            </a:r>
          </a:p>
          <a:p>
            <a:endParaRPr lang="ru-RU" dirty="0"/>
          </a:p>
          <a:p>
            <a:endParaRPr lang="ru-RU" dirty="0"/>
          </a:p>
        </p:txBody>
      </p:sp>
    </p:spTree>
    <p:extLst>
      <p:ext uri="{BB962C8B-B14F-4D97-AF65-F5344CB8AC3E}">
        <p14:creationId xmlns:p14="http://schemas.microsoft.com/office/powerpoint/2010/main" val="1509049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D7A96109-A95C-4D71-AC18-904AF2ADA212}"/>
              </a:ext>
            </a:extLst>
          </p:cNvPr>
          <p:cNvSpPr>
            <a:spLocks noGrp="1"/>
          </p:cNvSpPr>
          <p:nvPr>
            <p:ph type="title"/>
          </p:nvPr>
        </p:nvSpPr>
        <p:spPr/>
        <p:txBody>
          <a:bodyPr/>
          <a:lstStyle/>
          <a:p>
            <a:r>
              <a:rPr lang="ru-RU" b="1" dirty="0"/>
              <a:t>Предметная область «Ресторан»</a:t>
            </a:r>
            <a:endParaRPr lang="ru-RU" dirty="0"/>
          </a:p>
        </p:txBody>
      </p:sp>
      <p:sp>
        <p:nvSpPr>
          <p:cNvPr id="3" name="Объект 2">
            <a:extLst>
              <a:ext uri="{FF2B5EF4-FFF2-40B4-BE49-F238E27FC236}">
                <a16:creationId xmlns:a16="http://schemas.microsoft.com/office/drawing/2014/main" xmlns="" id="{E40B92B1-B94A-47FD-B12A-94D909F56F47}"/>
              </a:ext>
            </a:extLst>
          </p:cNvPr>
          <p:cNvSpPr>
            <a:spLocks noGrp="1"/>
          </p:cNvSpPr>
          <p:nvPr>
            <p:ph idx="1"/>
          </p:nvPr>
        </p:nvSpPr>
        <p:spPr/>
        <p:txBody>
          <a:bodyPr/>
          <a:lstStyle/>
          <a:p>
            <a:pPr marL="0" indent="0">
              <a:buNone/>
            </a:pPr>
            <a:r>
              <a:rPr lang="ru-RU" dirty="0"/>
              <a:t>Выделить объекты (сущности)  предметной области:</a:t>
            </a:r>
          </a:p>
          <a:p>
            <a:pPr marL="1435100"/>
            <a:r>
              <a:rPr lang="ru-RU" dirty="0"/>
              <a:t>Персонал</a:t>
            </a:r>
          </a:p>
          <a:p>
            <a:pPr marL="1435100"/>
            <a:r>
              <a:rPr lang="ru-RU" dirty="0"/>
              <a:t>Заказ </a:t>
            </a:r>
          </a:p>
          <a:p>
            <a:pPr marL="1435100"/>
            <a:r>
              <a:rPr lang="ru-RU" dirty="0"/>
              <a:t>Блюдо</a:t>
            </a:r>
          </a:p>
          <a:p>
            <a:pPr marL="1435100"/>
            <a:r>
              <a:rPr lang="ru-RU" dirty="0"/>
              <a:t>Склад</a:t>
            </a:r>
          </a:p>
          <a:p>
            <a:r>
              <a:rPr lang="ru-RU" dirty="0"/>
              <a:t>Определить свойства объектов (атрибуты сущностей)</a:t>
            </a:r>
          </a:p>
          <a:p>
            <a:r>
              <a:rPr lang="ru-RU" dirty="0"/>
              <a:t>Определить отношения (установить связи) между объектами</a:t>
            </a:r>
          </a:p>
        </p:txBody>
      </p:sp>
    </p:spTree>
    <p:extLst>
      <p:ext uri="{BB962C8B-B14F-4D97-AF65-F5344CB8AC3E}">
        <p14:creationId xmlns:p14="http://schemas.microsoft.com/office/powerpoint/2010/main" val="3074841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DC4EE000-31DE-47FB-A86D-1182E9289B21}"/>
              </a:ext>
            </a:extLst>
          </p:cNvPr>
          <p:cNvSpPr>
            <a:spLocks noGrp="1"/>
          </p:cNvSpPr>
          <p:nvPr>
            <p:ph type="title"/>
          </p:nvPr>
        </p:nvSpPr>
        <p:spPr/>
        <p:txBody>
          <a:bodyPr/>
          <a:lstStyle/>
          <a:p>
            <a:r>
              <a:rPr lang="ru-RU" b="1" dirty="0"/>
              <a:t>Определение отношений:</a:t>
            </a:r>
          </a:p>
        </p:txBody>
      </p:sp>
      <p:sp>
        <p:nvSpPr>
          <p:cNvPr id="3" name="Объект 2">
            <a:extLst>
              <a:ext uri="{FF2B5EF4-FFF2-40B4-BE49-F238E27FC236}">
                <a16:creationId xmlns:a16="http://schemas.microsoft.com/office/drawing/2014/main" xmlns="" id="{AB237150-86D7-4C3D-8247-99C9623EEBAB}"/>
              </a:ext>
            </a:extLst>
          </p:cNvPr>
          <p:cNvSpPr>
            <a:spLocks noGrp="1"/>
          </p:cNvSpPr>
          <p:nvPr>
            <p:ph idx="1"/>
          </p:nvPr>
        </p:nvSpPr>
        <p:spPr>
          <a:xfrm>
            <a:off x="838200" y="1825625"/>
            <a:ext cx="10515600" cy="3212540"/>
          </a:xfrm>
        </p:spPr>
        <p:txBody>
          <a:bodyPr/>
          <a:lstStyle/>
          <a:p>
            <a:r>
              <a:rPr lang="ru-RU" dirty="0"/>
              <a:t>Отношения между объектами Персонал и Заказ (один ко многим): Каждый Служащий(официант) может выполнять один или нескольких Заказов (*).</a:t>
            </a:r>
          </a:p>
          <a:p>
            <a:r>
              <a:rPr lang="ru-RU" dirty="0"/>
              <a:t>Каждый Заказ может состоять из одного или нескольких блюд (*).Отношение между объектом Заказ и Блюдо(один ко многим).</a:t>
            </a:r>
          </a:p>
          <a:p>
            <a:r>
              <a:rPr lang="ru-RU" dirty="0"/>
              <a:t>Каждое блюдо может иметь несколько ингредиентов(*). </a:t>
            </a:r>
          </a:p>
        </p:txBody>
      </p:sp>
    </p:spTree>
    <p:extLst>
      <p:ext uri="{BB962C8B-B14F-4D97-AF65-F5344CB8AC3E}">
        <p14:creationId xmlns:p14="http://schemas.microsoft.com/office/powerpoint/2010/main" val="171224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xmlns="" id="{693DF095-F55D-4E24-9E77-9CF78DF597E1}"/>
              </a:ext>
            </a:extLst>
          </p:cNvPr>
          <p:cNvPicPr>
            <a:picLocks noGrp="1" noChangeAspect="1"/>
          </p:cNvPicPr>
          <p:nvPr>
            <p:ph idx="1"/>
          </p:nvPr>
        </p:nvPicPr>
        <p:blipFill rotWithShape="1">
          <a:blip r:embed="rId3"/>
          <a:srcRect l="29604" t="26444" r="43742" b="26996"/>
          <a:stretch/>
        </p:blipFill>
        <p:spPr>
          <a:xfrm>
            <a:off x="1165412" y="365125"/>
            <a:ext cx="8875059" cy="5549548"/>
          </a:xfrm>
          <a:prstGeom prst="rect">
            <a:avLst/>
          </a:prstGeom>
        </p:spPr>
      </p:pic>
    </p:spTree>
    <p:extLst>
      <p:ext uri="{BB962C8B-B14F-4D97-AF65-F5344CB8AC3E}">
        <p14:creationId xmlns:p14="http://schemas.microsoft.com/office/powerpoint/2010/main" val="1657829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402D810-4724-40A1-8646-A91A92E3E884}"/>
              </a:ext>
            </a:extLst>
          </p:cNvPr>
          <p:cNvSpPr>
            <a:spLocks noGrp="1"/>
          </p:cNvSpPr>
          <p:nvPr>
            <p:ph type="title"/>
          </p:nvPr>
        </p:nvSpPr>
        <p:spPr/>
        <p:txBody>
          <a:bodyPr/>
          <a:lstStyle/>
          <a:p>
            <a:r>
              <a:rPr lang="ru-RU" b="1" dirty="0"/>
              <a:t>Пример разработки простой ER-модели</a:t>
            </a:r>
            <a:endParaRPr lang="ru-RU" dirty="0"/>
          </a:p>
        </p:txBody>
      </p:sp>
      <p:sp>
        <p:nvSpPr>
          <p:cNvPr id="3" name="Объект 2">
            <a:extLst>
              <a:ext uri="{FF2B5EF4-FFF2-40B4-BE49-F238E27FC236}">
                <a16:creationId xmlns:a16="http://schemas.microsoft.com/office/drawing/2014/main" xmlns="" id="{78F2B0ED-5859-4DEE-95CC-26748AC353F0}"/>
              </a:ext>
            </a:extLst>
          </p:cNvPr>
          <p:cNvSpPr>
            <a:spLocks noGrp="1"/>
          </p:cNvSpPr>
          <p:nvPr>
            <p:ph idx="1"/>
          </p:nvPr>
        </p:nvSpPr>
        <p:spPr/>
        <p:txBody>
          <a:bodyPr/>
          <a:lstStyle/>
          <a:p>
            <a:r>
              <a:rPr lang="ru-RU" dirty="0"/>
              <a:t>Разработать информационную систему по заказу некоторой оптовой торговой фирмы</a:t>
            </a:r>
            <a:r>
              <a:rPr lang="en-US" dirty="0"/>
              <a:t> </a:t>
            </a:r>
            <a:endParaRPr lang="ru-RU" dirty="0"/>
          </a:p>
          <a:p>
            <a:endParaRPr lang="ru-RU" dirty="0"/>
          </a:p>
          <a:p>
            <a:r>
              <a:rPr lang="ru-RU" dirty="0"/>
              <a:t>Разработать </a:t>
            </a:r>
            <a:r>
              <a:rPr lang="en-US" dirty="0"/>
              <a:t>ER-</a:t>
            </a:r>
            <a:r>
              <a:rPr lang="ru-RU" dirty="0"/>
              <a:t>диаграмму для предметной области «Туристическое агентство»</a:t>
            </a:r>
          </a:p>
        </p:txBody>
      </p:sp>
    </p:spTree>
    <p:extLst>
      <p:ext uri="{BB962C8B-B14F-4D97-AF65-F5344CB8AC3E}">
        <p14:creationId xmlns:p14="http://schemas.microsoft.com/office/powerpoint/2010/main" val="3374106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EF38676-56BF-45D6-84DA-F20A9BA7C3EF}"/>
              </a:ext>
            </a:extLst>
          </p:cNvPr>
          <p:cNvSpPr>
            <a:spLocks noGrp="1"/>
          </p:cNvSpPr>
          <p:nvPr>
            <p:ph type="title"/>
          </p:nvPr>
        </p:nvSpPr>
        <p:spPr/>
        <p:txBody>
          <a:bodyPr/>
          <a:lstStyle/>
          <a:p>
            <a:r>
              <a:rPr lang="ru-RU" b="1" dirty="0"/>
              <a:t>Основные понятия</a:t>
            </a:r>
          </a:p>
        </p:txBody>
      </p:sp>
      <p:sp>
        <p:nvSpPr>
          <p:cNvPr id="3" name="Объект 2">
            <a:extLst>
              <a:ext uri="{FF2B5EF4-FFF2-40B4-BE49-F238E27FC236}">
                <a16:creationId xmlns:a16="http://schemas.microsoft.com/office/drawing/2014/main" xmlns="" id="{5619DDF5-D358-4998-9EEB-EC063D0F6597}"/>
              </a:ext>
            </a:extLst>
          </p:cNvPr>
          <p:cNvSpPr>
            <a:spLocks noGrp="1"/>
          </p:cNvSpPr>
          <p:nvPr>
            <p:ph idx="1"/>
          </p:nvPr>
        </p:nvSpPr>
        <p:spPr>
          <a:xfrm>
            <a:off x="838200" y="1453243"/>
            <a:ext cx="10515600" cy="5039632"/>
          </a:xfrm>
        </p:spPr>
        <p:txBody>
          <a:bodyPr>
            <a:normAutofit lnSpcReduction="10000"/>
          </a:bodyPr>
          <a:lstStyle/>
          <a:p>
            <a:r>
              <a:rPr lang="ru-RU" b="1" dirty="0"/>
              <a:t>Базы данных (БД) </a:t>
            </a:r>
            <a:r>
              <a:rPr lang="ru-RU" dirty="0"/>
              <a:t>- это именованная совокупность данных, отображающая состояние объектов и их отношения в рассматриваемой предметной области.</a:t>
            </a:r>
          </a:p>
          <a:p>
            <a:r>
              <a:rPr lang="ru-RU" b="1" dirty="0"/>
              <a:t>Система управления базами данных (СУБД) </a:t>
            </a:r>
            <a:r>
              <a:rPr lang="ru-RU" dirty="0"/>
              <a:t>- это совокупность языковых и программных средств, предназначенных для создания, ведения и совместного использования БД многими пользователями.</a:t>
            </a:r>
          </a:p>
          <a:p>
            <a:r>
              <a:rPr lang="ru-RU" dirty="0"/>
              <a:t>Основные требования, предъявляемые к </a:t>
            </a:r>
            <a:r>
              <a:rPr lang="ru-RU" b="1" dirty="0"/>
              <a:t>банкам данных</a:t>
            </a:r>
            <a:r>
              <a:rPr lang="ru-RU" dirty="0"/>
              <a:t>: многократное использование данных, простота, легкость использования, гибкость использования, быстрая обработка запросов на данные, язык взаимодействия.</a:t>
            </a:r>
          </a:p>
          <a:p>
            <a:r>
              <a:rPr lang="ru-RU" b="1" dirty="0"/>
              <a:t>Пользователей </a:t>
            </a:r>
            <a:r>
              <a:rPr lang="ru-RU" dirty="0"/>
              <a:t>(СУБД) можно разделить на две основные категории: конечные пользователи; администраторы баз данных.</a:t>
            </a:r>
          </a:p>
          <a:p>
            <a:endParaRPr lang="ru-RU" dirty="0"/>
          </a:p>
        </p:txBody>
      </p:sp>
    </p:spTree>
    <p:extLst>
      <p:ext uri="{BB962C8B-B14F-4D97-AF65-F5344CB8AC3E}">
        <p14:creationId xmlns:p14="http://schemas.microsoft.com/office/powerpoint/2010/main" val="936143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7CAC1E8-842F-413E-9098-834B0F46026A}"/>
              </a:ext>
            </a:extLst>
          </p:cNvPr>
          <p:cNvSpPr>
            <a:spLocks noGrp="1"/>
          </p:cNvSpPr>
          <p:nvPr>
            <p:ph type="title"/>
          </p:nvPr>
        </p:nvSpPr>
        <p:spPr/>
        <p:txBody>
          <a:bodyPr/>
          <a:lstStyle/>
          <a:p>
            <a:r>
              <a:rPr lang="ru-RU" b="1" i="1" dirty="0"/>
              <a:t>Методологии проектирования</a:t>
            </a:r>
          </a:p>
        </p:txBody>
      </p:sp>
      <p:sp>
        <p:nvSpPr>
          <p:cNvPr id="3" name="Объект 2">
            <a:extLst>
              <a:ext uri="{FF2B5EF4-FFF2-40B4-BE49-F238E27FC236}">
                <a16:creationId xmlns:a16="http://schemas.microsoft.com/office/drawing/2014/main" xmlns="" id="{A3FABC81-DA8D-4FF8-ADF7-E43FF8F67EAC}"/>
              </a:ext>
            </a:extLst>
          </p:cNvPr>
          <p:cNvSpPr>
            <a:spLocks noGrp="1"/>
          </p:cNvSpPr>
          <p:nvPr>
            <p:ph idx="1"/>
          </p:nvPr>
        </p:nvSpPr>
        <p:spPr>
          <a:xfrm>
            <a:off x="2921000" y="2028825"/>
            <a:ext cx="4919133" cy="3863975"/>
          </a:xfrm>
        </p:spPr>
        <p:txBody>
          <a:bodyPr>
            <a:normAutofit/>
          </a:bodyPr>
          <a:lstStyle/>
          <a:p>
            <a:r>
              <a:rPr lang="ru-RU" sz="3600" dirty="0"/>
              <a:t>Нормализация</a:t>
            </a:r>
          </a:p>
          <a:p>
            <a:endParaRPr lang="ru-RU" sz="3600" dirty="0"/>
          </a:p>
          <a:p>
            <a:endParaRPr lang="ru-RU" sz="3600" dirty="0"/>
          </a:p>
          <a:p>
            <a:r>
              <a:rPr lang="en-US" sz="3600" dirty="0"/>
              <a:t>ER-</a:t>
            </a:r>
            <a:r>
              <a:rPr lang="ru-RU" sz="3600" dirty="0"/>
              <a:t>проектирование</a:t>
            </a:r>
          </a:p>
        </p:txBody>
      </p:sp>
    </p:spTree>
    <p:extLst>
      <p:ext uri="{BB962C8B-B14F-4D97-AF65-F5344CB8AC3E}">
        <p14:creationId xmlns:p14="http://schemas.microsoft.com/office/powerpoint/2010/main" val="81682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C1D4FAB-330E-4687-BC13-A44FA7D861CA}"/>
              </a:ext>
            </a:extLst>
          </p:cNvPr>
          <p:cNvSpPr>
            <a:spLocks noGrp="1"/>
          </p:cNvSpPr>
          <p:nvPr>
            <p:ph type="title"/>
          </p:nvPr>
        </p:nvSpPr>
        <p:spPr/>
        <p:txBody>
          <a:bodyPr/>
          <a:lstStyle/>
          <a:p>
            <a:r>
              <a:rPr lang="ru-RU" b="1" dirty="0"/>
              <a:t>Этапы проектирования:</a:t>
            </a:r>
          </a:p>
        </p:txBody>
      </p:sp>
      <p:sp>
        <p:nvSpPr>
          <p:cNvPr id="3" name="Объект 2">
            <a:extLst>
              <a:ext uri="{FF2B5EF4-FFF2-40B4-BE49-F238E27FC236}">
                <a16:creationId xmlns:a16="http://schemas.microsoft.com/office/drawing/2014/main" xmlns="" id="{E667937C-BC17-4ADC-9DBA-7553A6F09971}"/>
              </a:ext>
            </a:extLst>
          </p:cNvPr>
          <p:cNvSpPr>
            <a:spLocks noGrp="1"/>
          </p:cNvSpPr>
          <p:nvPr>
            <p:ph idx="1"/>
          </p:nvPr>
        </p:nvSpPr>
        <p:spPr/>
        <p:txBody>
          <a:bodyPr>
            <a:normAutofit/>
          </a:bodyPr>
          <a:lstStyle/>
          <a:p>
            <a:pPr marL="0" indent="0">
              <a:buNone/>
            </a:pPr>
            <a:r>
              <a:rPr lang="ru-RU" b="1" dirty="0"/>
              <a:t>1. </a:t>
            </a:r>
            <a:r>
              <a:rPr lang="ru-RU" sz="3600" b="1" dirty="0"/>
              <a:t>Системный анализ</a:t>
            </a:r>
            <a:r>
              <a:rPr lang="ru-RU" sz="3600" dirty="0"/>
              <a:t> </a:t>
            </a:r>
          </a:p>
          <a:p>
            <a:pPr marL="0" indent="0">
              <a:buNone/>
            </a:pPr>
            <a:r>
              <a:rPr lang="ru-RU" sz="3600" b="1" dirty="0"/>
              <a:t>2.</a:t>
            </a:r>
            <a:r>
              <a:rPr lang="ru-RU" sz="3600" dirty="0"/>
              <a:t> Проектирование </a:t>
            </a:r>
            <a:r>
              <a:rPr lang="ru-RU" sz="3600" b="1" dirty="0"/>
              <a:t>инфологической </a:t>
            </a:r>
            <a:r>
              <a:rPr lang="ru-RU" sz="3600" dirty="0"/>
              <a:t>модели предметной области (концептуальное проектирование)</a:t>
            </a:r>
          </a:p>
          <a:p>
            <a:pPr marL="0" indent="0">
              <a:buNone/>
            </a:pPr>
            <a:r>
              <a:rPr lang="ru-RU" sz="3600" b="1" dirty="0"/>
              <a:t>3.</a:t>
            </a:r>
            <a:r>
              <a:rPr lang="ru-RU" sz="3600" dirty="0"/>
              <a:t> </a:t>
            </a:r>
            <a:r>
              <a:rPr lang="ru-RU" sz="3600" b="1" dirty="0"/>
              <a:t>Даталогическое</a:t>
            </a:r>
            <a:r>
              <a:rPr lang="ru-RU" sz="3600" dirty="0"/>
              <a:t> или логическое проектирование БД</a:t>
            </a:r>
          </a:p>
          <a:p>
            <a:pPr marL="0" indent="0">
              <a:buNone/>
            </a:pPr>
            <a:r>
              <a:rPr lang="ru-RU" sz="3600" b="1" dirty="0"/>
              <a:t>4.</a:t>
            </a:r>
            <a:r>
              <a:rPr lang="ru-RU" sz="3600" dirty="0"/>
              <a:t> .</a:t>
            </a:r>
            <a:r>
              <a:rPr lang="ru-RU" sz="3600" b="1" dirty="0"/>
              <a:t>Физическое</a:t>
            </a:r>
            <a:r>
              <a:rPr lang="ru-RU" sz="3600" dirty="0"/>
              <a:t> проектирование БД</a:t>
            </a:r>
          </a:p>
        </p:txBody>
      </p:sp>
    </p:spTree>
    <p:extLst>
      <p:ext uri="{BB962C8B-B14F-4D97-AF65-F5344CB8AC3E}">
        <p14:creationId xmlns:p14="http://schemas.microsoft.com/office/powerpoint/2010/main" val="392624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2032B11-7F8F-4B83-B61E-27D0F18D4FE7}"/>
              </a:ext>
            </a:extLst>
          </p:cNvPr>
          <p:cNvSpPr>
            <a:spLocks noGrp="1"/>
          </p:cNvSpPr>
          <p:nvPr>
            <p:ph type="title"/>
          </p:nvPr>
        </p:nvSpPr>
        <p:spPr/>
        <p:txBody>
          <a:bodyPr/>
          <a:lstStyle/>
          <a:p>
            <a:r>
              <a:rPr lang="ru-RU" b="1" dirty="0"/>
              <a:t>Концептуальное проектирование</a:t>
            </a:r>
            <a:endParaRPr lang="ru-RU" dirty="0"/>
          </a:p>
        </p:txBody>
      </p:sp>
      <p:sp>
        <p:nvSpPr>
          <p:cNvPr id="3" name="Объект 2">
            <a:extLst>
              <a:ext uri="{FF2B5EF4-FFF2-40B4-BE49-F238E27FC236}">
                <a16:creationId xmlns:a16="http://schemas.microsoft.com/office/drawing/2014/main" xmlns="" id="{FDAAD831-1CBE-4E2A-AF2E-8A36AB392381}"/>
              </a:ext>
            </a:extLst>
          </p:cNvPr>
          <p:cNvSpPr>
            <a:spLocks noGrp="1"/>
          </p:cNvSpPr>
          <p:nvPr>
            <p:ph idx="1"/>
          </p:nvPr>
        </p:nvSpPr>
        <p:spPr>
          <a:xfrm>
            <a:off x="838199" y="1450068"/>
            <a:ext cx="10853057" cy="4351338"/>
          </a:xfrm>
        </p:spPr>
        <p:txBody>
          <a:bodyPr>
            <a:normAutofit lnSpcReduction="10000"/>
          </a:bodyPr>
          <a:lstStyle/>
          <a:p>
            <a:pPr>
              <a:buFontTx/>
              <a:buChar char="-"/>
            </a:pPr>
            <a:r>
              <a:rPr lang="ru-RU" dirty="0"/>
              <a:t>сбор, анализ и редактирование требований к данным. </a:t>
            </a:r>
          </a:p>
          <a:p>
            <a:pPr>
              <a:buFontTx/>
              <a:buChar char="-"/>
            </a:pPr>
            <a:endParaRPr lang="ru-RU" dirty="0"/>
          </a:p>
          <a:p>
            <a:pPr marL="0" indent="0">
              <a:buNone/>
            </a:pPr>
            <a:r>
              <a:rPr lang="ru-RU" i="1" dirty="0"/>
              <a:t>Мероприятия: </a:t>
            </a:r>
          </a:p>
          <a:p>
            <a:r>
              <a:rPr lang="ru-RU" dirty="0"/>
              <a:t>обследование предметной области, изучение ее информационной структуры </a:t>
            </a:r>
          </a:p>
          <a:p>
            <a:r>
              <a:rPr lang="ru-RU" dirty="0"/>
              <a:t>выявление всех фрагментов, каждый из которых характеризуется пользовательским представлением, информационными объектами и связями между ними, процессами над информационными объектами</a:t>
            </a:r>
          </a:p>
          <a:p>
            <a:r>
              <a:rPr lang="ru-RU" dirty="0"/>
              <a:t>моделирование и интеграция всех представлений</a:t>
            </a:r>
          </a:p>
          <a:p>
            <a:endParaRPr lang="ru-RU" dirty="0"/>
          </a:p>
        </p:txBody>
      </p:sp>
    </p:spTree>
    <p:extLst>
      <p:ext uri="{BB962C8B-B14F-4D97-AF65-F5344CB8AC3E}">
        <p14:creationId xmlns:p14="http://schemas.microsoft.com/office/powerpoint/2010/main" val="298725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08B9007-ABCF-4673-955C-66FD149A2CAD}"/>
              </a:ext>
            </a:extLst>
          </p:cNvPr>
          <p:cNvSpPr>
            <a:spLocks noGrp="1"/>
          </p:cNvSpPr>
          <p:nvPr>
            <p:ph type="title"/>
          </p:nvPr>
        </p:nvSpPr>
        <p:spPr/>
        <p:txBody>
          <a:bodyPr/>
          <a:lstStyle/>
          <a:p>
            <a:r>
              <a:rPr lang="ru-RU" b="1" dirty="0"/>
              <a:t>Логическое проектирование</a:t>
            </a:r>
            <a:endParaRPr lang="ru-RU" dirty="0"/>
          </a:p>
        </p:txBody>
      </p:sp>
      <p:sp>
        <p:nvSpPr>
          <p:cNvPr id="3" name="Объект 2">
            <a:extLst>
              <a:ext uri="{FF2B5EF4-FFF2-40B4-BE49-F238E27FC236}">
                <a16:creationId xmlns:a16="http://schemas.microsoft.com/office/drawing/2014/main" xmlns="" id="{409FE8D1-2064-4E65-A700-261388A3C527}"/>
              </a:ext>
            </a:extLst>
          </p:cNvPr>
          <p:cNvSpPr>
            <a:spLocks noGrp="1"/>
          </p:cNvSpPr>
          <p:nvPr>
            <p:ph idx="1"/>
          </p:nvPr>
        </p:nvSpPr>
        <p:spPr/>
        <p:txBody>
          <a:bodyPr/>
          <a:lstStyle/>
          <a:p>
            <a:pPr marL="0" indent="0">
              <a:buNone/>
            </a:pPr>
            <a:r>
              <a:rPr lang="ru-RU" dirty="0"/>
              <a:t>- преобразование требований к данным в структуры данных. </a:t>
            </a:r>
          </a:p>
          <a:p>
            <a:pPr marL="0" indent="0">
              <a:buNone/>
            </a:pPr>
            <a:endParaRPr lang="ru-RU" dirty="0"/>
          </a:p>
          <a:p>
            <a:r>
              <a:rPr lang="ru-RU" dirty="0"/>
              <a:t>получаем СУБД-ориентированную структуру базы данных и спецификации прикладных программ</a:t>
            </a:r>
          </a:p>
          <a:p>
            <a:endParaRPr lang="ru-RU" dirty="0"/>
          </a:p>
          <a:p>
            <a:r>
              <a:rPr lang="ru-RU" dirty="0"/>
              <a:t>на этом этапе часто моделируют базы данных применительно к различным СУБД и проводят сравнительный анализ моделей</a:t>
            </a:r>
          </a:p>
        </p:txBody>
      </p:sp>
    </p:spTree>
    <p:extLst>
      <p:ext uri="{BB962C8B-B14F-4D97-AF65-F5344CB8AC3E}">
        <p14:creationId xmlns:p14="http://schemas.microsoft.com/office/powerpoint/2010/main" val="3246591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CF3DB67-4790-47EE-ABC1-FCF805EDA26F}"/>
              </a:ext>
            </a:extLst>
          </p:cNvPr>
          <p:cNvSpPr>
            <a:spLocks noGrp="1"/>
          </p:cNvSpPr>
          <p:nvPr>
            <p:ph type="title"/>
          </p:nvPr>
        </p:nvSpPr>
        <p:spPr>
          <a:xfrm>
            <a:off x="838200" y="500062"/>
            <a:ext cx="10515600" cy="1325563"/>
          </a:xfrm>
        </p:spPr>
        <p:txBody>
          <a:bodyPr>
            <a:normAutofit/>
          </a:bodyPr>
          <a:lstStyle/>
          <a:p>
            <a:r>
              <a:rPr lang="ru-RU" b="1" dirty="0"/>
              <a:t>Физическое проектирование</a:t>
            </a:r>
            <a:endParaRPr lang="ru-RU" dirty="0"/>
          </a:p>
        </p:txBody>
      </p:sp>
      <p:sp>
        <p:nvSpPr>
          <p:cNvPr id="3" name="Объект 2">
            <a:extLst>
              <a:ext uri="{FF2B5EF4-FFF2-40B4-BE49-F238E27FC236}">
                <a16:creationId xmlns:a16="http://schemas.microsoft.com/office/drawing/2014/main" xmlns="" id="{0213CA5A-121E-490A-A79E-ABF67F2B1902}"/>
              </a:ext>
            </a:extLst>
          </p:cNvPr>
          <p:cNvSpPr>
            <a:spLocks noGrp="1"/>
          </p:cNvSpPr>
          <p:nvPr>
            <p:ph idx="1"/>
          </p:nvPr>
        </p:nvSpPr>
        <p:spPr>
          <a:xfrm>
            <a:off x="838200" y="1502895"/>
            <a:ext cx="10515600" cy="4681774"/>
          </a:xfrm>
        </p:spPr>
        <p:txBody>
          <a:bodyPr>
            <a:normAutofit/>
          </a:bodyPr>
          <a:lstStyle/>
          <a:p>
            <a:r>
              <a:rPr lang="ru-RU" dirty="0"/>
              <a:t> - определение особенностей хранения данных, методов доступа, реализация хранения данных в СУБД</a:t>
            </a:r>
          </a:p>
          <a:p>
            <a:pPr marL="0" indent="0">
              <a:buNone/>
            </a:pPr>
            <a:r>
              <a:rPr lang="ru-RU" dirty="0"/>
              <a:t>Примеры СУБД:</a:t>
            </a:r>
          </a:p>
          <a:p>
            <a:pPr marL="717550" indent="39688"/>
            <a:r>
              <a:rPr lang="en-US" b="1" dirty="0"/>
              <a:t>MySQL</a:t>
            </a:r>
            <a:r>
              <a:rPr lang="en-US" dirty="0"/>
              <a:t> </a:t>
            </a:r>
            <a:r>
              <a:rPr lang="en-US" b="1" dirty="0"/>
              <a:t>Workbench</a:t>
            </a:r>
            <a:endParaRPr lang="en-US" b="1" dirty="0">
              <a:hlinkClick r:id="rId3"/>
            </a:endParaRPr>
          </a:p>
          <a:p>
            <a:pPr marL="717550" indent="39688"/>
            <a:r>
              <a:rPr lang="en-US" b="1" dirty="0"/>
              <a:t>Microsoft SQL Server</a:t>
            </a:r>
          </a:p>
          <a:p>
            <a:pPr marL="717550" indent="39688"/>
            <a:r>
              <a:rPr lang="ru-RU" b="1" dirty="0"/>
              <a:t>SQLite </a:t>
            </a:r>
          </a:p>
          <a:p>
            <a:pPr marL="717550" indent="39688"/>
            <a:r>
              <a:rPr lang="en-US" b="1" dirty="0"/>
              <a:t>PostgreSQL</a:t>
            </a:r>
            <a:endParaRPr lang="ru-RU" b="1" dirty="0"/>
          </a:p>
          <a:p>
            <a:pPr marL="717550" indent="39688"/>
            <a:r>
              <a:rPr lang="en-US" b="1" dirty="0"/>
              <a:t>Oracle Database</a:t>
            </a:r>
            <a:endParaRPr lang="ru-RU" b="1" dirty="0"/>
          </a:p>
          <a:p>
            <a:pPr marL="717550" indent="39688"/>
            <a:r>
              <a:rPr lang="en-US" b="1" dirty="0"/>
              <a:t>MS Access</a:t>
            </a:r>
            <a:r>
              <a:rPr lang="ru-RU" dirty="0"/>
              <a:t> </a:t>
            </a:r>
          </a:p>
        </p:txBody>
      </p:sp>
    </p:spTree>
    <p:extLst>
      <p:ext uri="{BB962C8B-B14F-4D97-AF65-F5344CB8AC3E}">
        <p14:creationId xmlns:p14="http://schemas.microsoft.com/office/powerpoint/2010/main" val="230904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xmlns="" id="{C2603A25-8B9D-4BD1-9E2E-C4897A6D820C}"/>
              </a:ext>
            </a:extLst>
          </p:cNvPr>
          <p:cNvPicPr>
            <a:picLocks noGrp="1" noChangeAspect="1"/>
          </p:cNvPicPr>
          <p:nvPr>
            <p:ph idx="1"/>
          </p:nvPr>
        </p:nvPicPr>
        <p:blipFill rotWithShape="1">
          <a:blip r:embed="rId3"/>
          <a:srcRect l="43047" t="38288" r="35862" b="20402"/>
          <a:stretch/>
        </p:blipFill>
        <p:spPr>
          <a:xfrm>
            <a:off x="3379694" y="365125"/>
            <a:ext cx="5432611" cy="5985161"/>
          </a:xfrm>
          <a:prstGeom prst="rect">
            <a:avLst/>
          </a:prstGeom>
        </p:spPr>
      </p:pic>
    </p:spTree>
    <p:extLst>
      <p:ext uri="{BB962C8B-B14F-4D97-AF65-F5344CB8AC3E}">
        <p14:creationId xmlns:p14="http://schemas.microsoft.com/office/powerpoint/2010/main" val="207168103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1526</Words>
  <Application>Microsoft Office PowerPoint</Application>
  <PresentationFormat>Произвольный</PresentationFormat>
  <Paragraphs>187</Paragraphs>
  <Slides>24</Slides>
  <Notes>24</Notes>
  <HiddenSlides>1</HiddenSlides>
  <MMClips>0</MMClips>
  <ScaleCrop>false</ScaleCrop>
  <HeadingPairs>
    <vt:vector size="4" baseType="variant">
      <vt:variant>
        <vt:lpstr>Тема</vt:lpstr>
      </vt:variant>
      <vt:variant>
        <vt:i4>1</vt:i4>
      </vt:variant>
      <vt:variant>
        <vt:lpstr>Заголовки слайдов</vt:lpstr>
      </vt:variant>
      <vt:variant>
        <vt:i4>24</vt:i4>
      </vt:variant>
    </vt:vector>
  </HeadingPairs>
  <TitlesOfParts>
    <vt:vector size="25" baseType="lpstr">
      <vt:lpstr>Тема Office</vt:lpstr>
      <vt:lpstr>Проектирование реляционных баз данных </vt:lpstr>
      <vt:lpstr>Способы организации и хранения данных:</vt:lpstr>
      <vt:lpstr>Основные понятия</vt:lpstr>
      <vt:lpstr>Методологии проектирования</vt:lpstr>
      <vt:lpstr>Этапы проектирования:</vt:lpstr>
      <vt:lpstr>Концептуальное проектирование</vt:lpstr>
      <vt:lpstr>Логическое проектирование</vt:lpstr>
      <vt:lpstr>Физическое проектирование</vt:lpstr>
      <vt:lpstr>Презентация PowerPoint</vt:lpstr>
      <vt:lpstr>ER-модель  (от англ. Entity-Relationship model, модель «сущность — связь»)</vt:lpstr>
      <vt:lpstr>Графические нотации (диаграммы)</vt:lpstr>
      <vt:lpstr>Нотация Crow’s Foot</vt:lpstr>
      <vt:lpstr>Графические нотации (диаграммы)</vt:lpstr>
      <vt:lpstr>Нотация Баркера</vt:lpstr>
      <vt:lpstr>Нотация Баркера</vt:lpstr>
      <vt:lpstr>Нотация Баркера</vt:lpstr>
      <vt:lpstr>Нотация Баркера</vt:lpstr>
      <vt:lpstr>Нотация Баркера</vt:lpstr>
      <vt:lpstr>Нотация Баркера</vt:lpstr>
      <vt:lpstr>Предметная область «Ресторан»</vt:lpstr>
      <vt:lpstr>Предметная область «Ресторан»</vt:lpstr>
      <vt:lpstr>Определение отношений:</vt:lpstr>
      <vt:lpstr>Презентация PowerPoint</vt:lpstr>
      <vt:lpstr>Пример разработки простой ER-модели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Проектирование реляционных баз данных</dc:title>
  <dc:creator>Юшкова Е.В.</dc:creator>
  <cp:lastModifiedBy>Владелец</cp:lastModifiedBy>
  <cp:revision>16</cp:revision>
  <dcterms:created xsi:type="dcterms:W3CDTF">2020-11-03T06:32:31Z</dcterms:created>
  <dcterms:modified xsi:type="dcterms:W3CDTF">2020-11-04T06:49:27Z</dcterms:modified>
</cp:coreProperties>
</file>