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86" r:id="rId2"/>
    <p:sldId id="260" r:id="rId3"/>
    <p:sldId id="261" r:id="rId4"/>
    <p:sldId id="262" r:id="rId5"/>
    <p:sldId id="291" r:id="rId6"/>
    <p:sldId id="293" r:id="rId7"/>
    <p:sldId id="292" r:id="rId8"/>
    <p:sldId id="263" r:id="rId9"/>
    <p:sldId id="289" r:id="rId10"/>
    <p:sldId id="290" r:id="rId11"/>
    <p:sldId id="268" r:id="rId12"/>
    <p:sldId id="272" r:id="rId13"/>
    <p:sldId id="28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24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2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2730-DA1E-4B4D-B77C-DD0755DF6ADB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BBC86A-CA0B-4AD4-9288-33C188CD17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cto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get-started/what-is-xamarin#xamarinios" TargetMode="External"/><Relationship Id="rId2" Type="http://schemas.openxmlformats.org/officeDocument/2006/relationships/hyperlink" Target="https://docs.microsoft.com/en-us/xamarin/get-started/what-is-xamarin#xamarinandro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-verve.com/hire-ios-developers" TargetMode="External"/><Relationship Id="rId2" Type="http://schemas.openxmlformats.org/officeDocument/2006/relationships/hyperlink" Target="https://i-verve.com/hire-android-develop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39091" y="332509"/>
            <a:ext cx="10500591" cy="2576945"/>
          </a:xfrm>
        </p:spPr>
        <p:txBody>
          <a:bodyPr/>
          <a:lstStyle/>
          <a:p>
            <a:pPr algn="l"/>
            <a:r>
              <a:rPr lang="en-US" sz="3600" dirty="0" smtClean="0"/>
              <a:t>					   </a:t>
            </a:r>
            <a:r>
              <a:rPr lang="en-US" sz="3600" dirty="0" smtClean="0"/>
              <a:t>  XAMARIN CHALLENGES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			</a:t>
            </a:r>
            <a:r>
              <a:rPr lang="en-US" sz="3600" dirty="0" smtClean="0"/>
              <a:t>			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2091" y="2098965"/>
            <a:ext cx="4707082" cy="8104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rgbClr val="92D050"/>
                </a:solidFill>
              </a:rPr>
              <a:t>				</a:t>
            </a:r>
            <a:r>
              <a:rPr lang="en-US" sz="3600" dirty="0" smtClean="0">
                <a:solidFill>
                  <a:srgbClr val="92D050"/>
                </a:solidFill>
              </a:rPr>
              <a:t>By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     DIPAK DUTTA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8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Xamarin.Forms</a:t>
            </a:r>
            <a:r>
              <a:rPr lang="en-IN" dirty="0"/>
              <a:t> UI challenge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404" y="2003426"/>
            <a:ext cx="8596668" cy="388077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https://kymphillpotts.com/assets/images/posts/artauction-scree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20" y="1464636"/>
            <a:ext cx="2381561" cy="51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17" y="1011936"/>
            <a:ext cx="9162427" cy="469392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463639"/>
            <a:ext cx="8170452" cy="5577722"/>
          </a:xfrm>
        </p:spPr>
        <p:txBody>
          <a:bodyPr/>
          <a:lstStyle/>
          <a:p>
            <a:r>
              <a:rPr lang="en-US" dirty="0"/>
              <a:t>This screen is actually </a:t>
            </a:r>
            <a:r>
              <a:rPr lang="en-US" dirty="0" smtClean="0"/>
              <a:t>pretty </a:t>
            </a:r>
            <a:r>
              <a:rPr lang="en-US" dirty="0"/>
              <a:t>basic, the key elements are</a:t>
            </a:r>
            <a:r>
              <a:rPr lang="en-US" dirty="0" smtClean="0"/>
              <a:t>:</a:t>
            </a:r>
          </a:p>
          <a:p>
            <a:r>
              <a:rPr lang="en-IN" dirty="0"/>
              <a:t>Root layout is </a:t>
            </a:r>
            <a:r>
              <a:rPr lang="en-IN" dirty="0" smtClean="0"/>
              <a:t>a Grid </a:t>
            </a:r>
            <a:r>
              <a:rPr lang="en-US" dirty="0"/>
              <a:t>with 2 rows. So the footer section can always be at the bottom of the </a:t>
            </a:r>
            <a:r>
              <a:rPr lang="en-US" dirty="0" smtClean="0"/>
              <a:t>page</a:t>
            </a:r>
          </a:p>
          <a:p>
            <a:r>
              <a:rPr lang="en-US" dirty="0"/>
              <a:t>The main section is contained within </a:t>
            </a:r>
            <a:r>
              <a:rPr lang="en-US" dirty="0" smtClean="0"/>
              <a:t>a </a:t>
            </a:r>
            <a:r>
              <a:rPr lang="en-US" dirty="0" err="1" smtClean="0"/>
              <a:t>ScrollView</a:t>
            </a:r>
            <a:r>
              <a:rPr lang="en-US" dirty="0" smtClean="0"/>
              <a:t> </a:t>
            </a:r>
            <a:r>
              <a:rPr lang="en-US" dirty="0"/>
              <a:t>so that if it gets longer than the page it will allow us to scroll to see the </a:t>
            </a:r>
            <a:r>
              <a:rPr lang="en-US" dirty="0" smtClean="0"/>
              <a:t>additional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</a:p>
          <a:p>
            <a:r>
              <a:rPr lang="en-US" dirty="0"/>
              <a:t>Then </a:t>
            </a:r>
            <a:r>
              <a:rPr lang="en-US" dirty="0" smtClean="0"/>
              <a:t>it’s </a:t>
            </a:r>
            <a:r>
              <a:rPr lang="en-US" dirty="0"/>
              <a:t>pretty much </a:t>
            </a:r>
            <a:r>
              <a:rPr lang="en-US" dirty="0" smtClean="0"/>
              <a:t>a </a:t>
            </a:r>
            <a:r>
              <a:rPr lang="en-US" dirty="0" err="1" smtClean="0"/>
              <a:t>StackLayout</a:t>
            </a:r>
            <a:r>
              <a:rPr lang="en-US" dirty="0" smtClean="0"/>
              <a:t> </a:t>
            </a:r>
            <a:r>
              <a:rPr lang="en-US" dirty="0"/>
              <a:t>o lay the elements down the </a:t>
            </a:r>
            <a:r>
              <a:rPr lang="en-US" dirty="0" smtClean="0"/>
              <a:t>screen.</a:t>
            </a:r>
          </a:p>
          <a:p>
            <a:r>
              <a:rPr lang="en-US" dirty="0"/>
              <a:t>The top bit of text with </a:t>
            </a:r>
            <a:r>
              <a:rPr lang="en-US" dirty="0" smtClean="0"/>
              <a:t>the Read Row </a:t>
            </a:r>
            <a:r>
              <a:rPr lang="en-US" dirty="0"/>
              <a:t>section which was provided by a very kind community contribution </a:t>
            </a:r>
            <a:r>
              <a:rPr lang="en-US" dirty="0" smtClean="0"/>
              <a:t>by </a:t>
            </a:r>
            <a:r>
              <a:rPr lang="en-IN" dirty="0">
                <a:hlinkClick r:id="rId2"/>
              </a:rPr>
              <a:t>Pedro Jesus</a:t>
            </a:r>
            <a:r>
              <a:rPr lang="en-IN" dirty="0" smtClean="0"/>
              <a:t>.</a:t>
            </a:r>
            <a:r>
              <a:rPr lang="en-US" dirty="0"/>
              <a:t> It’s a custom control with a couple of </a:t>
            </a:r>
            <a:r>
              <a:rPr lang="en-US" dirty="0" err="1"/>
              <a:t>bindable</a:t>
            </a:r>
            <a:r>
              <a:rPr lang="en-US" dirty="0"/>
              <a:t> properties which specify </a:t>
            </a:r>
            <a:r>
              <a:rPr lang="en-US" dirty="0" smtClean="0"/>
              <a:t>the </a:t>
            </a:r>
            <a:r>
              <a:rPr lang="en-US" dirty="0" err="1" smtClean="0"/>
              <a:t>MaxLenth</a:t>
            </a:r>
            <a:r>
              <a:rPr lang="en-US" dirty="0" smtClean="0"/>
              <a:t> </a:t>
            </a:r>
            <a:r>
              <a:rPr lang="en-US" dirty="0"/>
              <a:t>of the label and </a:t>
            </a:r>
            <a:r>
              <a:rPr lang="en-US" dirty="0" smtClean="0"/>
              <a:t>a </a:t>
            </a:r>
            <a:r>
              <a:rPr lang="en-US" dirty="0" err="1" smtClean="0"/>
              <a:t>ReadMore</a:t>
            </a:r>
            <a:r>
              <a:rPr lang="en-US" dirty="0" smtClean="0"/>
              <a:t> </a:t>
            </a:r>
            <a:r>
              <a:rPr lang="en-US" dirty="0"/>
              <a:t>property which specifies the color of the </a:t>
            </a:r>
            <a:r>
              <a:rPr lang="en-US" dirty="0" err="1"/>
              <a:t>readmore</a:t>
            </a:r>
            <a:r>
              <a:rPr lang="en-US" dirty="0"/>
              <a:t> </a:t>
            </a:r>
            <a:r>
              <a:rPr lang="en-US" dirty="0" smtClean="0"/>
              <a:t>text </a:t>
            </a:r>
            <a:r>
              <a:rPr lang="en-US" dirty="0"/>
              <a:t>When the text is set it creates </a:t>
            </a:r>
            <a:r>
              <a:rPr lang="en-US" dirty="0" smtClean="0"/>
              <a:t>a </a:t>
            </a:r>
            <a:r>
              <a:rPr lang="en-US" dirty="0" err="1" smtClean="0"/>
              <a:t>FormattedText</a:t>
            </a:r>
            <a:r>
              <a:rPr lang="en-US" dirty="0" smtClean="0"/>
              <a:t> </a:t>
            </a:r>
            <a:r>
              <a:rPr lang="en-IN" dirty="0"/>
              <a:t>with </a:t>
            </a:r>
            <a:r>
              <a:rPr lang="en-IN" dirty="0" smtClean="0"/>
              <a:t>a span </a:t>
            </a:r>
            <a:r>
              <a:rPr lang="en-US" dirty="0"/>
              <a:t>for both the text and the Read More </a:t>
            </a:r>
            <a:r>
              <a:rPr lang="en-US" dirty="0" smtClean="0"/>
              <a:t>section .</a:t>
            </a:r>
          </a:p>
          <a:p>
            <a:r>
              <a:rPr lang="en-US" dirty="0"/>
              <a:t>The Vincent Van Gogh image got the circular treatment thanks to James </a:t>
            </a:r>
            <a:r>
              <a:rPr lang="en-US" dirty="0" err="1" smtClean="0"/>
              <a:t>Montemagno’s</a:t>
            </a:r>
            <a:r>
              <a:rPr lang="en-US" dirty="0" smtClean="0"/>
              <a:t> </a:t>
            </a:r>
          </a:p>
          <a:p>
            <a:r>
              <a:rPr lang="en-US" dirty="0"/>
              <a:t>The Wikipedia icon is a SVG. In Android it’s </a:t>
            </a:r>
            <a:r>
              <a:rPr lang="en-US" dirty="0" smtClean="0"/>
              <a:t>an xml </a:t>
            </a:r>
            <a:r>
              <a:rPr lang="en-US" dirty="0"/>
              <a:t>file that sits under </a:t>
            </a:r>
            <a:r>
              <a:rPr lang="en-US" dirty="0" smtClean="0"/>
              <a:t>the </a:t>
            </a:r>
            <a:r>
              <a:rPr lang="en-US" dirty="0" err="1" smtClean="0"/>
              <a:t>drawale</a:t>
            </a:r>
            <a:r>
              <a:rPr lang="en-US" dirty="0" smtClean="0"/>
              <a:t> </a:t>
            </a:r>
            <a:r>
              <a:rPr lang="en-US" dirty="0"/>
              <a:t>file and in </a:t>
            </a:r>
            <a:r>
              <a:rPr lang="en-US" dirty="0" err="1"/>
              <a:t>iOS</a:t>
            </a:r>
            <a:r>
              <a:rPr lang="en-US" dirty="0"/>
              <a:t> it is provided by an </a:t>
            </a:r>
            <a:r>
              <a:rPr lang="en-US" dirty="0" err="1"/>
              <a:t>AssetCatalog</a:t>
            </a:r>
            <a:r>
              <a:rPr lang="en-US" dirty="0"/>
              <a:t> which creates a Vector from a </a:t>
            </a:r>
            <a:r>
              <a:rPr lang="en-US" dirty="0" smtClean="0"/>
              <a:t>PDF.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5155"/>
            <a:ext cx="8596668" cy="5526207"/>
          </a:xfrm>
        </p:spPr>
        <p:txBody>
          <a:bodyPr/>
          <a:lstStyle/>
          <a:p>
            <a:r>
              <a:rPr lang="en-US" dirty="0"/>
              <a:t>The nicest part of this screen is the fading and popup that happens when you press </a:t>
            </a:r>
            <a:r>
              <a:rPr lang="en-US" dirty="0" smtClean="0"/>
              <a:t>the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7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78082"/>
            <a:ext cx="8596668" cy="652318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architecture of </a:t>
            </a:r>
            <a:r>
              <a:rPr lang="en-US" sz="1600" dirty="0" err="1"/>
              <a:t>Xamarin</a:t>
            </a:r>
            <a:r>
              <a:rPr lang="en-US" sz="1600" dirty="0"/>
              <a:t> is different based on the platforms. Also, the code is compiled in different ways. But all of them use the same classes and libraries of C</a:t>
            </a:r>
            <a:r>
              <a:rPr lang="en-US" sz="1600" dirty="0" smtClean="0"/>
              <a:t>#.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72" y="3148445"/>
            <a:ext cx="6078683" cy="2036619"/>
          </a:xfrm>
        </p:spPr>
        <p:txBody>
          <a:bodyPr>
            <a:normAutofit/>
          </a:bodyPr>
          <a:lstStyle/>
          <a:p>
            <a:r>
              <a:rPr lang="en-US" dirty="0" smtClean="0"/>
              <a:t>	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3701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2318"/>
            <a:ext cx="9144000" cy="42498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/>
              <a:t>What is </a:t>
            </a:r>
            <a:r>
              <a:rPr lang="en-US" sz="2300" dirty="0" err="1" smtClean="0"/>
              <a:t>Xamarin</a:t>
            </a:r>
            <a:r>
              <a:rPr lang="en-US" sz="2300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/>
              <a:t>How </a:t>
            </a:r>
            <a:r>
              <a:rPr lang="en-US" sz="2300" dirty="0" err="1" smtClean="0"/>
              <a:t>Xamarin</a:t>
            </a:r>
            <a:r>
              <a:rPr lang="en-US" sz="2300" dirty="0" smtClean="0"/>
              <a:t> Work?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dirty="0" err="1"/>
              <a:t>Xamarin.Forms</a:t>
            </a:r>
            <a:r>
              <a:rPr lang="en-IN" sz="2400" dirty="0"/>
              <a:t> UI challenge</a:t>
            </a:r>
            <a:r>
              <a:rPr lang="en-US" sz="2300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/>
              <a:t> Example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/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56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is an open-source platform for building modern and </a:t>
            </a:r>
            <a:r>
              <a:rPr lang="en-US" dirty="0" err="1"/>
              <a:t>performant</a:t>
            </a:r>
            <a:r>
              <a:rPr lang="en-US" dirty="0"/>
              <a:t> applications for </a:t>
            </a:r>
            <a:r>
              <a:rPr lang="en-US" dirty="0" err="1"/>
              <a:t>iOS</a:t>
            </a:r>
            <a:r>
              <a:rPr lang="en-US" dirty="0"/>
              <a:t>, Android, and Windows with .NET. </a:t>
            </a:r>
            <a:r>
              <a:rPr lang="en-US" dirty="0" err="1"/>
              <a:t>Xamarin</a:t>
            </a:r>
            <a:r>
              <a:rPr lang="en-US" dirty="0"/>
              <a:t> is an abstraction layer that manages communication of shared code with underlying platform code. </a:t>
            </a:r>
            <a:r>
              <a:rPr lang="en-US" dirty="0" err="1"/>
              <a:t>Xamarin</a:t>
            </a:r>
            <a:r>
              <a:rPr lang="en-US" dirty="0"/>
              <a:t> runs in a managed environment that provides conveniences such as memory allocation and garbage collection.</a:t>
            </a:r>
          </a:p>
          <a:p>
            <a:r>
              <a:rPr lang="en-US" dirty="0" err="1"/>
              <a:t>Xamarin</a:t>
            </a:r>
            <a:r>
              <a:rPr lang="en-US" dirty="0"/>
              <a:t> enables developers to share an average of 90% of their application across platforms. This pattern allows developers to write all of their business logic in a single language (or reuse existing application code) but achieve native performance, look, and feel on each platform.</a:t>
            </a:r>
          </a:p>
          <a:p>
            <a:r>
              <a:rPr lang="en-US" dirty="0" err="1"/>
              <a:t>Xamarin</a:t>
            </a:r>
            <a:r>
              <a:rPr lang="en-US" dirty="0"/>
              <a:t> applications can be written on PC or Mac and compile into native application packages, such as an </a:t>
            </a:r>
            <a:r>
              <a:rPr lang="en-US" b="1" dirty="0"/>
              <a:t>.</a:t>
            </a:r>
            <a:r>
              <a:rPr lang="en-US" b="1" dirty="0" err="1"/>
              <a:t>apk</a:t>
            </a:r>
            <a:r>
              <a:rPr lang="en-US" dirty="0"/>
              <a:t> file on Android, or an </a:t>
            </a:r>
            <a:r>
              <a:rPr lang="en-US" b="1" dirty="0"/>
              <a:t>.</a:t>
            </a:r>
            <a:r>
              <a:rPr lang="en-US" b="1" dirty="0" err="1"/>
              <a:t>ipa</a:t>
            </a:r>
            <a:r>
              <a:rPr lang="en-US" dirty="0"/>
              <a:t> file on </a:t>
            </a:r>
            <a:r>
              <a:rPr lang="en-US" dirty="0" err="1"/>
              <a:t>iOS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/>
              <a:t>X</a:t>
            </a:r>
            <a:r>
              <a:rPr lang="en-US" dirty="0" err="1" smtClean="0"/>
              <a:t>amarin</a:t>
            </a:r>
            <a:r>
              <a:rPr lang="en-US" dirty="0" smtClean="0"/>
              <a:t> Work</a:t>
            </a:r>
            <a:endParaRPr lang="en-US" dirty="0"/>
          </a:p>
        </p:txBody>
      </p:sp>
      <p:pic>
        <p:nvPicPr>
          <p:cNvPr id="1026" name="Picture 2" descr="Diagram of Xamari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1" y="1930399"/>
            <a:ext cx="8732231" cy="407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2624"/>
            <a:ext cx="8596668" cy="5230368"/>
          </a:xfrm>
        </p:spPr>
        <p:txBody>
          <a:bodyPr>
            <a:normAutofit/>
          </a:bodyPr>
          <a:lstStyle/>
          <a:p>
            <a:r>
              <a:rPr lang="en-US" dirty="0"/>
              <a:t>The diagram shows the overall architecture of a cross-platform </a:t>
            </a:r>
            <a:r>
              <a:rPr lang="en-US" dirty="0" err="1"/>
              <a:t>Xamarin</a:t>
            </a:r>
            <a:r>
              <a:rPr lang="en-US" dirty="0"/>
              <a:t> application. </a:t>
            </a:r>
            <a:r>
              <a:rPr lang="en-US" dirty="0" err="1"/>
              <a:t>Xamarin</a:t>
            </a:r>
            <a:r>
              <a:rPr lang="en-US" dirty="0"/>
              <a:t> allows you to create native UI on each platform and write business logic in C# that is shared across platforms. In most cases, 80% of application code is sharable using </a:t>
            </a:r>
            <a:r>
              <a:rPr lang="en-US" dirty="0" err="1"/>
              <a:t>Xamarin</a:t>
            </a:r>
            <a:r>
              <a:rPr lang="en-US" dirty="0"/>
              <a:t>.</a:t>
            </a:r>
          </a:p>
          <a:p>
            <a:r>
              <a:rPr lang="en-US" dirty="0" err="1"/>
              <a:t>Xamarin</a:t>
            </a:r>
            <a:r>
              <a:rPr lang="en-US" dirty="0"/>
              <a:t> is built on top of .NET, which automatically handles tasks such as memory allocation, garbage collection and interoperability with underlying platforms.</a:t>
            </a:r>
          </a:p>
          <a:p>
            <a:r>
              <a:rPr lang="en-US" dirty="0"/>
              <a:t>For more information about platform-specific architecture, see </a:t>
            </a:r>
            <a:r>
              <a:rPr lang="en-US" dirty="0" err="1">
                <a:hlinkClick r:id="rId2"/>
              </a:rPr>
              <a:t>Xamarin.Android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Xamarin.iOS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</a:t>
            </a:r>
            <a:r>
              <a:rPr lang="en-IN" b="1" dirty="0" err="1"/>
              <a:t>Xamarin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Open Source platform: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Xamarin</a:t>
            </a:r>
            <a:r>
              <a:rPr lang="en-US" dirty="0"/>
              <a:t> acquainted by Microsoft is an open-source platform for all that has various components free to use. Developers can replace, change, and separate those components with complete freedom and flexibility as per their requirement.</a:t>
            </a:r>
          </a:p>
          <a:p>
            <a:r>
              <a:rPr lang="en-US" b="1" dirty="0"/>
              <a:t>Single technology for all platforms: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Xamarin</a:t>
            </a:r>
            <a:r>
              <a:rPr lang="en-US" dirty="0"/>
              <a:t> being an open-source platform uses c# to code and build an app for </a:t>
            </a:r>
            <a:r>
              <a:rPr lang="en-US" b="1" dirty="0">
                <a:hlinkClick r:id="rId2"/>
              </a:rPr>
              <a:t>android</a:t>
            </a:r>
            <a:r>
              <a:rPr lang="en-US" dirty="0"/>
              <a:t>, </a:t>
            </a:r>
            <a:r>
              <a:rPr lang="en-US" b="1" dirty="0" err="1">
                <a:hlinkClick r:id="rId3"/>
              </a:rPr>
              <a:t>iOS</a:t>
            </a:r>
            <a:r>
              <a:rPr lang="en-US" dirty="0"/>
              <a:t> or windows. </a:t>
            </a:r>
            <a:r>
              <a:rPr lang="en-US" dirty="0" err="1"/>
              <a:t>Xamarin</a:t>
            </a:r>
            <a:r>
              <a:rPr lang="en-US" dirty="0"/>
              <a:t> allows developers to use </a:t>
            </a:r>
            <a:r>
              <a:rPr lang="en-US" dirty="0" err="1"/>
              <a:t>.net</a:t>
            </a:r>
            <a:r>
              <a:rPr lang="en-US" dirty="0"/>
              <a:t> tools and library specifically to build apps for </a:t>
            </a:r>
            <a:r>
              <a:rPr lang="en-US" b="1" dirty="0"/>
              <a:t>Android, </a:t>
            </a:r>
            <a:r>
              <a:rPr lang="en-US" b="1" dirty="0" err="1"/>
              <a:t>iOS</a:t>
            </a:r>
            <a:r>
              <a:rPr lang="en-US" b="1" dirty="0"/>
              <a:t>, </a:t>
            </a:r>
            <a:r>
              <a:rPr lang="en-US" b="1" dirty="0" err="1"/>
              <a:t>tvOS</a:t>
            </a:r>
            <a:r>
              <a:rPr lang="en-US" b="1" dirty="0"/>
              <a:t>, </a:t>
            </a:r>
            <a:r>
              <a:rPr lang="en-US" b="1" dirty="0" err="1"/>
              <a:t>watchOS</a:t>
            </a:r>
            <a:r>
              <a:rPr lang="en-US" b="1" dirty="0"/>
              <a:t>, </a:t>
            </a:r>
            <a:r>
              <a:rPr lang="en-US" b="1" dirty="0" err="1"/>
              <a:t>macOS</a:t>
            </a:r>
            <a:r>
              <a:rPr lang="en-US" dirty="0"/>
              <a:t>, and windows that make is the cost-effective and first choice of developers and the clients that posses future in it.</a:t>
            </a:r>
          </a:p>
          <a:p>
            <a:r>
              <a:rPr lang="en-US" b="1" dirty="0"/>
              <a:t>Mobile App Testing made quick and easy: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new version of </a:t>
            </a:r>
            <a:r>
              <a:rPr lang="en-US" dirty="0" err="1"/>
              <a:t>xamarin</a:t>
            </a:r>
            <a:r>
              <a:rPr lang="en-US" dirty="0"/>
              <a:t> has the great benefit of automation testing on the cloud. There is no need of a mobile device with the same OS to test, with this advanced </a:t>
            </a:r>
            <a:r>
              <a:rPr lang="en-US" dirty="0" err="1"/>
              <a:t>xamarin</a:t>
            </a:r>
            <a:r>
              <a:rPr lang="en-US" dirty="0"/>
              <a:t> cloud testing feature, any app can be tested on any version of the mobile device no matter if it’s Android, </a:t>
            </a:r>
            <a:r>
              <a:rPr lang="en-US" dirty="0" err="1"/>
              <a:t>iOS</a:t>
            </a:r>
            <a:r>
              <a:rPr lang="en-US" dirty="0"/>
              <a:t>, Windows or any other. Hence, this has brought a great change that helps in making any changes if required also saves time and money both for you.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7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1248"/>
            <a:ext cx="8596668" cy="5730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Xamarin.Android</a:t>
            </a:r>
            <a:r>
              <a:rPr lang="en-US" dirty="0" smtClean="0"/>
              <a:t> </a:t>
            </a:r>
            <a:r>
              <a:rPr lang="en-US" dirty="0"/>
              <a:t>applications compile from C# into </a:t>
            </a:r>
            <a:r>
              <a:rPr lang="en-US" b="1" dirty="0"/>
              <a:t>Intermediate Language (IL)</a:t>
            </a:r>
            <a:r>
              <a:rPr lang="en-US" dirty="0"/>
              <a:t> which is then </a:t>
            </a:r>
            <a:r>
              <a:rPr lang="en-US" b="1" dirty="0"/>
              <a:t>Just-in-Time (JIT)</a:t>
            </a:r>
            <a:r>
              <a:rPr lang="en-US" dirty="0"/>
              <a:t> compiled to a native assembly when the application launches. </a:t>
            </a:r>
            <a:r>
              <a:rPr lang="en-US" dirty="0" err="1"/>
              <a:t>Xamarin.Android</a:t>
            </a:r>
            <a:r>
              <a:rPr lang="en-US" dirty="0"/>
              <a:t> applications run within the Mono execution environment, side by side with the Android Runtime (ART) virtual machine. </a:t>
            </a:r>
            <a:r>
              <a:rPr lang="en-US" dirty="0" err="1"/>
              <a:t>Xamarin</a:t>
            </a:r>
            <a:r>
              <a:rPr lang="en-US" dirty="0"/>
              <a:t> provides .NET bindings to the Android.* and Java.* namespaces. The Mono execution environment calls into these namespaces via </a:t>
            </a:r>
            <a:r>
              <a:rPr lang="en-US" b="1" dirty="0"/>
              <a:t>Managed Callable Wrappers (MCW)</a:t>
            </a:r>
            <a:r>
              <a:rPr lang="en-US" dirty="0"/>
              <a:t> and provides </a:t>
            </a:r>
            <a:r>
              <a:rPr lang="en-US" b="1" dirty="0"/>
              <a:t>Android Callable Wrappers (ACW)</a:t>
            </a:r>
            <a:r>
              <a:rPr lang="en-US" dirty="0"/>
              <a:t> to the ART, allowing both environments to invoke code in each other.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8"/>
            <a:ext cx="8596668" cy="5351171"/>
          </a:xfrm>
        </p:spPr>
        <p:txBody>
          <a:bodyPr>
            <a:normAutofit/>
          </a:bodyPr>
          <a:lstStyle/>
          <a:p>
            <a:r>
              <a:rPr lang="en-US" b="1" dirty="0"/>
              <a:t>Complete binding for the underlying SDKs</a:t>
            </a:r>
            <a:r>
              <a:rPr lang="en-US" dirty="0"/>
              <a:t> – </a:t>
            </a:r>
            <a:r>
              <a:rPr lang="en-US" dirty="0" err="1"/>
              <a:t>Xamarin</a:t>
            </a:r>
            <a:r>
              <a:rPr lang="en-US" dirty="0"/>
              <a:t> contains bindings for nearly the entire underlying platform SDKs in both </a:t>
            </a:r>
            <a:r>
              <a:rPr lang="en-US" dirty="0" err="1"/>
              <a:t>iOS</a:t>
            </a:r>
            <a:r>
              <a:rPr lang="en-US" dirty="0"/>
              <a:t> and Android. Additionally, these bindings are strongly-typed, which means that they’re easy to navigate and use, and provide robust compile-time type checking and during development. Strongly-typed bindings lead to fewer runtime errors and higher-quality applications.</a:t>
            </a:r>
          </a:p>
          <a:p>
            <a:r>
              <a:rPr lang="en-US" b="1" dirty="0"/>
              <a:t>Objective-C, Java, C, and C++ Interop</a:t>
            </a:r>
            <a:r>
              <a:rPr lang="en-US" dirty="0"/>
              <a:t> – </a:t>
            </a:r>
            <a:r>
              <a:rPr lang="en-US" dirty="0" err="1"/>
              <a:t>Xamarin</a:t>
            </a:r>
            <a:r>
              <a:rPr lang="en-US" dirty="0"/>
              <a:t> provides facilities for directly invoking Objective-C, Java, C, and C++ libraries, giving you the power to use a wide array of third party code. This functionality lets you use existing </a:t>
            </a:r>
            <a:r>
              <a:rPr lang="en-US" dirty="0" err="1"/>
              <a:t>iOS</a:t>
            </a:r>
            <a:r>
              <a:rPr lang="en-US" dirty="0"/>
              <a:t> and Android libraries written in Objective-C, Java, or C/C++. Additionally, </a:t>
            </a:r>
            <a:r>
              <a:rPr lang="en-US" dirty="0" err="1"/>
              <a:t>Xamarin</a:t>
            </a:r>
            <a:r>
              <a:rPr lang="en-US" dirty="0"/>
              <a:t> offers binding projects that allow you to bind native Objective-C and Java libraries using a declarative syntax.</a:t>
            </a:r>
          </a:p>
          <a:p>
            <a:r>
              <a:rPr lang="en-US" b="1" dirty="0"/>
              <a:t>Modern language constructs</a:t>
            </a:r>
            <a:r>
              <a:rPr lang="en-US" dirty="0"/>
              <a:t> – </a:t>
            </a:r>
            <a:r>
              <a:rPr lang="en-US" dirty="0" err="1"/>
              <a:t>Xamarin</a:t>
            </a:r>
            <a:r>
              <a:rPr lang="en-US" dirty="0"/>
              <a:t> applications are written in C#, a modern language that includes significant improvements over Objective-C and Java such as dynamic language features, functional constructs such as lambdas, LINQ, parallel programming, generics, and more.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4685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Robust Base Class Library (BCL)</a:t>
            </a:r>
            <a:r>
              <a:rPr lang="en-US" dirty="0"/>
              <a:t> – </a:t>
            </a:r>
            <a:r>
              <a:rPr lang="en-US" dirty="0" err="1"/>
              <a:t>Xamarin</a:t>
            </a:r>
            <a:r>
              <a:rPr lang="en-US" dirty="0"/>
              <a:t> applications use the .NET BCL, a large collection of classes that have comprehensive and streamlined features such as powerful XML, Database, Serialization, IO, String, and Networking support, and more. Existing C# code can be compiled for use in an app, which provides access to thousands of libraries that add functionality beyond the BCL.</a:t>
            </a:r>
          </a:p>
          <a:p>
            <a:r>
              <a:rPr lang="en-US" b="1" dirty="0"/>
              <a:t>Modern Integrated Development Environment (IDE)</a:t>
            </a:r>
            <a:r>
              <a:rPr lang="en-US" dirty="0"/>
              <a:t> – </a:t>
            </a:r>
            <a:r>
              <a:rPr lang="en-US" dirty="0" err="1"/>
              <a:t>Xamarin</a:t>
            </a:r>
            <a:r>
              <a:rPr lang="en-US" dirty="0"/>
              <a:t> uses Visual Studio, a modern IDE that includes features such as code auto completion, a sophisticated project and solution management system, a comprehensive project template library, integrated source control, and more.</a:t>
            </a:r>
          </a:p>
          <a:p>
            <a:r>
              <a:rPr lang="en-US" b="1" dirty="0"/>
              <a:t>Mobile cross-platform support</a:t>
            </a:r>
            <a:r>
              <a:rPr lang="en-US" dirty="0"/>
              <a:t> – </a:t>
            </a:r>
            <a:r>
              <a:rPr lang="en-US" dirty="0" err="1"/>
              <a:t>Xamarin</a:t>
            </a:r>
            <a:r>
              <a:rPr lang="en-US" dirty="0"/>
              <a:t> offers sophisticated cross-platform support for the three major platforms of </a:t>
            </a:r>
            <a:r>
              <a:rPr lang="en-US" dirty="0" err="1"/>
              <a:t>iOS</a:t>
            </a:r>
            <a:r>
              <a:rPr lang="en-US" dirty="0"/>
              <a:t>, Android, and Windows. Applications can be written to share up to 90% of their code, and </a:t>
            </a:r>
            <a:r>
              <a:rPr lang="en-US" dirty="0" err="1"/>
              <a:t>Xamarin.Essentials</a:t>
            </a:r>
            <a:r>
              <a:rPr lang="en-US" dirty="0"/>
              <a:t> offers a unified API to access common resources across all three platforms. Shared code can significantly reduce both development costs and time to market for mobile developers.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42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2004</TotalTime>
  <Words>517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          XAMARIN CHALLENGES           PRESENTATION  </vt:lpstr>
      <vt:lpstr>AGENDA</vt:lpstr>
      <vt:lpstr>What is Xamarin?</vt:lpstr>
      <vt:lpstr>How Xamarin Work</vt:lpstr>
      <vt:lpstr>PowerPoint Presentation</vt:lpstr>
      <vt:lpstr>Advantages of Xamarin </vt:lpstr>
      <vt:lpstr>PowerPoint Presentation</vt:lpstr>
      <vt:lpstr>Added features</vt:lpstr>
      <vt:lpstr>PowerPoint Presentation</vt:lpstr>
      <vt:lpstr>Xamarin.Forms UI challenge:</vt:lpstr>
      <vt:lpstr> </vt:lpstr>
      <vt:lpstr>PowerPoint Presentation</vt:lpstr>
      <vt:lpstr>Conclusion</vt:lpstr>
      <vt:lpstr> 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</dc:title>
  <dc:creator>Biswajitpc</dc:creator>
  <cp:lastModifiedBy>Dipak Dutta</cp:lastModifiedBy>
  <cp:revision>115</cp:revision>
  <dcterms:created xsi:type="dcterms:W3CDTF">2020-01-31T12:14:15Z</dcterms:created>
  <dcterms:modified xsi:type="dcterms:W3CDTF">2021-07-14T10:26:56Z</dcterms:modified>
</cp:coreProperties>
</file>