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74" r:id="rId4"/>
    <p:sldId id="268" r:id="rId5"/>
    <p:sldId id="275" r:id="rId6"/>
    <p:sldId id="257" r:id="rId7"/>
    <p:sldId id="309" r:id="rId8"/>
    <p:sldId id="261" r:id="rId9"/>
    <p:sldId id="278" r:id="rId10"/>
    <p:sldId id="310" r:id="rId11"/>
    <p:sldId id="280" r:id="rId12"/>
    <p:sldId id="295" r:id="rId13"/>
    <p:sldId id="305" r:id="rId14"/>
    <p:sldId id="306" r:id="rId15"/>
    <p:sldId id="307" r:id="rId16"/>
    <p:sldId id="311" r:id="rId17"/>
    <p:sldId id="314" r:id="rId18"/>
    <p:sldId id="289" r:id="rId19"/>
    <p:sldId id="315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505179-7F6C-4EF4-AED8-FE88DF743CFA}">
          <p14:sldIdLst>
            <p14:sldId id="256"/>
            <p14:sldId id="267"/>
            <p14:sldId id="274"/>
            <p14:sldId id="268"/>
            <p14:sldId id="275"/>
            <p14:sldId id="257"/>
          </p14:sldIdLst>
        </p14:section>
        <p14:section name="Untitled Section" id="{7BA68D2C-57DA-489B-9C36-2FAD894A0CEE}">
          <p14:sldIdLst>
            <p14:sldId id="309"/>
            <p14:sldId id="261"/>
            <p14:sldId id="278"/>
            <p14:sldId id="310"/>
            <p14:sldId id="280"/>
            <p14:sldId id="295"/>
            <p14:sldId id="305"/>
            <p14:sldId id="306"/>
            <p14:sldId id="307"/>
            <p14:sldId id="311"/>
            <p14:sldId id="314"/>
            <p14:sldId id="289"/>
            <p14:sldId id="315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EDE"/>
    <a:srgbClr val="EAF1F6"/>
    <a:srgbClr val="4884AF"/>
    <a:srgbClr val="FFEFEF"/>
    <a:srgbClr val="FFFFFF"/>
    <a:srgbClr val="26455C"/>
    <a:srgbClr val="FFE5E5"/>
    <a:srgbClr val="D9E6EF"/>
    <a:srgbClr val="7ECCD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6722" autoAdjust="0"/>
  </p:normalViewPr>
  <p:slideViewPr>
    <p:cSldViewPr snapToGrid="0">
      <p:cViewPr varScale="1">
        <p:scale>
          <a:sx n="74" d="100"/>
          <a:sy n="74" d="100"/>
        </p:scale>
        <p:origin x="9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35077-CF4E-425A-AAA9-69F843C4878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0B5D-F117-4387-9A08-B238DF18B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5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Sexual crimes are less than 1% of dataset</a:t>
            </a:r>
          </a:p>
          <a:p>
            <a:r>
              <a:rPr lang="en-US" dirty="0"/>
              <a:t>Violent crime is right around 10%</a:t>
            </a:r>
          </a:p>
          <a:p>
            <a:r>
              <a:rPr lang="en-US" dirty="0"/>
              <a:t>Rest is drug-related or other nonviolent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60.1% of offenses by Hispanic defendants are “other nonviolent”</a:t>
            </a:r>
          </a:p>
          <a:p>
            <a:r>
              <a:rPr lang="en-US" dirty="0"/>
              <a:t>71% of those offenses are immigration related</a:t>
            </a:r>
          </a:p>
          <a:p>
            <a:r>
              <a:rPr lang="en-US" dirty="0"/>
              <a:t>Comes out to 43% of all offenses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5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Career offender status can be applied if a person is convicted of a felony drug crime or violent crime AND has two prior felony drug or violent convictions.</a:t>
            </a:r>
          </a:p>
          <a:p>
            <a:r>
              <a:rPr lang="en-US" dirty="0"/>
              <a:t>This category is applied at the judge’s discretion and can be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39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 skews heavily toward black defendants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2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Drug breakdown: 56% white, 34.2% black, 8.2% Hispanic</a:t>
            </a:r>
          </a:p>
          <a:p>
            <a:r>
              <a:rPr lang="en-US" dirty="0"/>
              <a:t>Safety valve breakdown: 59.9% white, 22% black, 17.2% Hispanic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50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Judges and juries have less discretion, due to rigid sentencing guidelines</a:t>
            </a:r>
          </a:p>
          <a:p>
            <a:r>
              <a:rPr lang="en-US" dirty="0"/>
              <a:t>Only variance is in what you’re charged with, which is determined by prosecutors</a:t>
            </a:r>
          </a:p>
          <a:p>
            <a:r>
              <a:rPr lang="en-US" dirty="0"/>
              <a:t>They use harsh sentences as bargaining chips to encourage </a:t>
            </a:r>
            <a:r>
              <a:rPr lang="en-US" dirty="0" err="1"/>
              <a:t>defs</a:t>
            </a:r>
            <a:r>
              <a:rPr lang="en-US" dirty="0"/>
              <a:t> to plead</a:t>
            </a:r>
          </a:p>
          <a:p>
            <a:r>
              <a:rPr lang="en-US" dirty="0"/>
              <a:t>This can be a problem, </a:t>
            </a:r>
            <a:r>
              <a:rPr lang="en-US" dirty="0" err="1"/>
              <a:t>bc</a:t>
            </a:r>
            <a:r>
              <a:rPr lang="en-US" dirty="0"/>
              <a:t> an innocent defendant may feel pressured to plead rather than risk a much longer sentence at trial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8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Judges and juries have less discretion, due to rigid sentencing guidelines</a:t>
            </a:r>
          </a:p>
          <a:p>
            <a:r>
              <a:rPr lang="en-US" dirty="0"/>
              <a:t>Only variance is in what you’re charged with, which is determined by prosecutors</a:t>
            </a:r>
          </a:p>
          <a:p>
            <a:r>
              <a:rPr lang="en-US" dirty="0"/>
              <a:t>They use harsh sentences as bargaining chips to encourage </a:t>
            </a:r>
            <a:r>
              <a:rPr lang="en-US" dirty="0" err="1"/>
              <a:t>defs</a:t>
            </a:r>
            <a:r>
              <a:rPr lang="en-US" dirty="0"/>
              <a:t> to plead</a:t>
            </a:r>
          </a:p>
          <a:p>
            <a:r>
              <a:rPr lang="en-US" dirty="0"/>
              <a:t>This can be a problem, </a:t>
            </a:r>
            <a:r>
              <a:rPr lang="en-US" dirty="0" err="1"/>
              <a:t>bc</a:t>
            </a:r>
            <a:r>
              <a:rPr lang="en-US" dirty="0"/>
              <a:t> an innocent defendant may feel pressured to plead rather than risk a much longer sentence at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87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Judges and juries have less discretion, due to rigid sentencing guidelines</a:t>
            </a:r>
          </a:p>
          <a:p>
            <a:r>
              <a:rPr lang="en-US" dirty="0"/>
              <a:t>Only variance is in what you’re charged with, which is determined by prosecutors</a:t>
            </a:r>
          </a:p>
          <a:p>
            <a:r>
              <a:rPr lang="en-US" dirty="0"/>
              <a:t>They use harsh sentences as bargaining chips to encourage </a:t>
            </a:r>
            <a:r>
              <a:rPr lang="en-US" dirty="0" err="1"/>
              <a:t>defs</a:t>
            </a:r>
            <a:r>
              <a:rPr lang="en-US" dirty="0"/>
              <a:t> to plead</a:t>
            </a:r>
          </a:p>
          <a:p>
            <a:r>
              <a:rPr lang="en-US" dirty="0"/>
              <a:t>This can be a problem, </a:t>
            </a:r>
            <a:r>
              <a:rPr lang="en-US" dirty="0" err="1"/>
              <a:t>bc</a:t>
            </a:r>
            <a:r>
              <a:rPr lang="en-US" dirty="0"/>
              <a:t> an innocent defendant may feel pressured to plead rather than risk a much longer sentence at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7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1B68-382C-45B0-98AD-A7F375EE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3149C-7942-41D2-9505-E06E16BD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90D6-57C7-4FFD-86D5-181ACEAD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51F3-A8F0-4FFD-A33E-2B89D15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4455-FE74-4D53-92AA-CED9ABC2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73E4-A4CC-4466-8797-A54B1B11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49CF-399B-483C-AD24-DC70DE73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EA1F-33D0-43D3-95C9-CBEE21B9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F387-42FD-4082-92C1-DFD8D88C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D093-883B-4277-9CB6-79241E2A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554D7-66D2-415D-9DC7-685CEFB5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BAE0F-E3CF-45DE-80AA-D6CD6724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BC65-6B56-429E-9C76-14BA79D2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99E0-4D34-4607-B498-4806679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D202-7F1F-4034-8C22-385E25F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7B0B-5FEB-44F3-A874-E9248930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DF9B-27B0-49D6-9104-0A27CDAC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FB82-0C94-4A57-BAAD-01D0C8B8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DBF5-311A-42EC-A167-1EBBF6C0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837B-8979-42B5-A9A6-7F5034E0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B247-3DAF-46CC-9A77-2CE42C78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AA550-0293-43E1-9880-C8D75E23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D53D-6C74-400F-A288-1288E7C7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7182-CC68-48A8-A1CD-92FB1552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6ECB-4029-4EB1-AE7A-6032D2B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E435-CCDE-4527-9403-CAAFAE9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5E6B-3E6A-4D6F-9F8C-D53F2ECDC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5483-4BB9-4104-A98B-BFBF7CCA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FBD7-34CB-4B1F-9B52-600F9B05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5A71-C981-40D0-B6ED-C218FF1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AA40-7CFE-468A-8614-6283551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653F-5C01-4007-BD36-D1AD31E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D390-5873-47D3-A5EC-85AB59A3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3BF1-6D45-4077-9C2D-DA3B94C4D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92092-0FE3-46BC-B519-9CCCA87F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02FC-A063-4C83-A60F-0CED514F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766F7-B113-49D4-AC23-23A7F314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340DC-33AF-4840-BDF6-3D1DD8D0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44B4A-2FF7-4C75-8789-6574CE3B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A78-86B6-4ACE-A4FA-85E6B44F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012-71B0-4FD5-BBE7-2BED3769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7BD62-6668-47A1-82D4-C5CEF992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0A4B3-A4C2-49C5-8A8B-69D24CEA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2233B-E3E8-40AE-81B5-75693C2A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C7121-2DD7-46A6-A8AC-B31B3023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F4E25-30BD-4C12-A862-5CAAC041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8A9-2A52-42B0-B0DA-9DCE1BA7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5B97-2D9D-463A-A311-44AF19C1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2781E-FB4F-4C76-9DF3-BC683AB6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A67C-4703-40DB-B601-A41B8D48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D849E-FAF7-4666-91C0-6A231168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473B-3993-4271-AD93-404CE309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6B8-F4B6-4340-8B07-2805CAE7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D1679-11B6-4463-9293-EC01851F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1250-FD56-4624-BFE3-35EAF971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3381-1116-474B-92A6-A38CB1C9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81772-59E2-4AEC-AD9E-9212037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1B52-E2C3-469A-ADF5-E604C8E4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294AE-2591-4A13-B469-700FE039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C984-7025-4BEC-873E-5B4BE8EE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AC57-247D-4D60-9B1A-C1C41D2B0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EF8F-8264-40DF-BA62-43F7AC7FC3A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E2E9-7834-4D83-91A2-AD4B02A4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1063-32B9-4C06-986C-9647F8D64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Weights Uneven with solid fill">
            <a:extLst>
              <a:ext uri="{FF2B5EF4-FFF2-40B4-BE49-F238E27FC236}">
                <a16:creationId xmlns:a16="http://schemas.microsoft.com/office/drawing/2014/main" id="{6684E93C-EEDD-45D1-A214-350CAD1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979" y="1972097"/>
            <a:ext cx="3789988" cy="3789988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7714B-4913-4D94-9951-928F995ED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629684" cy="307238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b="1" dirty="0"/>
              <a:t>Racial Disparities in Tennessee Federal Sentencing:</a:t>
            </a:r>
            <a:br>
              <a:rPr lang="en-US" sz="5000" dirty="0"/>
            </a:br>
            <a:r>
              <a:rPr lang="en-US" sz="4400" dirty="0"/>
              <a:t>2015 to 2019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AB23-3D79-48C0-928F-55CB4D746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1800" dirty="0"/>
              <a:t>Jennifer Whitson</a:t>
            </a:r>
          </a:p>
          <a:p>
            <a:pPr algn="l"/>
            <a:r>
              <a:rPr lang="en-US" sz="1800" dirty="0"/>
              <a:t>April 30, 2021</a:t>
            </a:r>
          </a:p>
        </p:txBody>
      </p:sp>
    </p:spTree>
    <p:extLst>
      <p:ext uri="{BB962C8B-B14F-4D97-AF65-F5344CB8AC3E}">
        <p14:creationId xmlns:p14="http://schemas.microsoft.com/office/powerpoint/2010/main" val="1247002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71302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Sentence Enhancements &amp; Mitigation Measures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647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 &amp; Mitigation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756746" y="2863018"/>
            <a:ext cx="4666592" cy="330445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enhancements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Criminal history points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“Career Offender” status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“Armed Career Offender” status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mitigations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Safety valve</a:t>
            </a:r>
          </a:p>
        </p:txBody>
      </p:sp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0A02A9A7-A775-48A4-A58D-B17209F67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6576" y="1261638"/>
            <a:ext cx="3858600" cy="3858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roughly matches demographics of general incarcerated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0818" y="3371284"/>
            <a:ext cx="5014176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Criminal History Points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64%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2.6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3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are labeled “Career Offenders” 2x as often as white defendants and 11.6x as often as Hispanic defendants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4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7%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12.7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1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are labeled “Armed Career Offenders” 2.7x as often as white defendants and 8.5x as often as Hispanic defendants</a:t>
            </a:r>
          </a:p>
          <a:p>
            <a:pPr marL="285750" indent="-285750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4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617127" y="882733"/>
            <a:ext cx="501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Armed 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2%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25.3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2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Mitigation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390636" cy="25370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receive the safety valve measure 40% less than white defendants and 70% less than Hispanic defendants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3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617127" y="882733"/>
            <a:ext cx="501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Safety Valve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18%</a:t>
            </a:r>
          </a:p>
          <a:p>
            <a:pPr algn="ctr"/>
            <a:r>
              <a:rPr lang="en-US" sz="1400" dirty="0"/>
              <a:t>of drug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b="1" dirty="0"/>
              <a:t>Reduces</a:t>
            </a:r>
            <a:r>
              <a:rPr lang="en-US" sz="1400" dirty="0"/>
              <a:t> sentence by average of</a:t>
            </a:r>
          </a:p>
          <a:p>
            <a:pPr algn="ctr"/>
            <a:r>
              <a:rPr lang="en-US" sz="6600" dirty="0"/>
              <a:t>7.2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2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Pleas v. Trials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27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5186856" cy="13517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Pleas v. Trials: Background*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496824" y="2627564"/>
            <a:ext cx="5186856" cy="3304451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Rigid sentencing guidelines leave little discretion to judges and juries in determining sentence length</a:t>
            </a:r>
          </a:p>
          <a:p>
            <a:pPr algn="just"/>
            <a:endParaRPr lang="en-US" sz="11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Prosecutors frequently use harsh mandatory minimums as bargaining chips to encourage defendants to plead out under a lesser charge rather than pursue trial</a:t>
            </a:r>
          </a:p>
          <a:p>
            <a:pPr algn="just"/>
            <a:endParaRPr lang="en-US" sz="11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may cause innocent defendants to plead rather than risk a longer sentence at trial</a:t>
            </a:r>
          </a:p>
          <a:p>
            <a:pPr algn="just"/>
            <a:endParaRPr lang="en-US" sz="11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 wanted to see how these dynamics play out in Tennessee</a:t>
            </a:r>
          </a:p>
        </p:txBody>
      </p:sp>
      <p:pic>
        <p:nvPicPr>
          <p:cNvPr id="4" name="Graphic 3" descr="Judge female outline">
            <a:extLst>
              <a:ext uri="{FF2B5EF4-FFF2-40B4-BE49-F238E27FC236}">
                <a16:creationId xmlns:a16="http://schemas.microsoft.com/office/drawing/2014/main" id="{0A02A9A7-A775-48A4-A58D-B17209F6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36576" y="1261638"/>
            <a:ext cx="3858600" cy="3858600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4BBF15-624F-4C96-BBBC-8C7111EE679D}"/>
              </a:ext>
            </a:extLst>
          </p:cNvPr>
          <p:cNvSpPr txBox="1"/>
          <p:nvPr/>
        </p:nvSpPr>
        <p:spPr>
          <a:xfrm>
            <a:off x="231006" y="6458552"/>
            <a:ext cx="5545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*Source: </a:t>
            </a:r>
            <a:r>
              <a:rPr lang="en-US" sz="1100" i="1" dirty="0">
                <a:solidFill>
                  <a:schemeClr val="bg1"/>
                </a:solidFill>
              </a:rPr>
              <a:t>Prisoners of Politics: Breaking the Cycle of Mass Incarceration </a:t>
            </a:r>
            <a:r>
              <a:rPr lang="en-US" sz="1100" dirty="0">
                <a:solidFill>
                  <a:schemeClr val="bg1"/>
                </a:solidFill>
              </a:rPr>
              <a:t>by Rachel Elise </a:t>
            </a:r>
            <a:r>
              <a:rPr lang="en-US" sz="1100" dirty="0" err="1">
                <a:solidFill>
                  <a:schemeClr val="bg1"/>
                </a:solidFill>
              </a:rPr>
              <a:t>Barkow</a:t>
            </a:r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71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52" y="557189"/>
            <a:ext cx="3966463" cy="828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Pleas v. Trials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C90E6-A701-43CF-88E4-66F2BAD893A7}"/>
              </a:ext>
            </a:extLst>
          </p:cNvPr>
          <p:cNvSpPr/>
          <p:nvPr/>
        </p:nvSpPr>
        <p:spPr>
          <a:xfrm>
            <a:off x="485114" y="1900215"/>
            <a:ext cx="1754480" cy="115471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1400" dirty="0"/>
              <a:t>Drug and racketeering sentences are over</a:t>
            </a:r>
          </a:p>
          <a:p>
            <a:pPr algn="ctr"/>
            <a:r>
              <a:rPr lang="en-US" sz="6600" dirty="0"/>
              <a:t>110</a:t>
            </a:r>
          </a:p>
          <a:p>
            <a:pPr algn="ctr"/>
            <a:r>
              <a:rPr lang="en-US" sz="1400" dirty="0"/>
              <a:t>years longer on average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C5AFBE8-5344-4DCC-BDF9-39F0AD7BE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2" y="1253836"/>
            <a:ext cx="10446327" cy="522316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AD5FE3-74B0-4D52-B35A-664213EDEF71}"/>
              </a:ext>
            </a:extLst>
          </p:cNvPr>
          <p:cNvSpPr/>
          <p:nvPr/>
        </p:nvSpPr>
        <p:spPr>
          <a:xfrm>
            <a:off x="485114" y="4722765"/>
            <a:ext cx="1754480" cy="115471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1400" dirty="0"/>
              <a:t>Firearm sentences are over</a:t>
            </a:r>
          </a:p>
          <a:p>
            <a:pPr algn="ctr"/>
            <a:r>
              <a:rPr lang="en-US" sz="6600" dirty="0"/>
              <a:t>19</a:t>
            </a:r>
          </a:p>
          <a:p>
            <a:pPr algn="ctr"/>
            <a:r>
              <a:rPr lang="en-US" sz="1400" dirty="0"/>
              <a:t>years longer on average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5F0EB31-4208-485B-83A6-E5994414E95A}"/>
              </a:ext>
            </a:extLst>
          </p:cNvPr>
          <p:cNvSpPr/>
          <p:nvPr/>
        </p:nvSpPr>
        <p:spPr>
          <a:xfrm>
            <a:off x="485114" y="3288062"/>
            <a:ext cx="1754480" cy="115471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1400" dirty="0"/>
              <a:t>Robbery sentences are over</a:t>
            </a:r>
          </a:p>
          <a:p>
            <a:pPr algn="ctr"/>
            <a:r>
              <a:rPr lang="en-US" sz="6600" dirty="0"/>
              <a:t>42</a:t>
            </a:r>
          </a:p>
          <a:p>
            <a:pPr algn="ctr"/>
            <a:r>
              <a:rPr lang="en-US" sz="1400" dirty="0"/>
              <a:t>years longer on average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E70EE-4BE8-4E08-9A8C-242C99057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686" y="5877477"/>
            <a:ext cx="8137172" cy="93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8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52" y="557189"/>
            <a:ext cx="3966463" cy="828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Pleas v. Trials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C90E6-A701-43CF-88E4-66F2BAD893A7}"/>
              </a:ext>
            </a:extLst>
          </p:cNvPr>
          <p:cNvSpPr/>
          <p:nvPr/>
        </p:nvSpPr>
        <p:spPr>
          <a:xfrm>
            <a:off x="485114" y="1900215"/>
            <a:ext cx="1754480" cy="115471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6600" dirty="0"/>
              <a:t>97%</a:t>
            </a:r>
          </a:p>
          <a:p>
            <a:pPr algn="ctr"/>
            <a:r>
              <a:rPr lang="en-US" sz="1400" dirty="0"/>
              <a:t>of all defendants plead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AFBE8-5344-4DCC-BDF9-39F0AD7BE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5672" y="1253836"/>
            <a:ext cx="10446327" cy="52231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588C37-34E7-4514-8DB8-84665086A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755" y="5881752"/>
            <a:ext cx="8156863" cy="938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BF7C9B-AF75-4AD4-B16E-AF5DF51CD260}"/>
              </a:ext>
            </a:extLst>
          </p:cNvPr>
          <p:cNvSpPr txBox="1"/>
          <p:nvPr/>
        </p:nvSpPr>
        <p:spPr>
          <a:xfrm>
            <a:off x="485113" y="3325091"/>
            <a:ext cx="1925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Many of the most serious crimes have smaller sentencing differentials and shorter sentences on average</a:t>
            </a:r>
          </a:p>
        </p:txBody>
      </p:sp>
    </p:spTree>
    <p:extLst>
      <p:ext uri="{BB962C8B-B14F-4D97-AF65-F5344CB8AC3E}">
        <p14:creationId xmlns:p14="http://schemas.microsoft.com/office/powerpoint/2010/main" val="250916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9583B-9ACC-449B-95CE-FE9E6C88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17" y="822960"/>
            <a:ext cx="5595923" cy="7957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Guiding Questions</a:t>
            </a: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0FD7-B64A-497D-A54A-67D403C5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4117" y="1772239"/>
            <a:ext cx="5371655" cy="4262801"/>
          </a:xfrm>
        </p:spPr>
        <p:txBody>
          <a:bodyPr vert="horz" lIns="91440" tIns="45720" rIns="91440" bIns="45720" rtlCol="0">
            <a:noAutofit/>
          </a:bodyPr>
          <a:lstStyle/>
          <a:p>
            <a:pPr marL="685800" indent="-457200" algn="just">
              <a:buFont typeface="+mj-lt"/>
              <a:buAutoNum type="arabicPeriod"/>
            </a:pPr>
            <a:r>
              <a:rPr lang="en-US" sz="2400" dirty="0"/>
              <a:t>Are there racial disparities between the incarcerated population and the general population in Tennessee?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US" sz="2400" dirty="0"/>
              <a:t>Are people of color receiving longer sentences on average for the same crimes?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US" sz="2400" dirty="0"/>
              <a:t>Is a person’s sentence affected by whether they plead or go to trial? If so, does this difference vary by race?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5D1B45EE-EE74-4916-A832-52353935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03265" y="2243078"/>
            <a:ext cx="2969228" cy="296922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88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7672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87141" y="1819174"/>
            <a:ext cx="4841507" cy="467514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62865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Black and Hispanic Tennesseans are incarcerated at a rate of 3.5x that of white </a:t>
            </a:r>
            <a:r>
              <a:rPr lang="en-US" dirty="0" err="1"/>
              <a:t>Tennesseeans</a:t>
            </a:r>
            <a:r>
              <a:rPr lang="en-US" dirty="0"/>
              <a:t>.</a:t>
            </a:r>
          </a:p>
          <a:p>
            <a:pPr marL="62865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Black defendants are 40% less likely than white defendants to receive sentence reductions, but twice as likely to receive designations that substantially lengthen their sentences.</a:t>
            </a:r>
          </a:p>
          <a:p>
            <a:pPr marL="62865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Nonviolent drug sentences are 100+ years longer on average when Defendants insist on going to trial rather than pleading out. Many other nonviolent offenses also have large sentencing differentials between pleas and trials. This creates a strong incentive for nonviolent defendants (regardless of race) to plead out rather than pursue their constitutional right to a trial by jury.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Lightbulb and gear with solid fill">
            <a:extLst>
              <a:ext uri="{FF2B5EF4-FFF2-40B4-BE49-F238E27FC236}">
                <a16:creationId xmlns:a16="http://schemas.microsoft.com/office/drawing/2014/main" id="{12C84F93-9A25-4086-B68C-676CD2006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CC40-F14A-4678-90FD-492A971C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Federal v. State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B551-E57E-4C80-B887-66F9C3899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State crime:</a:t>
            </a:r>
          </a:p>
          <a:p>
            <a:pPr lvl="1"/>
            <a:r>
              <a:rPr lang="en-US" dirty="0"/>
              <a:t>Murder</a:t>
            </a:r>
          </a:p>
          <a:p>
            <a:pPr lvl="1"/>
            <a:r>
              <a:rPr lang="en-US" dirty="0"/>
              <a:t>Sexual assault</a:t>
            </a:r>
          </a:p>
          <a:p>
            <a:pPr lvl="1"/>
            <a:r>
              <a:rPr lang="en-US" dirty="0"/>
              <a:t>Robbery/burglary</a:t>
            </a:r>
          </a:p>
          <a:p>
            <a:pPr lvl="1"/>
            <a:r>
              <a:rPr lang="en-US" dirty="0"/>
              <a:t>Most violent crime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5034E-DE79-4446-80A5-F5AD98F6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Federal crime:</a:t>
            </a:r>
          </a:p>
          <a:p>
            <a:pPr lvl="1"/>
            <a:r>
              <a:rPr lang="en-US" dirty="0"/>
              <a:t>Drug possession and sales</a:t>
            </a:r>
          </a:p>
          <a:p>
            <a:pPr lvl="1"/>
            <a:r>
              <a:rPr lang="en-US" dirty="0"/>
              <a:t>Immigration</a:t>
            </a:r>
          </a:p>
          <a:p>
            <a:pPr lvl="1"/>
            <a:r>
              <a:rPr lang="en-US" dirty="0"/>
              <a:t>“White Collar Crime” (e.g., fraud, money laundering)</a:t>
            </a:r>
          </a:p>
          <a:p>
            <a:pPr lvl="1"/>
            <a:r>
              <a:rPr lang="en-US" dirty="0"/>
              <a:t>Use </a:t>
            </a:r>
            <a:r>
              <a:rPr lang="en-US"/>
              <a:t>and transport of firearms</a:t>
            </a:r>
            <a:endParaRPr lang="en-US" dirty="0"/>
          </a:p>
          <a:p>
            <a:pPr lvl="1"/>
            <a:r>
              <a:rPr lang="en-US" dirty="0"/>
              <a:t>State crimes that:</a:t>
            </a:r>
          </a:p>
          <a:p>
            <a:pPr lvl="2"/>
            <a:r>
              <a:rPr lang="en-US" dirty="0"/>
              <a:t>Occur on federal land;</a:t>
            </a:r>
          </a:p>
          <a:p>
            <a:pPr lvl="2"/>
            <a:r>
              <a:rPr lang="en-US" dirty="0"/>
              <a:t>Are committed against federal agents;</a:t>
            </a:r>
          </a:p>
          <a:p>
            <a:pPr lvl="2"/>
            <a:r>
              <a:rPr lang="en-US" dirty="0"/>
              <a:t>Are investigated by a federal agency, such as the FBI;</a:t>
            </a:r>
          </a:p>
          <a:p>
            <a:pPr lvl="2"/>
            <a:r>
              <a:rPr lang="en-US" dirty="0"/>
              <a:t>Cross state lines;</a:t>
            </a:r>
          </a:p>
          <a:p>
            <a:pPr lvl="2"/>
            <a:r>
              <a:rPr lang="en-US" dirty="0"/>
              <a:t>Occur in Washington D.C. or in international waters</a:t>
            </a:r>
          </a:p>
        </p:txBody>
      </p:sp>
      <p:pic>
        <p:nvPicPr>
          <p:cNvPr id="6" name="Graphic 5" descr="Court outline">
            <a:extLst>
              <a:ext uri="{FF2B5EF4-FFF2-40B4-BE49-F238E27FC236}">
                <a16:creationId xmlns:a16="http://schemas.microsoft.com/office/drawing/2014/main" id="{B7C68DA6-51F9-4051-A9EE-CEBAA4315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8201" y="4244741"/>
            <a:ext cx="1932222" cy="193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25A49-1FDF-42C1-B7CC-8DDA0F24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5" y="52447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Data Collection and Cleaning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83074E-571F-4022-9FF2-454BF17F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5" y="2132775"/>
            <a:ext cx="4157513" cy="353623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SAS files from ussc.gov (The U.S. Sentencing Commission)</a:t>
            </a:r>
          </a:p>
          <a:p>
            <a:pPr algn="just"/>
            <a:r>
              <a:rPr lang="en-US" sz="2400" dirty="0"/>
              <a:t>Nationwide dataset with over 300k rows and 1000+ columns</a:t>
            </a:r>
          </a:p>
          <a:p>
            <a:pPr algn="just"/>
            <a:r>
              <a:rPr lang="en-US" sz="2400" dirty="0"/>
              <a:t>Identified 201 columns for analysis</a:t>
            </a:r>
          </a:p>
          <a:p>
            <a:pPr algn="just"/>
            <a:r>
              <a:rPr lang="en-US" sz="2400" dirty="0"/>
              <a:t>Extracted Tennessee specific data </a:t>
            </a:r>
          </a:p>
          <a:p>
            <a:pPr algn="just"/>
            <a:endParaRPr lang="en-US" sz="2400" dirty="0"/>
          </a:p>
        </p:txBody>
      </p:sp>
      <p:sp>
        <p:nvSpPr>
          <p:cNvPr id="56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raphic 11" descr="Presentation with org chart outline">
            <a:extLst>
              <a:ext uri="{FF2B5EF4-FFF2-40B4-BE49-F238E27FC236}">
                <a16:creationId xmlns:a16="http://schemas.microsoft.com/office/drawing/2014/main" id="{CDFDEDDB-6CAB-4D49-A9B6-27870157A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060" y="2924291"/>
            <a:ext cx="5897603" cy="3268639"/>
          </a:xfrm>
        </p:spPr>
        <p:txBody>
          <a:bodyPr anchor="ctr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General Population v. Incarcerated Population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60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A256A-005F-4C48-86F9-0ED5D087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72" y="559224"/>
            <a:ext cx="4403916" cy="4403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32EDD-4E1F-4A89-B64B-E3893850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5048" y="559224"/>
            <a:ext cx="4398552" cy="44012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6EE387-401D-430B-A71E-3AEB53C0E85D}"/>
              </a:ext>
            </a:extLst>
          </p:cNvPr>
          <p:cNvSpPr/>
          <p:nvPr/>
        </p:nvSpPr>
        <p:spPr>
          <a:xfrm>
            <a:off x="9010824" y="1204119"/>
            <a:ext cx="2592357" cy="1871445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black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3.9x</a:t>
            </a:r>
          </a:p>
          <a:p>
            <a:pPr algn="ctr"/>
            <a:r>
              <a:rPr lang="en-US" sz="1400" dirty="0"/>
              <a:t>more likely to be incarcerated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8F2D8C-5FD0-4EB4-A1C0-7A93B2BF5C4B}"/>
              </a:ext>
            </a:extLst>
          </p:cNvPr>
          <p:cNvSpPr/>
          <p:nvPr/>
        </p:nvSpPr>
        <p:spPr>
          <a:xfrm>
            <a:off x="9010824" y="3782436"/>
            <a:ext cx="2592357" cy="1871445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Hispanic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3.5x</a:t>
            </a:r>
          </a:p>
          <a:p>
            <a:pPr algn="ctr"/>
            <a:r>
              <a:rPr lang="en-US" sz="1400" dirty="0"/>
              <a:t>more likely to be incarcerated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1C9E5-6706-43B9-8C7E-8BB8BB26E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78" y="5166201"/>
            <a:ext cx="485394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Sentence Lengths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430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2F8BA-34A0-4DC5-9832-6C8943FF0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395664"/>
            <a:ext cx="5442422" cy="48914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383DF-BCF5-4DE3-973E-D70F585E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Sentence </a:t>
            </a:r>
            <a:r>
              <a:rPr lang="en-US" sz="5200" dirty="0"/>
              <a:t>Lengths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32938-638D-4DED-B5C6-5617ADFE9044}"/>
              </a:ext>
            </a:extLst>
          </p:cNvPr>
          <p:cNvSpPr txBox="1"/>
          <p:nvPr/>
        </p:nvSpPr>
        <p:spPr>
          <a:xfrm>
            <a:off x="7027279" y="1026332"/>
            <a:ext cx="357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Length by Crime Category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4FF55-BE47-4B40-B556-203917A02C8A}"/>
              </a:ext>
            </a:extLst>
          </p:cNvPr>
          <p:cNvSpPr txBox="1"/>
          <p:nvPr/>
        </p:nvSpPr>
        <p:spPr>
          <a:xfrm>
            <a:off x="838200" y="1690688"/>
            <a:ext cx="44556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Excluding sexual crimes, black sentences are 6 months to 2 years longer on average than white sentences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Excluding sexual crimes, Hispanic sentences are 2-4 years shorter on average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For sexual crimes, the average white sentence far exceeds average black and Hispanic sentences, but all 3 amount to life in prison</a:t>
            </a:r>
          </a:p>
        </p:txBody>
      </p:sp>
    </p:spTree>
    <p:extLst>
      <p:ext uri="{BB962C8B-B14F-4D97-AF65-F5344CB8AC3E}">
        <p14:creationId xmlns:p14="http://schemas.microsoft.com/office/powerpoint/2010/main" val="4040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0" y="355107"/>
            <a:ext cx="5349536" cy="16204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Closer Look: Immigration Offenses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02571" y="2123783"/>
            <a:ext cx="455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43% of all Hispanic defendants receive sentences for immigration-related offenses, which carry no mandatory minimum sentence.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0C5DB-5A07-4A29-A51D-8F00C8635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657" y="1865086"/>
            <a:ext cx="7262303" cy="48415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43795-1E51-4E1C-B38E-49816C27BD5B}"/>
              </a:ext>
            </a:extLst>
          </p:cNvPr>
          <p:cNvSpPr/>
          <p:nvPr/>
        </p:nvSpPr>
        <p:spPr>
          <a:xfrm>
            <a:off x="7843429" y="355107"/>
            <a:ext cx="1686757" cy="1509979"/>
          </a:xfrm>
          <a:prstGeom prst="roundRect">
            <a:avLst/>
          </a:prstGeom>
          <a:solidFill>
            <a:srgbClr val="FFEF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600" dirty="0"/>
              <a:t>not legal residents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9B5B9-FB11-4933-93A2-DAC254013F31}"/>
              </a:ext>
            </a:extLst>
          </p:cNvPr>
          <p:cNvSpPr txBox="1"/>
          <p:nvPr/>
        </p:nvSpPr>
        <p:spPr>
          <a:xfrm>
            <a:off x="502571" y="3326518"/>
            <a:ext cx="455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Of those, exactly half received credit for time served and therefore receive no additional sentence. The average time served prior to sentencing for this group is 70 days.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AF959-12DF-4B44-8EEF-52745D67996F}"/>
              </a:ext>
            </a:extLst>
          </p:cNvPr>
          <p:cNvSpPr txBox="1"/>
          <p:nvPr/>
        </p:nvSpPr>
        <p:spPr>
          <a:xfrm>
            <a:off x="502569" y="4803846"/>
            <a:ext cx="45530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Additionally, 97% of these defendants are not legal residents of the U.S., meaning they may have been deported rather than sentenced to additional time.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0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</TotalTime>
  <Words>1148</Words>
  <Application>Microsoft Office PowerPoint</Application>
  <PresentationFormat>Widescreen</PresentationFormat>
  <Paragraphs>152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Racial Disparities in Tennessee Federal Sentencing: 2015 to 2019</vt:lpstr>
      <vt:lpstr>Guiding Questions</vt:lpstr>
      <vt:lpstr>Background: Federal v. State Crime</vt:lpstr>
      <vt:lpstr>Data Collection and Cleaning</vt:lpstr>
      <vt:lpstr>General Population v. Incarcerated Population</vt:lpstr>
      <vt:lpstr>PowerPoint Presentation</vt:lpstr>
      <vt:lpstr>Sentence Lengths</vt:lpstr>
      <vt:lpstr>Sentence Lengths</vt:lpstr>
      <vt:lpstr>Closer Look: Immigration Offenses </vt:lpstr>
      <vt:lpstr>Sentence Enhancements &amp; Mitigation Measures</vt:lpstr>
      <vt:lpstr>Sentence Enhancements &amp; Mitigation</vt:lpstr>
      <vt:lpstr>Sentence Enhancements</vt:lpstr>
      <vt:lpstr>Sentence Enhancements</vt:lpstr>
      <vt:lpstr>Sentence Enhancements</vt:lpstr>
      <vt:lpstr>Sentence Mitigation</vt:lpstr>
      <vt:lpstr>Pleas v. Trials</vt:lpstr>
      <vt:lpstr>Pleas v. Trials: Background*</vt:lpstr>
      <vt:lpstr>Pleas v. Trials</vt:lpstr>
      <vt:lpstr>Pleas v. Trials</vt:lpstr>
      <vt:lpstr>Key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Disparities in Tennessee Federal Sentencing: 2015 to 2019</dc:title>
  <dc:creator>Jennifer Whitson</dc:creator>
  <cp:lastModifiedBy>Jennifer Whitson</cp:lastModifiedBy>
  <cp:revision>201</cp:revision>
  <cp:lastPrinted>2021-04-27T15:11:30Z</cp:lastPrinted>
  <dcterms:created xsi:type="dcterms:W3CDTF">2021-04-22T21:27:42Z</dcterms:created>
  <dcterms:modified xsi:type="dcterms:W3CDTF">2021-05-07T18:32:01Z</dcterms:modified>
</cp:coreProperties>
</file>