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74" r:id="rId5"/>
    <p:sldId id="275" r:id="rId6"/>
    <p:sldId id="257" r:id="rId7"/>
    <p:sldId id="309" r:id="rId8"/>
    <p:sldId id="261" r:id="rId9"/>
    <p:sldId id="278" r:id="rId10"/>
    <p:sldId id="310" r:id="rId11"/>
    <p:sldId id="280" r:id="rId12"/>
    <p:sldId id="295" r:id="rId13"/>
    <p:sldId id="305" r:id="rId14"/>
    <p:sldId id="306" r:id="rId15"/>
    <p:sldId id="307" r:id="rId16"/>
    <p:sldId id="311" r:id="rId17"/>
    <p:sldId id="289" r:id="rId18"/>
    <p:sldId id="31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05179-7F6C-4EF4-AED8-FE88DF743CFA}">
          <p14:sldIdLst>
            <p14:sldId id="256"/>
            <p14:sldId id="267"/>
            <p14:sldId id="268"/>
            <p14:sldId id="274"/>
            <p14:sldId id="275"/>
            <p14:sldId id="257"/>
          </p14:sldIdLst>
        </p14:section>
        <p14:section name="Untitled Section" id="{7BA68D2C-57DA-489B-9C36-2FAD894A0CEE}">
          <p14:sldIdLst>
            <p14:sldId id="309"/>
            <p14:sldId id="261"/>
            <p14:sldId id="278"/>
            <p14:sldId id="310"/>
            <p14:sldId id="280"/>
            <p14:sldId id="295"/>
            <p14:sldId id="305"/>
            <p14:sldId id="306"/>
            <p14:sldId id="307"/>
            <p14:sldId id="311"/>
            <p14:sldId id="289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6"/>
    <a:srgbClr val="B3CEDE"/>
    <a:srgbClr val="4884AF"/>
    <a:srgbClr val="FFEFEF"/>
    <a:srgbClr val="FFFFFF"/>
    <a:srgbClr val="26455C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9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Sexual crimes are less than 1% of dataset</a:t>
            </a:r>
          </a:p>
          <a:p>
            <a:r>
              <a:rPr lang="en-US" dirty="0"/>
              <a:t>Violent crime is right around 10%</a:t>
            </a:r>
          </a:p>
          <a:p>
            <a:r>
              <a:rPr lang="en-US" dirty="0"/>
              <a:t>Rest is drug-related or other nonviolent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Judges and juries have less discretion, due to rigid sentencing guidelines</a:t>
            </a:r>
          </a:p>
          <a:p>
            <a:r>
              <a:rPr lang="en-US" dirty="0"/>
              <a:t>Only variance is in what you’re charged with, which is determined by prosecutors</a:t>
            </a:r>
          </a:p>
          <a:p>
            <a:r>
              <a:rPr lang="en-US" dirty="0"/>
              <a:t>They use harsh sentences as bargaining chips to encourage </a:t>
            </a:r>
            <a:r>
              <a:rPr lang="en-US" dirty="0" err="1"/>
              <a:t>defs</a:t>
            </a:r>
            <a:r>
              <a:rPr lang="en-US" dirty="0"/>
              <a:t> to plead</a:t>
            </a:r>
          </a:p>
          <a:p>
            <a:r>
              <a:rPr lang="en-US" dirty="0"/>
              <a:t>This can be a problem, </a:t>
            </a:r>
            <a:r>
              <a:rPr lang="en-US" dirty="0" err="1"/>
              <a:t>bc</a:t>
            </a:r>
            <a:r>
              <a:rPr lang="en-US" dirty="0"/>
              <a:t> an innocent defendant may feel pressured to plead rather than risk a much longer sentence at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71302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Enhancements &amp; Mitigation Measures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4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incarcerated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Pleas v. Trials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341688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1416740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1386038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2" y="557189"/>
            <a:ext cx="3966463" cy="828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1" b="4241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3341688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711214" y="1386038"/>
            <a:ext cx="1898259" cy="154004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8000" dirty="0"/>
              <a:t>97%</a:t>
            </a:r>
          </a:p>
          <a:p>
            <a:pPr algn="ctr"/>
            <a:r>
              <a:rPr lang="en-US" sz="13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80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87141" y="2470247"/>
            <a:ext cx="4836602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Black and Hispanic defendants are over 3.5x more likely to be incarcerated than white defendants</a:t>
            </a:r>
          </a:p>
          <a:p>
            <a:pPr marL="5143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most severe sentence enhancements are applied disproportionately to black defendants, while they receive a much smaller proportion of mitigating measures</a:t>
            </a:r>
          </a:p>
          <a:p>
            <a:pPr marL="5143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strong incentive for defendants (regardless of race) to plead out rather than pursue their constitutional right to a trial by jury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12C84F93-9A25-4086-B68C-676CD20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71655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there racial disparities between the incarcerated population and the general population in Tennessee?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people of color receiving longer sentences on average for the same crimes?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Are there disparities in the application of sentence enhancements and sentence mitigation measures?</a:t>
            </a:r>
          </a:p>
          <a:p>
            <a:pPr marL="685800" indent="-457200" algn="just">
              <a:buFont typeface="+mj-lt"/>
              <a:buAutoNum type="arabicPeriod"/>
            </a:pPr>
            <a:r>
              <a:rPr lang="en-US" sz="2000" dirty="0"/>
              <a:t>Is a person’s sentence affected by whether they plead or go to trial? If so, does this difference vary by race?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185640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Federal v. State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  <p:pic>
        <p:nvPicPr>
          <p:cNvPr id="6" name="Graphic 5" descr="Court outline">
            <a:extLst>
              <a:ext uri="{FF2B5EF4-FFF2-40B4-BE49-F238E27FC236}">
                <a16:creationId xmlns:a16="http://schemas.microsoft.com/office/drawing/2014/main" id="{B7C68DA6-51F9-4051-A9EE-CEBAA43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1" y="4244741"/>
            <a:ext cx="1932222" cy="19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940" y="2945978"/>
            <a:ext cx="6107660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Demographics of General Population v. Incarcerate Population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72" y="559224"/>
            <a:ext cx="4403916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048" y="559224"/>
            <a:ext cx="4398552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incarcerated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Sentence Length by Crime Category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55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26518"/>
            <a:ext cx="455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 those, exactly half received credit for time served and therefore receive no additional sentence. 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69" y="4803846"/>
            <a:ext cx="4553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908</Words>
  <Application>Microsoft Office PowerPoint</Application>
  <PresentationFormat>Widescreen</PresentationFormat>
  <Paragraphs>138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Demographics of General Population v. Incarcerate Population</vt:lpstr>
      <vt:lpstr>PowerPoint Presentation</vt:lpstr>
      <vt:lpstr>Sentence Length by Crime Category</vt:lpstr>
      <vt:lpstr>Sentence Length by Crime Category</vt:lpstr>
      <vt:lpstr>Closer Look: Immigration Offenses </vt:lpstr>
      <vt:lpstr>Sentence Enhancements &amp; Mitigation Measures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Pleas v. Trials</vt:lpstr>
      <vt:lpstr>Pleas v. Trials</vt:lpstr>
      <vt:lpstr>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169</cp:revision>
  <cp:lastPrinted>2021-04-27T15:11:30Z</cp:lastPrinted>
  <dcterms:created xsi:type="dcterms:W3CDTF">2021-04-22T21:27:42Z</dcterms:created>
  <dcterms:modified xsi:type="dcterms:W3CDTF">2021-04-28T16:17:23Z</dcterms:modified>
</cp:coreProperties>
</file>