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4" r:id="rId4"/>
    <p:sldId id="268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314" r:id="rId18"/>
    <p:sldId id="289" r:id="rId19"/>
    <p:sldId id="315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68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314"/>
            <p14:sldId id="289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EAF1F6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722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 offender status can be applied if a person is convicted of a felony drug crime or violent crime AND has two prior felony drug or violent convictions.</a:t>
            </a:r>
          </a:p>
          <a:p>
            <a:r>
              <a:rPr lang="en-US" dirty="0"/>
              <a:t>This category is applied at the judge’s discretion and can be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5186856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 v. Trials: Background*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496824" y="2627564"/>
            <a:ext cx="5186856" cy="3304451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Rigid sentencing guidelines leave little discretion to judges and juries in determining sentence length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Prosecutors frequently use harsh mandatory minimums as bargaining chips to encourage defendants to plead out under a lesser charge rather than pursue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may cause innocent defendants to plead rather than risk a longer sentence at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wanted to see how these dynamics play out in Tennessee</a:t>
            </a:r>
          </a:p>
        </p:txBody>
      </p:sp>
      <p:pic>
        <p:nvPicPr>
          <p:cNvPr id="4" name="Graphic 3" descr="Judge female outline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76" y="1261638"/>
            <a:ext cx="3858600" cy="3858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BBF15-624F-4C96-BBBC-8C7111EE679D}"/>
              </a:ext>
            </a:extLst>
          </p:cNvPr>
          <p:cNvSpPr txBox="1"/>
          <p:nvPr/>
        </p:nvSpPr>
        <p:spPr>
          <a:xfrm>
            <a:off x="231006" y="645855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*Source: </a:t>
            </a:r>
            <a:r>
              <a:rPr lang="en-US" sz="1100" i="1" dirty="0">
                <a:solidFill>
                  <a:schemeClr val="bg1"/>
                </a:solidFill>
              </a:rPr>
              <a:t>Prisoners of Politics: Breaking the Cycle of Mass Incarceration </a:t>
            </a:r>
            <a:r>
              <a:rPr lang="en-US" sz="1100" dirty="0">
                <a:solidFill>
                  <a:schemeClr val="bg1"/>
                </a:solidFill>
              </a:rPr>
              <a:t>by Rachel Elise </a:t>
            </a:r>
            <a:r>
              <a:rPr lang="en-US" sz="1100" dirty="0" err="1">
                <a:solidFill>
                  <a:schemeClr val="bg1"/>
                </a:solidFill>
              </a:rPr>
              <a:t>Barkow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Drug and racketeering sentences are over</a:t>
            </a:r>
          </a:p>
          <a:p>
            <a:pPr algn="ctr"/>
            <a:r>
              <a:rPr lang="en-US" sz="6600" dirty="0"/>
              <a:t>110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253836"/>
            <a:ext cx="10446327" cy="5223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AD5FE3-74B0-4D52-B35A-664213EDEF71}"/>
              </a:ext>
            </a:extLst>
          </p:cNvPr>
          <p:cNvSpPr/>
          <p:nvPr/>
        </p:nvSpPr>
        <p:spPr>
          <a:xfrm>
            <a:off x="485114" y="472276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Firearm sentences are over</a:t>
            </a:r>
          </a:p>
          <a:p>
            <a:pPr algn="ctr"/>
            <a:r>
              <a:rPr lang="en-US" sz="6600" dirty="0"/>
              <a:t>19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F0EB31-4208-485B-83A6-E5994414E95A}"/>
              </a:ext>
            </a:extLst>
          </p:cNvPr>
          <p:cNvSpPr/>
          <p:nvPr/>
        </p:nvSpPr>
        <p:spPr>
          <a:xfrm>
            <a:off x="485114" y="3288062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Robbery sentences are over</a:t>
            </a:r>
          </a:p>
          <a:p>
            <a:pPr algn="ctr"/>
            <a:r>
              <a:rPr lang="en-US" sz="6600" dirty="0"/>
              <a:t>42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E70EE-4BE8-4E08-9A8C-242C9905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86" y="5877477"/>
            <a:ext cx="8137172" cy="9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6600" dirty="0"/>
              <a:t>97%</a:t>
            </a:r>
          </a:p>
          <a:p>
            <a:pPr algn="ctr"/>
            <a:r>
              <a:rPr lang="en-US" sz="1400" dirty="0"/>
              <a:t>of all defendants plead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672" y="1253836"/>
            <a:ext cx="10446327" cy="5223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88C37-34E7-4514-8DB8-84665086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5" y="5881752"/>
            <a:ext cx="8156863" cy="93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F7C9B-AF75-4AD4-B16E-AF5DF51CD260}"/>
              </a:ext>
            </a:extLst>
          </p:cNvPr>
          <p:cNvSpPr txBox="1"/>
          <p:nvPr/>
        </p:nvSpPr>
        <p:spPr>
          <a:xfrm>
            <a:off x="485113" y="3325091"/>
            <a:ext cx="1925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Many of the most serious crimes have smaller sentencing differentials and shorter sentences on average</a:t>
            </a:r>
          </a:p>
        </p:txBody>
      </p:sp>
    </p:spTree>
    <p:extLst>
      <p:ext uri="{BB962C8B-B14F-4D97-AF65-F5344CB8AC3E}">
        <p14:creationId xmlns:p14="http://schemas.microsoft.com/office/powerpoint/2010/main" val="25091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there disparities in the application of sentence enhancements and sentence mitigation measures?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Is a person’s sentence affected by whether they plead or go to trial?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4"/>
            <a:ext cx="4841507" cy="46751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Nonviolent drug sentences are 100+ years longer on average when Defendants insist on going to trial rather than pleading out. Many other nonviolent offenses also have large sentencing differentials between pleas and trials. This creates a strong incentive for nonviolent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crime: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crime: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Use </a:t>
            </a:r>
            <a:r>
              <a:rPr lang="en-US"/>
              <a:t>and transport of firearms</a:t>
            </a:r>
            <a:endParaRPr lang="en-US" dirty="0"/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Are investigated by a federal agency, such as the FBI;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52447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5" y="2132775"/>
            <a:ext cx="4157513" cy="353623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SAS files from ussc.gov (The U.S. Sentencing Commission)</a:t>
            </a:r>
          </a:p>
          <a:p>
            <a:pPr algn="just"/>
            <a:r>
              <a:rPr lang="en-US" sz="2400" dirty="0"/>
              <a:t>Nationwide dataset with over 300k rows and 1000+ columns</a:t>
            </a:r>
          </a:p>
          <a:p>
            <a:pPr algn="just"/>
            <a:r>
              <a:rPr lang="en-US" sz="2400" dirty="0"/>
              <a:t>Identified 201 columns for analysis</a:t>
            </a:r>
          </a:p>
          <a:p>
            <a:pPr algn="just"/>
            <a:r>
              <a:rPr lang="en-US" sz="2400" dirty="0"/>
              <a:t>Extracted Tennessee specific data </a:t>
            </a:r>
          </a:p>
          <a:p>
            <a:pPr algn="just"/>
            <a:endParaRPr lang="en-US" sz="2400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60" y="2924291"/>
            <a:ext cx="5897603" cy="3268639"/>
          </a:xfrm>
        </p:spPr>
        <p:txBody>
          <a:bodyPr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Sentence Lengths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395664"/>
            <a:ext cx="5442422" cy="489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</a:t>
            </a:r>
            <a:r>
              <a:rPr lang="en-US" sz="5200" dirty="0"/>
              <a:t>Lengths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027279" y="1026332"/>
            <a:ext cx="3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Length by Crime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FF55-BE47-4B40-B556-203917A02C8A}"/>
              </a:ext>
            </a:extLst>
          </p:cNvPr>
          <p:cNvSpPr txBox="1"/>
          <p:nvPr/>
        </p:nvSpPr>
        <p:spPr>
          <a:xfrm>
            <a:off x="838200" y="1690688"/>
            <a:ext cx="4455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black sentences are 6 months to 2 years longer on average than white sentences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Hispanic sentences are 2-4 years shorter on average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sexual crimes, the average white sentence far exceeds average black and Hispanic sentences, but all 3 amount to life in prison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1152</Words>
  <Application>Microsoft Office PowerPoint</Application>
  <PresentationFormat>Widescreen</PresentationFormat>
  <Paragraphs>153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Data Collection and Cleaning</vt:lpstr>
      <vt:lpstr>General Population v. Incarcerated Population</vt:lpstr>
      <vt:lpstr>PowerPoint Presentation</vt:lpstr>
      <vt:lpstr>Sentence Lengths</vt:lpstr>
      <vt:lpstr>Sentence Lengths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Trials: Background*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203</cp:revision>
  <cp:lastPrinted>2021-04-27T15:11:30Z</cp:lastPrinted>
  <dcterms:created xsi:type="dcterms:W3CDTF">2021-04-22T21:27:42Z</dcterms:created>
  <dcterms:modified xsi:type="dcterms:W3CDTF">2021-05-07T18:45:06Z</dcterms:modified>
</cp:coreProperties>
</file>