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4" r:id="rId5"/>
    <p:sldId id="269" r:id="rId6"/>
    <p:sldId id="275" r:id="rId7"/>
    <p:sldId id="257" r:id="rId8"/>
    <p:sldId id="287" r:id="rId9"/>
    <p:sldId id="260" r:id="rId10"/>
    <p:sldId id="276" r:id="rId11"/>
    <p:sldId id="277" r:id="rId12"/>
    <p:sldId id="286" r:id="rId13"/>
    <p:sldId id="261" r:id="rId14"/>
    <p:sldId id="278" r:id="rId15"/>
    <p:sldId id="299" r:id="rId16"/>
    <p:sldId id="280" r:id="rId17"/>
    <p:sldId id="295" r:id="rId18"/>
    <p:sldId id="300" r:id="rId19"/>
    <p:sldId id="301" r:id="rId20"/>
    <p:sldId id="302" r:id="rId21"/>
    <p:sldId id="289" r:id="rId22"/>
    <p:sldId id="279" r:id="rId23"/>
    <p:sldId id="30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6"/>
    <a:srgbClr val="FFE5E5"/>
    <a:srgbClr val="D9E6EF"/>
    <a:srgbClr val="B3CEDE"/>
    <a:srgbClr val="26455C"/>
    <a:srgbClr val="7ECCD5"/>
    <a:srgbClr val="4884AF"/>
    <a:srgbClr val="595959"/>
    <a:srgbClr val="B57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5100"/>
              <a:t>Racial Disparities in Tennessee Federal Sentencing:</a:t>
            </a:r>
            <a:br>
              <a:rPr lang="en-US" sz="5100"/>
            </a:br>
            <a:r>
              <a:rPr lang="en-US" sz="5100"/>
              <a:t>2015 to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Jennifer Whitson</a:t>
            </a:r>
          </a:p>
          <a:p>
            <a:pPr algn="l"/>
            <a:r>
              <a:rPr lang="en-US"/>
              <a:t>April 30, 2021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0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Over half of offenses by black offenders are not violent or drug 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43414" y="903730"/>
            <a:ext cx="6389008" cy="4472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Black Sentencing Population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Nearly 2/3 of offenses by Hispanic offenders are not violent or drug 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71779" y="903730"/>
            <a:ext cx="6532278" cy="4472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45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Hispanic Sentencing Population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8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Are people of color receiving longer sentences on average?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D7035-B509-414B-A6E7-1ECD87F9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" y="1452386"/>
            <a:ext cx="6572345" cy="525787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8140" y="1875492"/>
            <a:ext cx="4908550" cy="4411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Length by Crime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9AD20-730D-457E-93EE-B7DB38C66944}"/>
              </a:ext>
            </a:extLst>
          </p:cNvPr>
          <p:cNvSpPr txBox="1"/>
          <p:nvPr/>
        </p:nvSpPr>
        <p:spPr>
          <a:xfrm>
            <a:off x="2360176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773937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Racial Breakdown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5349536" cy="16204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1" y="2123783"/>
            <a:ext cx="4424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71% of nonviolent offenses by Hispanic offenders are immigration 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57" y="1865086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843429" y="355107"/>
            <a:ext cx="1686757" cy="1509979"/>
          </a:xfrm>
          <a:prstGeom prst="roundRect">
            <a:avLst/>
          </a:prstGeom>
          <a:solidFill>
            <a:srgbClr val="FFE5E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1" y="3393412"/>
            <a:ext cx="4553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Of those, exactly half received credit for time served and therefore receive no additional sentence.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71" y="5023934"/>
            <a:ext cx="4553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Additionally, 97% of them are not legal residents of the U.S., meaning they may have been deported rather than sentenced to additional time.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3400"/>
              <a:t>Are there disparities in the application of sentence enhancements and sentence mitigation measures?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7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 &amp; Mitigation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roughly matches demographics of general sentencing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2428" y="1487286"/>
            <a:ext cx="5014176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64%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2.6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skews heavily towards black offenders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509" y="1487286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7%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12.7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skews even further toward black offenders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509" y="1487286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577421" y="882733"/>
            <a:ext cx="511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Armed 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2%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25.3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6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200" y="2470248"/>
            <a:ext cx="4545170" cy="398381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200" dirty="0"/>
              <a:t>Are there racial disparities between the sentencing population and the general population in Tennessee?</a:t>
            </a:r>
          </a:p>
          <a:p>
            <a:r>
              <a:rPr lang="en-US" sz="2200" dirty="0"/>
              <a:t>What kinds of crimes are most common among different racial groups?</a:t>
            </a:r>
          </a:p>
          <a:p>
            <a:r>
              <a:rPr lang="en-US" sz="2200" dirty="0"/>
              <a:t>Are people of color receiving longer sentences on average?</a:t>
            </a:r>
          </a:p>
          <a:p>
            <a:r>
              <a:rPr lang="en-US" sz="2200" dirty="0"/>
              <a:t>Are there disparities in the application of sentence enhancements and sentence mitigation measures?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Disproportionately applied to white and Hispanic offenders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Note: Safety valve offenders have an average of 2025x the drugs of non-safety valve offenders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510" y="1487286"/>
            <a:ext cx="5010011" cy="3157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577421" y="882733"/>
            <a:ext cx="511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Safety Valve Measure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19%</a:t>
            </a:r>
          </a:p>
          <a:p>
            <a:pPr algn="ctr"/>
            <a:r>
              <a:rPr lang="en-US" sz="1300" dirty="0"/>
              <a:t>of drug cases</a:t>
            </a:r>
            <a:endParaRPr lang="en-US" sz="1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b="1" dirty="0"/>
              <a:t>Reduces</a:t>
            </a:r>
            <a:r>
              <a:rPr lang="en-US" sz="1400" dirty="0"/>
              <a:t> sentence by average of</a:t>
            </a:r>
          </a:p>
          <a:p>
            <a:pPr algn="ctr"/>
            <a:r>
              <a:rPr lang="en-US" sz="6600" dirty="0"/>
              <a:t>7.2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4" t="4340" r="-1" b="-714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269486"/>
            <a:ext cx="405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average sentence length for plea v. trial: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Black: 45.4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White: 59.3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 81.5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sentences are dramatically lower, but going to trial still increases the median sentence by </a:t>
            </a:r>
            <a:r>
              <a:rPr lang="en-US" b="1" dirty="0"/>
              <a:t>6.6 years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651369" y="2263276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plea:</a:t>
            </a:r>
          </a:p>
          <a:p>
            <a:pPr algn="ctr"/>
            <a:r>
              <a:rPr lang="en-US" sz="6600" dirty="0"/>
              <a:t>5.9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2914140" y="2263276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trial:</a:t>
            </a:r>
          </a:p>
          <a:p>
            <a:pPr algn="ctr"/>
            <a:r>
              <a:rPr lang="en-US" sz="6600" dirty="0"/>
              <a:t>58.3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3" t="535" r="-3986" b="138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080244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3.9% of black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2.4% of white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1.3% of Hispanic defendants pursue trial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1307690" y="2268013"/>
            <a:ext cx="2113936" cy="1620404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200" dirty="0"/>
              <a:t>of all defendants plead out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42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821219"/>
            <a:ext cx="6247722" cy="7396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1192666" y="1796099"/>
            <a:ext cx="5929335" cy="4240682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4572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Black and Hispanic offenders are over 3x more likely to be incarcerated than white offenders</a:t>
            </a:r>
          </a:p>
          <a:p>
            <a:pPr marL="514350" indent="-4572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The most severe sentence enhancements are applied disproportionately to black offenders, while mitigating measures are applied disproportionately to white offenders</a:t>
            </a:r>
          </a:p>
          <a:p>
            <a:pPr marL="514350" indent="-4572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There is a strong incentive for offenders (regardless of race) to plead out rather than pursue their constitution right to a trial by jury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5A49-1FDF-42C1-B7CC-8DDA0F2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Data Collection and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83074E-571F-4022-9FF2-454BF17F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 dirty="0"/>
              <a:t>SAS files from ussc.gov (The U.S. Sentencing Commission)</a:t>
            </a:r>
          </a:p>
          <a:p>
            <a:r>
              <a:rPr lang="en-US" sz="2400" dirty="0"/>
              <a:t>Nationwide dataset with over 300k rows and 1000+ columns</a:t>
            </a:r>
          </a:p>
          <a:p>
            <a:r>
              <a:rPr lang="en-US" sz="2400" dirty="0"/>
              <a:t>Identified 195 columns for analysis</a:t>
            </a:r>
          </a:p>
          <a:p>
            <a:r>
              <a:rPr lang="en-US" sz="2400" dirty="0"/>
              <a:t>Extracted Tennessee specific data </a:t>
            </a:r>
          </a:p>
          <a:p>
            <a:endParaRPr lang="en-US" sz="24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Presentation with org chart outline">
            <a:extLst>
              <a:ext uri="{FF2B5EF4-FFF2-40B4-BE49-F238E27FC236}">
                <a16:creationId xmlns:a16="http://schemas.microsoft.com/office/drawing/2014/main" id="{CDFDEDDB-6CAB-4D49-A9B6-2787015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Federal v. State Crime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law:</a:t>
            </a:r>
          </a:p>
          <a:p>
            <a:pPr lvl="1"/>
            <a:r>
              <a:rPr lang="en-US" dirty="0"/>
              <a:t>Murder</a:t>
            </a:r>
          </a:p>
          <a:p>
            <a:pPr lvl="1"/>
            <a:r>
              <a:rPr lang="en-US" dirty="0"/>
              <a:t>Sexual assault</a:t>
            </a:r>
          </a:p>
          <a:p>
            <a:pPr lvl="1"/>
            <a:r>
              <a:rPr lang="en-US" dirty="0"/>
              <a:t>Robbery/burglary</a:t>
            </a:r>
          </a:p>
          <a:p>
            <a:pPr lvl="1"/>
            <a:r>
              <a:rPr lang="en-US" dirty="0"/>
              <a:t>Most violent crime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Federal law:</a:t>
            </a:r>
          </a:p>
          <a:p>
            <a:pPr lvl="1"/>
            <a:r>
              <a:rPr lang="en-US" dirty="0"/>
              <a:t>Drug possession and sales</a:t>
            </a:r>
          </a:p>
          <a:p>
            <a:pPr lvl="1"/>
            <a:r>
              <a:rPr lang="en-US" dirty="0"/>
              <a:t>Immigration</a:t>
            </a:r>
          </a:p>
          <a:p>
            <a:pPr lvl="1"/>
            <a:r>
              <a:rPr lang="en-US" dirty="0"/>
              <a:t>“White Collar Crime” (e.g., fraud, money laundering)</a:t>
            </a:r>
          </a:p>
          <a:p>
            <a:pPr lvl="1"/>
            <a:r>
              <a:rPr lang="en-US" dirty="0"/>
              <a:t>Bank robbery</a:t>
            </a:r>
          </a:p>
          <a:p>
            <a:pPr lvl="1"/>
            <a:r>
              <a:rPr lang="en-US" dirty="0"/>
              <a:t>State crimes that:</a:t>
            </a:r>
          </a:p>
          <a:p>
            <a:pPr lvl="2"/>
            <a:r>
              <a:rPr lang="en-US" dirty="0"/>
              <a:t>Occur on federal land;</a:t>
            </a:r>
          </a:p>
          <a:p>
            <a:pPr lvl="2"/>
            <a:r>
              <a:rPr lang="en-US" dirty="0"/>
              <a:t>Are committed against federal agents;</a:t>
            </a:r>
          </a:p>
          <a:p>
            <a:pPr lvl="2"/>
            <a:r>
              <a:rPr lang="en-US" dirty="0"/>
              <a:t>Cross state lines;</a:t>
            </a:r>
          </a:p>
          <a:p>
            <a:pPr lvl="2"/>
            <a:r>
              <a:rPr lang="en-US" dirty="0"/>
              <a:t>Occur in Washington D.C. or in international waters;</a:t>
            </a:r>
          </a:p>
          <a:p>
            <a:pPr lvl="2"/>
            <a:r>
              <a:rPr lang="en-US" dirty="0"/>
              <a:t>Are investigated by a federal agency, such as the FBI</a:t>
            </a:r>
          </a:p>
        </p:txBody>
      </p:sp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Analysis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697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3400"/>
              <a:t>Are there racial disparities between the sentencing population and the general population in Tennessee?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4" y="1227041"/>
            <a:ext cx="4449763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443" y="1228389"/>
            <a:ext cx="4449763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87024" y="1204118"/>
            <a:ext cx="2592357" cy="1871445"/>
          </a:xfrm>
          <a:prstGeom prst="roundRect">
            <a:avLst/>
          </a:prstGeom>
          <a:solidFill>
            <a:srgbClr val="EAF1F6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solidFill>
            <a:srgbClr val="EAF1F6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 err="1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73" y="5756124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4500" dirty="0"/>
              <a:t>What kinds of crimes are most common among different racial groups?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Half of offenses by white offenders are drug-related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64" y="903730"/>
            <a:ext cx="6411908" cy="4472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White Sentencing Population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</TotalTime>
  <Words>736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Data Collection and Cleaning</vt:lpstr>
      <vt:lpstr>Background: Federal v. State Crime</vt:lpstr>
      <vt:lpstr>Analysis &amp; Insights</vt:lpstr>
      <vt:lpstr>Are there racial disparities between the sentencing population and the general population in Tennessee?</vt:lpstr>
      <vt:lpstr>PowerPoint Presentation</vt:lpstr>
      <vt:lpstr>What kinds of crimes are most common among different racial groups?</vt:lpstr>
      <vt:lpstr>Crime Categories</vt:lpstr>
      <vt:lpstr>Crime Categories</vt:lpstr>
      <vt:lpstr>Crime Categories</vt:lpstr>
      <vt:lpstr>Are people of color receiving longer sentences on average?</vt:lpstr>
      <vt:lpstr>Sentence Length by Crime Category</vt:lpstr>
      <vt:lpstr>Closer Look: Immigration Offenses </vt:lpstr>
      <vt:lpstr>Are there disparities in the application of sentence enhancements and sentence mitigation measures?</vt:lpstr>
      <vt:lpstr>Sentence Enhancements &amp; Mitigation</vt:lpstr>
      <vt:lpstr>Sentence Enhancements</vt:lpstr>
      <vt:lpstr>Sentence Enhancements</vt:lpstr>
      <vt:lpstr>Sentence Enhancements</vt:lpstr>
      <vt:lpstr>Sentence Mitigation</vt:lpstr>
      <vt:lpstr>Final Note: Pleas v. Trials</vt:lpstr>
      <vt:lpstr>Final Note: Pleas v. Trials</vt:lpstr>
      <vt:lpstr>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99</cp:revision>
  <dcterms:created xsi:type="dcterms:W3CDTF">2021-04-22T21:27:42Z</dcterms:created>
  <dcterms:modified xsi:type="dcterms:W3CDTF">2021-04-26T16:05:45Z</dcterms:modified>
</cp:coreProperties>
</file>