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74" r:id="rId4"/>
    <p:sldId id="275" r:id="rId5"/>
    <p:sldId id="257" r:id="rId6"/>
    <p:sldId id="309" r:id="rId7"/>
    <p:sldId id="261" r:id="rId8"/>
    <p:sldId id="278" r:id="rId9"/>
    <p:sldId id="310" r:id="rId10"/>
    <p:sldId id="280" r:id="rId11"/>
    <p:sldId id="295" r:id="rId12"/>
    <p:sldId id="305" r:id="rId13"/>
    <p:sldId id="306" r:id="rId14"/>
    <p:sldId id="307" r:id="rId15"/>
    <p:sldId id="311" r:id="rId16"/>
    <p:sldId id="289" r:id="rId17"/>
    <p:sldId id="312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505179-7F6C-4EF4-AED8-FE88DF743CFA}">
          <p14:sldIdLst>
            <p14:sldId id="256"/>
            <p14:sldId id="267"/>
            <p14:sldId id="274"/>
            <p14:sldId id="275"/>
            <p14:sldId id="257"/>
          </p14:sldIdLst>
        </p14:section>
        <p14:section name="Untitled Section" id="{7BA68D2C-57DA-489B-9C36-2FAD894A0CEE}">
          <p14:sldIdLst>
            <p14:sldId id="309"/>
            <p14:sldId id="261"/>
            <p14:sldId id="278"/>
            <p14:sldId id="310"/>
            <p14:sldId id="280"/>
            <p14:sldId id="295"/>
            <p14:sldId id="305"/>
            <p14:sldId id="306"/>
            <p14:sldId id="307"/>
            <p14:sldId id="311"/>
            <p14:sldId id="289"/>
            <p14:sldId id="31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6"/>
    <a:srgbClr val="B3CEDE"/>
    <a:srgbClr val="4884AF"/>
    <a:srgbClr val="FFEFEF"/>
    <a:srgbClr val="FFFFFF"/>
    <a:srgbClr val="26455C"/>
    <a:srgbClr val="FFE5E5"/>
    <a:srgbClr val="D9E6EF"/>
    <a:srgbClr val="7ECCD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722" autoAdjust="0"/>
  </p:normalViewPr>
  <p:slideViewPr>
    <p:cSldViewPr snapToGrid="0">
      <p:cViewPr varScale="1">
        <p:scale>
          <a:sx n="99" d="100"/>
          <a:sy n="99" d="100"/>
        </p:scale>
        <p:origin x="9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5077-CF4E-425A-AAA9-69F843C487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0B5D-F117-4387-9A08-B238DF18B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Sexual crimes are less than 1% of dataset</a:t>
            </a:r>
          </a:p>
          <a:p>
            <a:r>
              <a:rPr lang="en-US" dirty="0"/>
              <a:t>Violent crime is right around 10%</a:t>
            </a:r>
          </a:p>
          <a:p>
            <a:r>
              <a:rPr lang="en-US" dirty="0"/>
              <a:t>Rest is drug-related or other nonviolent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60.1% of offenses by Hispanic defendants are “other nonviolent”</a:t>
            </a:r>
          </a:p>
          <a:p>
            <a:r>
              <a:rPr lang="en-US" dirty="0"/>
              <a:t>71% of those offenses are immigration related</a:t>
            </a:r>
          </a:p>
          <a:p>
            <a:r>
              <a:rPr lang="en-US" dirty="0"/>
              <a:t>Comes out to 43% of all offenses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5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skews heavily toward black defendants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 breakdown: 56% white, 34.2% black, 8.2% Hispanic</a:t>
            </a:r>
          </a:p>
          <a:p>
            <a:r>
              <a:rPr lang="en-US" dirty="0"/>
              <a:t>Safety valve breakdown: 59.9% white, 22% black, 17.2% Hispanic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8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979" y="1972097"/>
            <a:ext cx="3789988" cy="3789988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629684" cy="307238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b="1" dirty="0"/>
              <a:t>Racial Disparities in Tennessee Federal Sentencing:</a:t>
            </a:r>
            <a:br>
              <a:rPr lang="en-US" sz="5000" dirty="0"/>
            </a:br>
            <a:r>
              <a:rPr lang="en-US" sz="4400" dirty="0"/>
              <a:t>2015 to 2019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/>
              <a:t>Jennifer Whitson</a:t>
            </a:r>
          </a:p>
          <a:p>
            <a:pPr algn="l"/>
            <a:r>
              <a:rPr lang="en-US" sz="1800" dirty="0"/>
              <a:t>April 30, 2021</a:t>
            </a:r>
          </a:p>
        </p:txBody>
      </p:sp>
    </p:spTree>
    <p:extLst>
      <p:ext uri="{BB962C8B-B14F-4D97-AF65-F5344CB8AC3E}">
        <p14:creationId xmlns:p14="http://schemas.microsoft.com/office/powerpoint/2010/main" val="124700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roughly matches demographics of general incarcerated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0818" y="3371284"/>
            <a:ext cx="5014176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64%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2.6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“Career Offenders” 2x as often as white defendants and 11.6x as often as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7%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12.7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1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“Armed Career Offenders” 2.7x as often as white defendants and 8.5x as often as Hispanic defendants</a:t>
            </a:r>
          </a:p>
          <a:p>
            <a:pPr marL="285750" indent="-285750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Armed 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2%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25.3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390636" cy="25370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receive the safety valve measure 40% less than white defendants and 70% less than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Safety Valve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18%</a:t>
            </a:r>
          </a:p>
          <a:p>
            <a:pPr algn="ctr"/>
            <a:r>
              <a:rPr lang="en-US" sz="1400" dirty="0"/>
              <a:t>of drug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b="1" dirty="0"/>
              <a:t>Reduces</a:t>
            </a:r>
            <a:r>
              <a:rPr lang="en-US" sz="1400" dirty="0"/>
              <a:t> sentence by average of</a:t>
            </a:r>
          </a:p>
          <a:p>
            <a:pPr algn="ctr"/>
            <a:r>
              <a:rPr lang="en-US" sz="6600" dirty="0"/>
              <a:t>7.2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2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Pleas v. Trials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2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2" y="557189"/>
            <a:ext cx="3966463" cy="828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6" t="655" r="-3818" b="27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3341688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1416740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1386038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2" y="557189"/>
            <a:ext cx="3966463" cy="828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26" t="142" r="-4487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3341688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711214" y="1386038"/>
            <a:ext cx="1898259" cy="154004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8000" dirty="0"/>
              <a:t>97%</a:t>
            </a:r>
          </a:p>
          <a:p>
            <a:pPr algn="ctr"/>
            <a:r>
              <a:rPr lang="en-US" sz="1300" dirty="0"/>
              <a:t>of all defendants plead 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805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7672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87141" y="1819175"/>
            <a:ext cx="4841507" cy="4187308"/>
          </a:xfrm>
        </p:spPr>
        <p:txBody>
          <a:bodyPr vert="horz" lIns="91440" tIns="45720" rIns="91440" bIns="45720" rtlCol="0">
            <a:normAutofit/>
          </a:bodyPr>
          <a:lstStyle/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Black and Hispanic Tennesseans are incarcerated at a rate of 3.5x that of white </a:t>
            </a:r>
            <a:r>
              <a:rPr lang="en-US" dirty="0" err="1"/>
              <a:t>Tennesseeans</a:t>
            </a:r>
            <a:r>
              <a:rPr lang="en-US" dirty="0"/>
              <a:t>.</a:t>
            </a:r>
          </a:p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Black defendants are 40% less likely than white defendants to receive sentence reductions, but twice as likely to receive designations that substantially lengthen their sentences.</a:t>
            </a:r>
          </a:p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Defendants across racial lines receive sentences 10x longer on average than defendants who plead. This creates a strong incentive for defendants (regardless of race) to plead out rather than pursue their constitutional right to a trial by jury.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Lightbulb and gear with solid fill">
            <a:extLst>
              <a:ext uri="{FF2B5EF4-FFF2-40B4-BE49-F238E27FC236}">
                <a16:creationId xmlns:a16="http://schemas.microsoft.com/office/drawing/2014/main" id="{12C84F93-9A25-4086-B68C-676CD2006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7" y="822960"/>
            <a:ext cx="5595923" cy="7957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4117" y="1772239"/>
            <a:ext cx="5371655" cy="4262801"/>
          </a:xfrm>
        </p:spPr>
        <p:txBody>
          <a:bodyPr vert="horz" lIns="91440" tIns="45720" rIns="91440" bIns="45720" rtlCol="0">
            <a:noAutofit/>
          </a:bodyPr>
          <a:lstStyle/>
          <a:p>
            <a:pPr marL="685800" indent="-457200" algn="just">
              <a:buFont typeface="+mj-lt"/>
              <a:buAutoNum type="arabicPeriod"/>
            </a:pPr>
            <a:r>
              <a:rPr lang="en-US" sz="2000" dirty="0"/>
              <a:t>Are there racial disparities between the incarcerated population and the general population in Tennessee?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000" dirty="0"/>
              <a:t>Are people of color receiving longer sentences on average for the same crimes?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000" dirty="0"/>
              <a:t>Are there disparities in the application of sentence enhancements and sentence mitigation measures?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000" dirty="0"/>
              <a:t>Is a person’s sentence affected by whether they plead or go to trial? If so, does this difference vary by race?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3265" y="2243078"/>
            <a:ext cx="2969228" cy="29692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Federal v. State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law:</a:t>
            </a:r>
          </a:p>
          <a:p>
            <a:pPr lvl="1"/>
            <a:r>
              <a:rPr lang="en-US" dirty="0"/>
              <a:t>Murder</a:t>
            </a:r>
          </a:p>
          <a:p>
            <a:pPr lvl="1"/>
            <a:r>
              <a:rPr lang="en-US" dirty="0"/>
              <a:t>Sexual assault</a:t>
            </a:r>
          </a:p>
          <a:p>
            <a:pPr lvl="1"/>
            <a:r>
              <a:rPr lang="en-US" dirty="0"/>
              <a:t>Robbery/burglary</a:t>
            </a:r>
          </a:p>
          <a:p>
            <a:pPr lvl="1"/>
            <a:r>
              <a:rPr lang="en-US" dirty="0"/>
              <a:t>Most violent crime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Federal law:</a:t>
            </a:r>
          </a:p>
          <a:p>
            <a:pPr lvl="1"/>
            <a:r>
              <a:rPr lang="en-US" dirty="0"/>
              <a:t>Drug possession and sales</a:t>
            </a:r>
          </a:p>
          <a:p>
            <a:pPr lvl="1"/>
            <a:r>
              <a:rPr lang="en-US" dirty="0"/>
              <a:t>Immigration</a:t>
            </a:r>
          </a:p>
          <a:p>
            <a:pPr lvl="1"/>
            <a:r>
              <a:rPr lang="en-US" dirty="0"/>
              <a:t>“White Collar Crime” (e.g., fraud, money laundering)</a:t>
            </a:r>
          </a:p>
          <a:p>
            <a:pPr lvl="1"/>
            <a:r>
              <a:rPr lang="en-US" dirty="0"/>
              <a:t>Bank robbery</a:t>
            </a:r>
          </a:p>
          <a:p>
            <a:pPr lvl="1"/>
            <a:r>
              <a:rPr lang="en-US" dirty="0"/>
              <a:t>State crimes that:</a:t>
            </a:r>
          </a:p>
          <a:p>
            <a:pPr lvl="2"/>
            <a:r>
              <a:rPr lang="en-US" dirty="0"/>
              <a:t>Occur on federal land;</a:t>
            </a:r>
          </a:p>
          <a:p>
            <a:pPr lvl="2"/>
            <a:r>
              <a:rPr lang="en-US" dirty="0"/>
              <a:t>Are committed against federal agents;</a:t>
            </a:r>
          </a:p>
          <a:p>
            <a:pPr lvl="2"/>
            <a:r>
              <a:rPr lang="en-US" dirty="0"/>
              <a:t>Cross state lines;</a:t>
            </a:r>
          </a:p>
          <a:p>
            <a:pPr lvl="2"/>
            <a:r>
              <a:rPr lang="en-US" dirty="0"/>
              <a:t>Occur in Washington D.C. or in international waters;</a:t>
            </a:r>
          </a:p>
          <a:p>
            <a:pPr lvl="2"/>
            <a:r>
              <a:rPr lang="en-US" dirty="0"/>
              <a:t>Are investigated by a federal agency, such as the FBI</a:t>
            </a:r>
          </a:p>
        </p:txBody>
      </p:sp>
      <p:pic>
        <p:nvPicPr>
          <p:cNvPr id="6" name="Graphic 5" descr="Court outline">
            <a:extLst>
              <a:ext uri="{FF2B5EF4-FFF2-40B4-BE49-F238E27FC236}">
                <a16:creationId xmlns:a16="http://schemas.microsoft.com/office/drawing/2014/main" id="{B7C68DA6-51F9-4051-A9EE-CEBAA431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1" y="4244741"/>
            <a:ext cx="1932222" cy="19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940" y="2945978"/>
            <a:ext cx="6107660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Demographics of General Population v. Incarcerated Population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72" y="559224"/>
            <a:ext cx="4403916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5048" y="559224"/>
            <a:ext cx="4398552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10824" y="1204119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incarcerated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incarcerated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78" y="5166201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Sentence Length by Crime Category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30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D7035-B509-414B-A6E7-1ECD87F95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" y="1452386"/>
            <a:ext cx="6572345" cy="525787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140" y="1875492"/>
            <a:ext cx="4908550" cy="4411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Length by Crime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9AD20-730D-457E-93EE-B7DB38C66944}"/>
              </a:ext>
            </a:extLst>
          </p:cNvPr>
          <p:cNvSpPr txBox="1"/>
          <p:nvPr/>
        </p:nvSpPr>
        <p:spPr>
          <a:xfrm>
            <a:off x="2360176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773937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Racial Breakdown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0" y="355107"/>
            <a:ext cx="5349536" cy="16204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1" y="2123783"/>
            <a:ext cx="455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43% of all Hispanic defendants receive sentences for immigration-related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57" y="1865086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843429" y="355107"/>
            <a:ext cx="1686757" cy="1509979"/>
          </a:xfrm>
          <a:prstGeom prst="roundRect">
            <a:avLst/>
          </a:prstGeom>
          <a:solidFill>
            <a:srgbClr val="FFEF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1" y="3326518"/>
            <a:ext cx="455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Of those, exactly half received credit for time served and therefore receive no additional sentence. 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69" y="4803846"/>
            <a:ext cx="4553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Additionally, 97% of these defendants are not legal residents of the U.S., meaning they may have been deported rather than sentenced to additional time.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71302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Sentence Enhancements &amp; Mitigation Measures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47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956</Words>
  <Application>Microsoft Office PowerPoint</Application>
  <PresentationFormat>Widescreen</PresentationFormat>
  <Paragraphs>138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Background: Federal v. State Crime</vt:lpstr>
      <vt:lpstr>Demographics of General Population v. Incarcerated Population</vt:lpstr>
      <vt:lpstr>PowerPoint Presentation</vt:lpstr>
      <vt:lpstr>Sentence Length by Crime Category</vt:lpstr>
      <vt:lpstr>Sentence Length by Crime Category</vt:lpstr>
      <vt:lpstr>Closer Look: Immigration Offenses </vt:lpstr>
      <vt:lpstr>Sentence Enhancements &amp; Mitigation Measures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Pleas v. Trials</vt:lpstr>
      <vt:lpstr>Pleas v. Trials</vt:lpstr>
      <vt:lpstr>Pleas v. Trials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177</cp:revision>
  <cp:lastPrinted>2021-04-27T15:11:30Z</cp:lastPrinted>
  <dcterms:created xsi:type="dcterms:W3CDTF">2021-04-22T21:27:42Z</dcterms:created>
  <dcterms:modified xsi:type="dcterms:W3CDTF">2021-04-28T17:51:40Z</dcterms:modified>
</cp:coreProperties>
</file>