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67" r:id="rId3"/>
    <p:sldId id="274" r:id="rId4"/>
    <p:sldId id="268" r:id="rId5"/>
    <p:sldId id="275" r:id="rId6"/>
    <p:sldId id="257" r:id="rId7"/>
    <p:sldId id="309" r:id="rId8"/>
    <p:sldId id="261" r:id="rId9"/>
    <p:sldId id="278" r:id="rId10"/>
    <p:sldId id="310" r:id="rId11"/>
    <p:sldId id="280" r:id="rId12"/>
    <p:sldId id="295" r:id="rId13"/>
    <p:sldId id="305" r:id="rId14"/>
    <p:sldId id="306" r:id="rId15"/>
    <p:sldId id="307" r:id="rId16"/>
    <p:sldId id="311" r:id="rId17"/>
    <p:sldId id="314" r:id="rId18"/>
    <p:sldId id="289" r:id="rId19"/>
    <p:sldId id="312" r:id="rId20"/>
    <p:sldId id="303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E505179-7F6C-4EF4-AED8-FE88DF743CFA}">
          <p14:sldIdLst>
            <p14:sldId id="256"/>
            <p14:sldId id="267"/>
            <p14:sldId id="274"/>
            <p14:sldId id="268"/>
            <p14:sldId id="275"/>
            <p14:sldId id="257"/>
          </p14:sldIdLst>
        </p14:section>
        <p14:section name="Untitled Section" id="{7BA68D2C-57DA-489B-9C36-2FAD894A0CEE}">
          <p14:sldIdLst>
            <p14:sldId id="309"/>
            <p14:sldId id="261"/>
            <p14:sldId id="278"/>
            <p14:sldId id="310"/>
            <p14:sldId id="280"/>
            <p14:sldId id="295"/>
            <p14:sldId id="305"/>
            <p14:sldId id="306"/>
            <p14:sldId id="307"/>
            <p14:sldId id="311"/>
            <p14:sldId id="314"/>
            <p14:sldId id="289"/>
            <p14:sldId id="312"/>
            <p14:sldId id="30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3CEDE"/>
    <a:srgbClr val="EAF1F6"/>
    <a:srgbClr val="4884AF"/>
    <a:srgbClr val="FFEFEF"/>
    <a:srgbClr val="FFFFFF"/>
    <a:srgbClr val="26455C"/>
    <a:srgbClr val="FFE5E5"/>
    <a:srgbClr val="D9E6EF"/>
    <a:srgbClr val="7ECCD5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86722" autoAdjust="0"/>
  </p:normalViewPr>
  <p:slideViewPr>
    <p:cSldViewPr snapToGrid="0">
      <p:cViewPr varScale="1">
        <p:scale>
          <a:sx n="99" d="100"/>
          <a:sy n="99" d="100"/>
        </p:scale>
        <p:origin x="204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B35077-CF4E-425A-AAA9-69F843C4878F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D90B5D-F117-4387-9A08-B238DF18B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0520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Sexual crimes are less than 1% of dataset</a:t>
            </a:r>
          </a:p>
          <a:p>
            <a:r>
              <a:rPr lang="en-US" dirty="0"/>
              <a:t>Violent crime is right around 10%</a:t>
            </a:r>
          </a:p>
          <a:p>
            <a:r>
              <a:rPr lang="en-US" dirty="0"/>
              <a:t>Rest is drug-related or other nonviolent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D90B5D-F117-4387-9A08-B238DF18B47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1254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60.1% of offenses by Hispanic defendants are “other nonviolent”</a:t>
            </a:r>
          </a:p>
          <a:p>
            <a:r>
              <a:rPr lang="en-US" dirty="0"/>
              <a:t>71% of those offenses are immigration related</a:t>
            </a:r>
          </a:p>
          <a:p>
            <a:r>
              <a:rPr lang="en-US" dirty="0"/>
              <a:t>Comes out to 43% of all offenses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D90B5D-F117-4387-9A08-B238DF18B47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8529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Distribution skews heavily toward black defendants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D90B5D-F117-4387-9A08-B238DF18B47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2276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D90B5D-F117-4387-9A08-B238DF18B47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653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Drug breakdown: 56% white, 34.2% black, 8.2% Hispanic</a:t>
            </a:r>
          </a:p>
          <a:p>
            <a:r>
              <a:rPr lang="en-US" dirty="0"/>
              <a:t>Safety valve breakdown: 59.9% white, 22% black, 17.2% Hispanic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D90B5D-F117-4387-9A08-B238DF18B47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6508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Judges and juries have less discretion, due to rigid sentencing guidelines</a:t>
            </a:r>
          </a:p>
          <a:p>
            <a:r>
              <a:rPr lang="en-US" dirty="0"/>
              <a:t>Only variance is in what you’re charged with, which is determined by prosecutors</a:t>
            </a:r>
          </a:p>
          <a:p>
            <a:r>
              <a:rPr lang="en-US" dirty="0"/>
              <a:t>They use harsh sentences as bargaining chips to encourage </a:t>
            </a:r>
            <a:r>
              <a:rPr lang="en-US" dirty="0" err="1"/>
              <a:t>defs</a:t>
            </a:r>
            <a:r>
              <a:rPr lang="en-US" dirty="0"/>
              <a:t> to plead</a:t>
            </a:r>
          </a:p>
          <a:p>
            <a:r>
              <a:rPr lang="en-US" dirty="0"/>
              <a:t>This can be a problem, </a:t>
            </a:r>
            <a:r>
              <a:rPr lang="en-US" dirty="0" err="1"/>
              <a:t>bc</a:t>
            </a:r>
            <a:r>
              <a:rPr lang="en-US" dirty="0"/>
              <a:t> an innocent defendant may feel pressured to plead rather than risk a much longer sentence at trial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D90B5D-F117-4387-9A08-B238DF18B47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7822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Judges and juries have less discretion, due to rigid sentencing guidelines</a:t>
            </a:r>
          </a:p>
          <a:p>
            <a:r>
              <a:rPr lang="en-US" dirty="0"/>
              <a:t>Only variance is in what you’re charged with, which is determined by prosecutors</a:t>
            </a:r>
          </a:p>
          <a:p>
            <a:r>
              <a:rPr lang="en-US" dirty="0"/>
              <a:t>They use harsh sentences as bargaining chips to encourage </a:t>
            </a:r>
            <a:r>
              <a:rPr lang="en-US" dirty="0" err="1"/>
              <a:t>defs</a:t>
            </a:r>
            <a:r>
              <a:rPr lang="en-US" dirty="0"/>
              <a:t> to plead</a:t>
            </a:r>
          </a:p>
          <a:p>
            <a:r>
              <a:rPr lang="en-US" dirty="0"/>
              <a:t>This can be a problem, </a:t>
            </a:r>
            <a:r>
              <a:rPr lang="en-US" dirty="0" err="1"/>
              <a:t>bc</a:t>
            </a:r>
            <a:r>
              <a:rPr lang="en-US" dirty="0"/>
              <a:t> an innocent defendant may feel pressured to plead rather than risk a much longer sentence at trial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D90B5D-F117-4387-9A08-B238DF18B47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5879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Judges and juries have less discretion, due to rigid sentencing guidelines</a:t>
            </a:r>
          </a:p>
          <a:p>
            <a:r>
              <a:rPr lang="en-US" dirty="0"/>
              <a:t>Only variance is in what you’re charged with, which is determined by prosecutors</a:t>
            </a:r>
          </a:p>
          <a:p>
            <a:r>
              <a:rPr lang="en-US" dirty="0"/>
              <a:t>They use harsh sentences as bargaining chips to encourage </a:t>
            </a:r>
            <a:r>
              <a:rPr lang="en-US" dirty="0" err="1"/>
              <a:t>defs</a:t>
            </a:r>
            <a:r>
              <a:rPr lang="en-US" dirty="0"/>
              <a:t> to plead</a:t>
            </a:r>
          </a:p>
          <a:p>
            <a:r>
              <a:rPr lang="en-US" dirty="0"/>
              <a:t>This can be a problem, </a:t>
            </a:r>
            <a:r>
              <a:rPr lang="en-US" dirty="0" err="1"/>
              <a:t>bc</a:t>
            </a:r>
            <a:r>
              <a:rPr lang="en-US" dirty="0"/>
              <a:t> an innocent defendant may feel pressured to plead rather than risk a much longer sentence at trial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D90B5D-F117-4387-9A08-B238DF18B47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4578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41B68-382C-45B0-98AD-A7F375EE67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43149C-7942-41D2-9505-E06E16BDC8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1090D6-57C7-4FFD-86D5-181ACEAD1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9EF8F-8264-40DF-BA62-43F7AC7FC3AC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7051F3-A8F0-4FFD-A33E-2B89D15F3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224455-FE74-4D53-92AA-CED9ABC28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AF39A-A718-4E56-919A-8B10B5667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143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773E4-A4CC-4466-8797-A54B1B117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F649CF-399B-483C-AD24-DC70DE734D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62EA1F-33D0-43D3-95C9-CBEE21B9D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9EF8F-8264-40DF-BA62-43F7AC7FC3AC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31F387-42FD-4082-92C1-DFD8D88C1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46D093-883B-4277-9CB6-79241E2AA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AF39A-A718-4E56-919A-8B10B5667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222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D554D7-66D2-415D-9DC7-685CEFB5EE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2BAE0F-E3CF-45DE-80AA-D6CD672433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2DBC65-6B56-429E-9C76-14BA79D28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9EF8F-8264-40DF-BA62-43F7AC7FC3AC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E99E0-4D34-4607-B498-48066795C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7ED202-7F1F-4034-8C22-385E25F7B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AF39A-A718-4E56-919A-8B10B5667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677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87B0B-5FEB-44F3-A874-E92489300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C4DF9B-27B0-49D6-9104-0A27CDAC0F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B7FB82-0C94-4A57-BAAD-01D0C8B8B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9EF8F-8264-40DF-BA62-43F7AC7FC3AC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E2DBF5-311A-42EC-A167-1EBBF6C01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DC837B-8979-42B5-A9A6-7F5034E0D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AF39A-A718-4E56-919A-8B10B5667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07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0B247-3DAF-46CC-9A77-2CE42C780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1AA550-0293-43E1-9880-C8D75E23B9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19D53D-6C74-400F-A288-1288E7C71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9EF8F-8264-40DF-BA62-43F7AC7FC3AC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D67182-CC68-48A8-A1CD-92FB15520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246ECB-4029-4EB1-AE7A-6032D2B74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AF39A-A718-4E56-919A-8B10B5667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519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9E435-CCDE-4527-9403-CAAFAE917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CA5E6B-3E6A-4D6F-9F8C-D53F2ECDCB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125483-4BB9-4104-A98B-BFBF7CCAEB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1AFBD7-34CB-4B1F-9B52-600F9B05D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9EF8F-8264-40DF-BA62-43F7AC7FC3AC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EC5A71-C981-40D0-B6ED-C218FF166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7CAA40-7CFE-468A-8614-628355151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AF39A-A718-4E56-919A-8B10B5667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866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9653F-5C01-4007-BD36-D1AD31E94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DED390-5873-47D3-A5EC-85AB59A3BA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2B3BF1-6D45-4077-9C2D-DA3B94C4DB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C92092-0FE3-46BC-B519-9CCCA87F31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5A02FC-A063-4C83-A60F-0CED514F59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8766F7-B113-49D4-AC23-23A7F3144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9EF8F-8264-40DF-BA62-43F7AC7FC3AC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F340DC-33AF-4840-BDF6-3D1DD8D09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C44B4A-2FF7-4C75-8789-6574CE3BD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AF39A-A718-4E56-919A-8B10B5667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025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0AA78-86B6-4ACE-A4FA-85E6B44F6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0D7012-71B0-4FD5-BBE7-2BED37694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9EF8F-8264-40DF-BA62-43F7AC7FC3AC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57BD62-6668-47A1-82D4-C5CEF992E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E0A4B3-A4C2-49C5-8A8B-69D24CEAF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AF39A-A718-4E56-919A-8B10B5667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639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22233B-E3E8-40AE-81B5-75693C2AE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9EF8F-8264-40DF-BA62-43F7AC7FC3AC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8C7121-2DD7-46A6-A8AC-B31B3023F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AF4E25-30BD-4C12-A862-5CAAC041F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AF39A-A718-4E56-919A-8B10B5667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917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328A9-2A52-42B0-B0DA-9DCE1BA7F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545B97-2D9D-463A-A311-44AF19C1D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12781E-FB4F-4C76-9DF3-BC683AB6B3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F5A67C-4703-40DB-B601-A41B8D485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9EF8F-8264-40DF-BA62-43F7AC7FC3AC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2D849E-FAF7-4666-91C0-6A2311681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FA473B-3993-4271-AD93-404CE3094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AF39A-A718-4E56-919A-8B10B5667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191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556B8-F4B6-4340-8B07-2805CAE72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DD1679-11B6-4463-9293-EC01851FE4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2E1250-FD56-4624-BFE3-35EAF97122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FF3381-1116-474B-92A6-A38CB1C9A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9EF8F-8264-40DF-BA62-43F7AC7FC3AC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981772-59E2-4AEC-AD9E-92120379F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B61B52-E2C3-469A-ADF5-E604C8E44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AF39A-A718-4E56-919A-8B10B5667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486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D294AE-2591-4A13-B469-700FE0396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9DC984-7025-4BEC-873E-5B4BE8EE1D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02AC57-247D-4D60-9B1A-C1C41D2B07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F9EF8F-8264-40DF-BA62-43F7AC7FC3AC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24E2E9-7834-4D83-91A2-AD4B02A463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6B1063-32B9-4C06-986C-9647F8D647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7AF39A-A718-4E56-919A-8B10B5667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27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0DE6A193-4755-479A-BC6F-A7EBCA73B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phic 4" descr="Weights Uneven with solid fill">
            <a:extLst>
              <a:ext uri="{FF2B5EF4-FFF2-40B4-BE49-F238E27FC236}">
                <a16:creationId xmlns:a16="http://schemas.microsoft.com/office/drawing/2014/main" id="{6684E93C-EEDD-45D1-A214-350CAD1C7B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24979" y="1972097"/>
            <a:ext cx="3789988" cy="3789988"/>
          </a:xfrm>
          <a:prstGeom prst="rect">
            <a:avLst/>
          </a:prstGeom>
          <a:effectLst/>
        </p:spPr>
      </p:pic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AB8B8498-A488-40AF-99EB-F622ED9AD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8896786" cy="6858478"/>
          </a:xfrm>
          <a:custGeom>
            <a:avLst/>
            <a:gdLst>
              <a:gd name="connsiteX0" fmla="*/ 1472231 w 8896786"/>
              <a:gd name="connsiteY0" fmla="*/ 6858478 h 6858478"/>
              <a:gd name="connsiteX1" fmla="*/ 8896786 w 8896786"/>
              <a:gd name="connsiteY1" fmla="*/ 6858478 h 6858478"/>
              <a:gd name="connsiteX2" fmla="*/ 5720411 w 8896786"/>
              <a:gd name="connsiteY2" fmla="*/ 0 h 6858478"/>
              <a:gd name="connsiteX3" fmla="*/ 5714834 w 8896786"/>
              <a:gd name="connsiteY3" fmla="*/ 0 h 6858478"/>
              <a:gd name="connsiteX4" fmla="*/ 4648606 w 8896786"/>
              <a:gd name="connsiteY4" fmla="*/ 0 h 6858478"/>
              <a:gd name="connsiteX5" fmla="*/ 0 w 8896786"/>
              <a:gd name="connsiteY5" fmla="*/ 0 h 6858478"/>
              <a:gd name="connsiteX6" fmla="*/ 0 w 8896786"/>
              <a:gd name="connsiteY6" fmla="*/ 6857915 h 6858478"/>
              <a:gd name="connsiteX7" fmla="*/ 1472491 w 8896786"/>
              <a:gd name="connsiteY7" fmla="*/ 6857915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896786" h="6858478">
                <a:moveTo>
                  <a:pt x="1472231" y="6858478"/>
                </a:moveTo>
                <a:lnTo>
                  <a:pt x="8896786" y="6858478"/>
                </a:lnTo>
                <a:lnTo>
                  <a:pt x="5720411" y="0"/>
                </a:lnTo>
                <a:lnTo>
                  <a:pt x="5714834" y="0"/>
                </a:lnTo>
                <a:lnTo>
                  <a:pt x="4648606" y="0"/>
                </a:lnTo>
                <a:lnTo>
                  <a:pt x="0" y="0"/>
                </a:lnTo>
                <a:lnTo>
                  <a:pt x="0" y="6857915"/>
                </a:lnTo>
                <a:lnTo>
                  <a:pt x="1472491" y="6857915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F033D07-FE42-4E5C-A00A-FFE1D42C0F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9"/>
            <a:ext cx="8096249" cy="6858479"/>
          </a:xfrm>
          <a:custGeom>
            <a:avLst/>
            <a:gdLst>
              <a:gd name="connsiteX0" fmla="*/ 0 w 8096249"/>
              <a:gd name="connsiteY0" fmla="*/ 6858479 h 6858479"/>
              <a:gd name="connsiteX1" fmla="*/ 2130297 w 8096249"/>
              <a:gd name="connsiteY1" fmla="*/ 6858479 h 6858479"/>
              <a:gd name="connsiteX2" fmla="*/ 2130297 w 8096249"/>
              <a:gd name="connsiteY2" fmla="*/ 6858478 h 6858479"/>
              <a:gd name="connsiteX3" fmla="*/ 8096249 w 8096249"/>
              <a:gd name="connsiteY3" fmla="*/ 6858478 h 6858479"/>
              <a:gd name="connsiteX4" fmla="*/ 4919874 w 8096249"/>
              <a:gd name="connsiteY4" fmla="*/ 0 h 6858479"/>
              <a:gd name="connsiteX5" fmla="*/ 4914297 w 8096249"/>
              <a:gd name="connsiteY5" fmla="*/ 0 h 6858479"/>
              <a:gd name="connsiteX6" fmla="*/ 3848069 w 8096249"/>
              <a:gd name="connsiteY6" fmla="*/ 0 h 6858479"/>
              <a:gd name="connsiteX7" fmla="*/ 18197 w 8096249"/>
              <a:gd name="connsiteY7" fmla="*/ 0 h 6858479"/>
              <a:gd name="connsiteX8" fmla="*/ 18197 w 8096249"/>
              <a:gd name="connsiteY8" fmla="*/ 479 h 6858479"/>
              <a:gd name="connsiteX9" fmla="*/ 0 w 8096249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96249" h="6858479">
                <a:moveTo>
                  <a:pt x="0" y="6858479"/>
                </a:moveTo>
                <a:lnTo>
                  <a:pt x="2130297" y="6858479"/>
                </a:lnTo>
                <a:lnTo>
                  <a:pt x="2130297" y="6858478"/>
                </a:lnTo>
                <a:lnTo>
                  <a:pt x="8096249" y="6858478"/>
                </a:lnTo>
                <a:lnTo>
                  <a:pt x="4919874" y="0"/>
                </a:lnTo>
                <a:lnTo>
                  <a:pt x="4914297" y="0"/>
                </a:lnTo>
                <a:lnTo>
                  <a:pt x="3848069" y="0"/>
                </a:lnTo>
                <a:lnTo>
                  <a:pt x="18197" y="0"/>
                </a:lnTo>
                <a:lnTo>
                  <a:pt x="18197" y="479"/>
                </a:lnTo>
                <a:lnTo>
                  <a:pt x="0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77714B-4913-4D94-9951-928F995ED7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877824"/>
            <a:ext cx="5629684" cy="3072384"/>
          </a:xfrm>
        </p:spPr>
        <p:txBody>
          <a:bodyPr anchor="b">
            <a:normAutofit fontScale="90000"/>
          </a:bodyPr>
          <a:lstStyle/>
          <a:p>
            <a:pPr algn="l"/>
            <a:r>
              <a:rPr lang="en-US" b="1" dirty="0"/>
              <a:t>Racial Disparities in Tennessee Federal Sentencing:</a:t>
            </a:r>
            <a:br>
              <a:rPr lang="en-US" sz="5000" dirty="0"/>
            </a:br>
            <a:r>
              <a:rPr lang="en-US" sz="4400" dirty="0"/>
              <a:t>2015 to 2019</a:t>
            </a:r>
            <a:endParaRPr lang="en-US" sz="5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8BAB23-3D79-48C0-928F-55CB4D7463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2" y="4096512"/>
            <a:ext cx="4167376" cy="1155525"/>
          </a:xfrm>
        </p:spPr>
        <p:txBody>
          <a:bodyPr anchor="t">
            <a:normAutofit/>
          </a:bodyPr>
          <a:lstStyle/>
          <a:p>
            <a:pPr algn="l"/>
            <a:r>
              <a:rPr lang="en-US" sz="1800" dirty="0"/>
              <a:t>Jennifer Whitson</a:t>
            </a:r>
          </a:p>
          <a:p>
            <a:pPr algn="l"/>
            <a:r>
              <a:rPr lang="en-US" sz="1800" dirty="0"/>
              <a:t>April 30, 2021</a:t>
            </a:r>
          </a:p>
        </p:txBody>
      </p:sp>
    </p:spTree>
    <p:extLst>
      <p:ext uri="{BB962C8B-B14F-4D97-AF65-F5344CB8AC3E}">
        <p14:creationId xmlns:p14="http://schemas.microsoft.com/office/powerpoint/2010/main" val="12470022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F1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C475749F-F487-4EFB-ABC7-C1359590EB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5">
            <a:extLst>
              <a:ext uri="{FF2B5EF4-FFF2-40B4-BE49-F238E27FC236}">
                <a16:creationId xmlns:a16="http://schemas.microsoft.com/office/drawing/2014/main" id="{F6285A5F-6712-47A0-8A11-F0DFF60D0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276856" y="1645695"/>
            <a:ext cx="4418320" cy="3877280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50800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FA6F8ABB-6C5D-4349-9E1B-198D1ABFA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52343" y="643383"/>
            <a:ext cx="2926988" cy="2594434"/>
          </a:xfrm>
          <a:custGeom>
            <a:avLst/>
            <a:gdLst>
              <a:gd name="connsiteX0" fmla="*/ 853538 w 2991693"/>
              <a:gd name="connsiteY0" fmla="*/ 0 h 2651787"/>
              <a:gd name="connsiteX1" fmla="*/ 2141030 w 2991693"/>
              <a:gd name="connsiteY1" fmla="*/ 0 h 2651787"/>
              <a:gd name="connsiteX2" fmla="*/ 2324957 w 2991693"/>
              <a:gd name="connsiteY2" fmla="*/ 103466 h 2651787"/>
              <a:gd name="connsiteX3" fmla="*/ 2968702 w 2991693"/>
              <a:gd name="connsiteY3" fmla="*/ 1218596 h 2651787"/>
              <a:gd name="connsiteX4" fmla="*/ 2968702 w 2991693"/>
              <a:gd name="connsiteY4" fmla="*/ 1433192 h 2651787"/>
              <a:gd name="connsiteX5" fmla="*/ 2324957 w 2991693"/>
              <a:gd name="connsiteY5" fmla="*/ 2548321 h 2651787"/>
              <a:gd name="connsiteX6" fmla="*/ 2141030 w 2991693"/>
              <a:gd name="connsiteY6" fmla="*/ 2651787 h 2651787"/>
              <a:gd name="connsiteX7" fmla="*/ 853538 w 2991693"/>
              <a:gd name="connsiteY7" fmla="*/ 2651787 h 2651787"/>
              <a:gd name="connsiteX8" fmla="*/ 669612 w 2991693"/>
              <a:gd name="connsiteY8" fmla="*/ 2548321 h 2651787"/>
              <a:gd name="connsiteX9" fmla="*/ 25866 w 2991693"/>
              <a:gd name="connsiteY9" fmla="*/ 1433192 h 2651787"/>
              <a:gd name="connsiteX10" fmla="*/ 25866 w 2991693"/>
              <a:gd name="connsiteY10" fmla="*/ 1218596 h 2651787"/>
              <a:gd name="connsiteX11" fmla="*/ 669612 w 2991693"/>
              <a:gd name="connsiteY11" fmla="*/ 103466 h 2651787"/>
              <a:gd name="connsiteX12" fmla="*/ 853538 w 2991693"/>
              <a:gd name="connsiteY12" fmla="*/ 0 h 26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91693" h="2651787">
                <a:moveTo>
                  <a:pt x="853538" y="0"/>
                </a:moveTo>
                <a:cubicBezTo>
                  <a:pt x="2141030" y="0"/>
                  <a:pt x="2141030" y="0"/>
                  <a:pt x="2141030" y="0"/>
                </a:cubicBezTo>
                <a:cubicBezTo>
                  <a:pt x="2206170" y="0"/>
                  <a:pt x="2290471" y="45985"/>
                  <a:pt x="2324957" y="103466"/>
                </a:cubicBezTo>
                <a:cubicBezTo>
                  <a:pt x="2968702" y="1218596"/>
                  <a:pt x="2968702" y="1218596"/>
                  <a:pt x="2968702" y="1218596"/>
                </a:cubicBezTo>
                <a:cubicBezTo>
                  <a:pt x="2999357" y="1279909"/>
                  <a:pt x="2999357" y="1371878"/>
                  <a:pt x="2968702" y="1433192"/>
                </a:cubicBezTo>
                <a:cubicBezTo>
                  <a:pt x="2324957" y="2548321"/>
                  <a:pt x="2324957" y="2548321"/>
                  <a:pt x="2324957" y="2548321"/>
                </a:cubicBezTo>
                <a:cubicBezTo>
                  <a:pt x="2290471" y="2605803"/>
                  <a:pt x="2206170" y="2651787"/>
                  <a:pt x="2141030" y="2651787"/>
                </a:cubicBezTo>
                <a:lnTo>
                  <a:pt x="853538" y="2651787"/>
                </a:lnTo>
                <a:cubicBezTo>
                  <a:pt x="784566" y="2651787"/>
                  <a:pt x="700266" y="2605803"/>
                  <a:pt x="669612" y="2548321"/>
                </a:cubicBezTo>
                <a:cubicBezTo>
                  <a:pt x="25866" y="1433192"/>
                  <a:pt x="25866" y="1433192"/>
                  <a:pt x="25866" y="1433192"/>
                </a:cubicBezTo>
                <a:cubicBezTo>
                  <a:pt x="-8621" y="1371878"/>
                  <a:pt x="-8621" y="1279909"/>
                  <a:pt x="25866" y="1218596"/>
                </a:cubicBezTo>
                <a:cubicBezTo>
                  <a:pt x="669612" y="103466"/>
                  <a:pt x="669612" y="103466"/>
                  <a:pt x="669612" y="103466"/>
                </a:cubicBezTo>
                <a:cubicBezTo>
                  <a:pt x="700266" y="45985"/>
                  <a:pt x="784566" y="0"/>
                  <a:pt x="853538" y="0"/>
                </a:cubicBezTo>
                <a:close/>
              </a:path>
            </a:pathLst>
          </a:custGeom>
          <a:solidFill>
            <a:schemeClr val="tx1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B971ABA8-4CDB-4EEE-8C48-AA4FDB6507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2071858"/>
            <a:ext cx="8109718" cy="4786143"/>
          </a:xfrm>
          <a:custGeom>
            <a:avLst/>
            <a:gdLst>
              <a:gd name="connsiteX0" fmla="*/ 7381313 w 8109718"/>
              <a:gd name="connsiteY0" fmla="*/ 1839459 h 4786143"/>
              <a:gd name="connsiteX1" fmla="*/ 7381313 w 8109718"/>
              <a:gd name="connsiteY1" fmla="*/ 1853646 h 4786143"/>
              <a:gd name="connsiteX2" fmla="*/ 7379359 w 8109718"/>
              <a:gd name="connsiteY2" fmla="*/ 1846552 h 4786143"/>
              <a:gd name="connsiteX3" fmla="*/ 1321854 w 8109718"/>
              <a:gd name="connsiteY3" fmla="*/ 0 h 4786143"/>
              <a:gd name="connsiteX4" fmla="*/ 5365317 w 8109718"/>
              <a:gd name="connsiteY4" fmla="*/ 0 h 4786143"/>
              <a:gd name="connsiteX5" fmla="*/ 5985373 w 8109718"/>
              <a:gd name="connsiteY5" fmla="*/ 365439 h 4786143"/>
              <a:gd name="connsiteX6" fmla="*/ 8011470 w 8109718"/>
              <a:gd name="connsiteY6" fmla="*/ 3854515 h 4786143"/>
              <a:gd name="connsiteX7" fmla="*/ 8011470 w 8109718"/>
              <a:gd name="connsiteY7" fmla="*/ 4567993 h 4786143"/>
              <a:gd name="connsiteX8" fmla="*/ 7904625 w 8109718"/>
              <a:gd name="connsiteY8" fmla="*/ 4751987 h 4786143"/>
              <a:gd name="connsiteX9" fmla="*/ 7884791 w 8109718"/>
              <a:gd name="connsiteY9" fmla="*/ 4786143 h 4786143"/>
              <a:gd name="connsiteX10" fmla="*/ 0 w 8109718"/>
              <a:gd name="connsiteY10" fmla="*/ 4786143 h 4786143"/>
              <a:gd name="connsiteX11" fmla="*/ 0 w 8109718"/>
              <a:gd name="connsiteY11" fmla="*/ 1564110 h 4786143"/>
              <a:gd name="connsiteX12" fmla="*/ 27177 w 8109718"/>
              <a:gd name="connsiteY12" fmla="*/ 1517107 h 4786143"/>
              <a:gd name="connsiteX13" fmla="*/ 693065 w 8109718"/>
              <a:gd name="connsiteY13" fmla="*/ 365439 h 4786143"/>
              <a:gd name="connsiteX14" fmla="*/ 1321854 w 8109718"/>
              <a:gd name="connsiteY14" fmla="*/ 0 h 4786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8109718" h="4786143">
                <a:moveTo>
                  <a:pt x="7381313" y="1839459"/>
                </a:moveTo>
                <a:lnTo>
                  <a:pt x="7381313" y="1853646"/>
                </a:lnTo>
                <a:lnTo>
                  <a:pt x="7379359" y="1846552"/>
                </a:lnTo>
                <a:close/>
                <a:moveTo>
                  <a:pt x="1321854" y="0"/>
                </a:moveTo>
                <a:cubicBezTo>
                  <a:pt x="1321854" y="0"/>
                  <a:pt x="1321854" y="0"/>
                  <a:pt x="5365317" y="0"/>
                </a:cubicBezTo>
                <a:cubicBezTo>
                  <a:pt x="5618580" y="0"/>
                  <a:pt x="5863108" y="139215"/>
                  <a:pt x="5985373" y="365439"/>
                </a:cubicBezTo>
                <a:cubicBezTo>
                  <a:pt x="5985373" y="365439"/>
                  <a:pt x="5985373" y="365439"/>
                  <a:pt x="8011470" y="3854515"/>
                </a:cubicBezTo>
                <a:cubicBezTo>
                  <a:pt x="8142468" y="4072039"/>
                  <a:pt x="8142468" y="4350470"/>
                  <a:pt x="8011470" y="4567993"/>
                </a:cubicBezTo>
                <a:cubicBezTo>
                  <a:pt x="8011470" y="4567993"/>
                  <a:pt x="8011470" y="4567993"/>
                  <a:pt x="7904625" y="4751987"/>
                </a:cubicBezTo>
                <a:lnTo>
                  <a:pt x="7884791" y="4786143"/>
                </a:lnTo>
                <a:lnTo>
                  <a:pt x="0" y="4786143"/>
                </a:lnTo>
                <a:lnTo>
                  <a:pt x="0" y="1564110"/>
                </a:lnTo>
                <a:lnTo>
                  <a:pt x="27177" y="1517107"/>
                </a:lnTo>
                <a:cubicBezTo>
                  <a:pt x="220245" y="1183191"/>
                  <a:pt x="440895" y="801574"/>
                  <a:pt x="693065" y="365439"/>
                </a:cubicBezTo>
                <a:cubicBezTo>
                  <a:pt x="824063" y="139215"/>
                  <a:pt x="1059859" y="0"/>
                  <a:pt x="1321854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B2A1168-7759-4137-9142-9990CD1097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0281" y="2961564"/>
            <a:ext cx="5713024" cy="3268639"/>
          </a:xfrm>
        </p:spPr>
        <p:txBody>
          <a:bodyPr anchor="ctr">
            <a:normAutofit/>
          </a:bodyPr>
          <a:lstStyle/>
          <a:p>
            <a:pPr algn="l"/>
            <a:r>
              <a:rPr lang="en-US" sz="5000" dirty="0">
                <a:solidFill>
                  <a:schemeClr val="bg1"/>
                </a:solidFill>
              </a:rPr>
              <a:t>Sentence Enhancements &amp; Mitigation Measures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DAD463E1-6621-44B4-A995-C70A4631D3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7830" y="385730"/>
            <a:ext cx="1128382" cy="847206"/>
            <a:chOff x="5307830" y="325570"/>
            <a:chExt cx="1128382" cy="847206"/>
          </a:xfrm>
        </p:grpSpPr>
        <p:sp>
          <p:nvSpPr>
            <p:cNvPr id="36" name="Freeform 5">
              <a:extLst>
                <a:ext uri="{FF2B5EF4-FFF2-40B4-BE49-F238E27FC236}">
                  <a16:creationId xmlns:a16="http://schemas.microsoft.com/office/drawing/2014/main" id="{A152F29E-C625-4313-96BF-5675B357C0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5">
              <a:extLst>
                <a:ext uri="{FF2B5EF4-FFF2-40B4-BE49-F238E27FC236}">
                  <a16:creationId xmlns:a16="http://schemas.microsoft.com/office/drawing/2014/main" id="{C2A5CB78-6497-4151-83B6-568BD27EC5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064795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1557A916-FDD1-44A1-A7A1-70009FD6B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B874C19-9B23-4B12-823E-D67615A9B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743949" cy="6858000"/>
          </a:xfrm>
          <a:custGeom>
            <a:avLst/>
            <a:gdLst>
              <a:gd name="connsiteX0" fmla="*/ 956085 w 7743949"/>
              <a:gd name="connsiteY0" fmla="*/ 2071857 h 6858000"/>
              <a:gd name="connsiteX1" fmla="*/ 4999548 w 7743949"/>
              <a:gd name="connsiteY1" fmla="*/ 2071857 h 6858000"/>
              <a:gd name="connsiteX2" fmla="*/ 5619604 w 7743949"/>
              <a:gd name="connsiteY2" fmla="*/ 2437296 h 6858000"/>
              <a:gd name="connsiteX3" fmla="*/ 7645701 w 7743949"/>
              <a:gd name="connsiteY3" fmla="*/ 5926372 h 6858000"/>
              <a:gd name="connsiteX4" fmla="*/ 7645701 w 7743949"/>
              <a:gd name="connsiteY4" fmla="*/ 6639850 h 6858000"/>
              <a:gd name="connsiteX5" fmla="*/ 7538856 w 7743949"/>
              <a:gd name="connsiteY5" fmla="*/ 6823844 h 6858000"/>
              <a:gd name="connsiteX6" fmla="*/ 7519022 w 7743949"/>
              <a:gd name="connsiteY6" fmla="*/ 6858000 h 6858000"/>
              <a:gd name="connsiteX7" fmla="*/ 0 w 7743949"/>
              <a:gd name="connsiteY7" fmla="*/ 6858000 h 6858000"/>
              <a:gd name="connsiteX8" fmla="*/ 0 w 7743949"/>
              <a:gd name="connsiteY8" fmla="*/ 3003362 h 6858000"/>
              <a:gd name="connsiteX9" fmla="*/ 144017 w 7743949"/>
              <a:gd name="connsiteY9" fmla="*/ 2754282 h 6858000"/>
              <a:gd name="connsiteX10" fmla="*/ 327296 w 7743949"/>
              <a:gd name="connsiteY10" fmla="*/ 2437296 h 6858000"/>
              <a:gd name="connsiteX11" fmla="*/ 956085 w 7743949"/>
              <a:gd name="connsiteY11" fmla="*/ 2071857 h 6858000"/>
              <a:gd name="connsiteX12" fmla="*/ 6281397 w 7743949"/>
              <a:gd name="connsiteY12" fmla="*/ 1163923 h 6858000"/>
              <a:gd name="connsiteX13" fmla="*/ 7148441 w 7743949"/>
              <a:gd name="connsiteY13" fmla="*/ 1163923 h 6858000"/>
              <a:gd name="connsiteX14" fmla="*/ 7281401 w 7743949"/>
              <a:gd name="connsiteY14" fmla="*/ 1242285 h 6858000"/>
              <a:gd name="connsiteX15" fmla="*/ 7715859 w 7743949"/>
              <a:gd name="connsiteY15" fmla="*/ 1990451 h 6858000"/>
              <a:gd name="connsiteX16" fmla="*/ 7715859 w 7743949"/>
              <a:gd name="connsiteY16" fmla="*/ 2143443 h 6858000"/>
              <a:gd name="connsiteX17" fmla="*/ 7281401 w 7743949"/>
              <a:gd name="connsiteY17" fmla="*/ 2891610 h 6858000"/>
              <a:gd name="connsiteX18" fmla="*/ 7148441 w 7743949"/>
              <a:gd name="connsiteY18" fmla="*/ 2969971 h 6858000"/>
              <a:gd name="connsiteX19" fmla="*/ 6281397 w 7743949"/>
              <a:gd name="connsiteY19" fmla="*/ 2969971 h 6858000"/>
              <a:gd name="connsiteX20" fmla="*/ 6146565 w 7743949"/>
              <a:gd name="connsiteY20" fmla="*/ 2891610 h 6858000"/>
              <a:gd name="connsiteX21" fmla="*/ 5713979 w 7743949"/>
              <a:gd name="connsiteY21" fmla="*/ 2143443 h 6858000"/>
              <a:gd name="connsiteX22" fmla="*/ 5713979 w 7743949"/>
              <a:gd name="connsiteY22" fmla="*/ 1990451 h 6858000"/>
              <a:gd name="connsiteX23" fmla="*/ 6146565 w 7743949"/>
              <a:gd name="connsiteY23" fmla="*/ 1242285 h 6858000"/>
              <a:gd name="connsiteX24" fmla="*/ 6281397 w 7743949"/>
              <a:gd name="connsiteY24" fmla="*/ 1163923 h 6858000"/>
              <a:gd name="connsiteX25" fmla="*/ 0 w 7743949"/>
              <a:gd name="connsiteY25" fmla="*/ 0 h 6858000"/>
              <a:gd name="connsiteX26" fmla="*/ 6600525 w 7743949"/>
              <a:gd name="connsiteY26" fmla="*/ 0 h 6858000"/>
              <a:gd name="connsiteX27" fmla="*/ 6486618 w 7743949"/>
              <a:gd name="connsiteY27" fmla="*/ 196155 h 6858000"/>
              <a:gd name="connsiteX28" fmla="*/ 5677553 w 7743949"/>
              <a:gd name="connsiteY28" fmla="*/ 1589421 h 6858000"/>
              <a:gd name="connsiteX29" fmla="*/ 5057496 w 7743949"/>
              <a:gd name="connsiteY29" fmla="*/ 1954861 h 6858000"/>
              <a:gd name="connsiteX30" fmla="*/ 1014033 w 7743949"/>
              <a:gd name="connsiteY30" fmla="*/ 1954861 h 6858000"/>
              <a:gd name="connsiteX31" fmla="*/ 385244 w 7743949"/>
              <a:gd name="connsiteY31" fmla="*/ 1589421 h 6858000"/>
              <a:gd name="connsiteX32" fmla="*/ 69234 w 7743949"/>
              <a:gd name="connsiteY32" fmla="*/ 1042874 h 6858000"/>
              <a:gd name="connsiteX33" fmla="*/ 0 w 7743949"/>
              <a:gd name="connsiteY33" fmla="*/ 9231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7743949" h="6858000">
                <a:moveTo>
                  <a:pt x="956085" y="2071857"/>
                </a:moveTo>
                <a:cubicBezTo>
                  <a:pt x="956085" y="2071857"/>
                  <a:pt x="956085" y="2071857"/>
                  <a:pt x="4999548" y="2071857"/>
                </a:cubicBezTo>
                <a:cubicBezTo>
                  <a:pt x="5252811" y="2071857"/>
                  <a:pt x="5497339" y="2211072"/>
                  <a:pt x="5619604" y="2437296"/>
                </a:cubicBezTo>
                <a:cubicBezTo>
                  <a:pt x="5619604" y="2437296"/>
                  <a:pt x="5619604" y="2437296"/>
                  <a:pt x="7645701" y="5926372"/>
                </a:cubicBezTo>
                <a:cubicBezTo>
                  <a:pt x="7776699" y="6143896"/>
                  <a:pt x="7776699" y="6422327"/>
                  <a:pt x="7645701" y="6639850"/>
                </a:cubicBezTo>
                <a:cubicBezTo>
                  <a:pt x="7645701" y="6639850"/>
                  <a:pt x="7645701" y="6639850"/>
                  <a:pt x="7538856" y="6823844"/>
                </a:cubicBezTo>
                <a:lnTo>
                  <a:pt x="7519022" y="6858000"/>
                </a:lnTo>
                <a:lnTo>
                  <a:pt x="0" y="6858000"/>
                </a:lnTo>
                <a:lnTo>
                  <a:pt x="0" y="3003362"/>
                </a:lnTo>
                <a:lnTo>
                  <a:pt x="144017" y="2754282"/>
                </a:lnTo>
                <a:cubicBezTo>
                  <a:pt x="203181" y="2651956"/>
                  <a:pt x="264254" y="2546330"/>
                  <a:pt x="327296" y="2437296"/>
                </a:cubicBezTo>
                <a:cubicBezTo>
                  <a:pt x="458294" y="2211072"/>
                  <a:pt x="694090" y="2071857"/>
                  <a:pt x="956085" y="2071857"/>
                </a:cubicBezTo>
                <a:close/>
                <a:moveTo>
                  <a:pt x="6281397" y="1163923"/>
                </a:moveTo>
                <a:cubicBezTo>
                  <a:pt x="6281397" y="1163923"/>
                  <a:pt x="6281397" y="1163923"/>
                  <a:pt x="7148441" y="1163923"/>
                </a:cubicBezTo>
                <a:cubicBezTo>
                  <a:pt x="7202749" y="1163923"/>
                  <a:pt x="7255183" y="1193775"/>
                  <a:pt x="7281401" y="1242285"/>
                </a:cubicBezTo>
                <a:cubicBezTo>
                  <a:pt x="7281401" y="1242285"/>
                  <a:pt x="7281401" y="1242285"/>
                  <a:pt x="7715859" y="1990451"/>
                </a:cubicBezTo>
                <a:cubicBezTo>
                  <a:pt x="7743949" y="2037095"/>
                  <a:pt x="7743949" y="2096799"/>
                  <a:pt x="7715859" y="2143443"/>
                </a:cubicBezTo>
                <a:cubicBezTo>
                  <a:pt x="7715859" y="2143443"/>
                  <a:pt x="7715859" y="2143443"/>
                  <a:pt x="7281401" y="2891610"/>
                </a:cubicBezTo>
                <a:cubicBezTo>
                  <a:pt x="7255183" y="2940119"/>
                  <a:pt x="7202749" y="2969971"/>
                  <a:pt x="7148441" y="2969971"/>
                </a:cubicBezTo>
                <a:cubicBezTo>
                  <a:pt x="7148441" y="2969971"/>
                  <a:pt x="7148441" y="2969971"/>
                  <a:pt x="6281397" y="2969971"/>
                </a:cubicBezTo>
                <a:cubicBezTo>
                  <a:pt x="6225217" y="2969971"/>
                  <a:pt x="6174655" y="2940119"/>
                  <a:pt x="6146565" y="2891610"/>
                </a:cubicBezTo>
                <a:cubicBezTo>
                  <a:pt x="6146565" y="2891610"/>
                  <a:pt x="6146565" y="2891610"/>
                  <a:pt x="5713979" y="2143443"/>
                </a:cubicBezTo>
                <a:cubicBezTo>
                  <a:pt x="5685889" y="2096799"/>
                  <a:pt x="5685889" y="2037095"/>
                  <a:pt x="5713979" y="1990451"/>
                </a:cubicBezTo>
                <a:cubicBezTo>
                  <a:pt x="5713979" y="1990451"/>
                  <a:pt x="5713979" y="1990451"/>
                  <a:pt x="6146565" y="1242285"/>
                </a:cubicBezTo>
                <a:cubicBezTo>
                  <a:pt x="6174655" y="1193775"/>
                  <a:pt x="6225217" y="1163923"/>
                  <a:pt x="6281397" y="1163923"/>
                </a:cubicBezTo>
                <a:close/>
                <a:moveTo>
                  <a:pt x="0" y="0"/>
                </a:moveTo>
                <a:lnTo>
                  <a:pt x="6600525" y="0"/>
                </a:lnTo>
                <a:lnTo>
                  <a:pt x="6486618" y="196155"/>
                </a:lnTo>
                <a:cubicBezTo>
                  <a:pt x="6261242" y="584267"/>
                  <a:pt x="5994130" y="1044253"/>
                  <a:pt x="5677553" y="1589421"/>
                </a:cubicBezTo>
                <a:cubicBezTo>
                  <a:pt x="5555288" y="1815646"/>
                  <a:pt x="5310759" y="1954861"/>
                  <a:pt x="5057496" y="1954861"/>
                </a:cubicBezTo>
                <a:cubicBezTo>
                  <a:pt x="5057496" y="1954861"/>
                  <a:pt x="5057496" y="1954861"/>
                  <a:pt x="1014033" y="1954861"/>
                </a:cubicBezTo>
                <a:cubicBezTo>
                  <a:pt x="752038" y="1954861"/>
                  <a:pt x="516243" y="1815646"/>
                  <a:pt x="385244" y="1589421"/>
                </a:cubicBezTo>
                <a:cubicBezTo>
                  <a:pt x="385244" y="1589421"/>
                  <a:pt x="385244" y="1589421"/>
                  <a:pt x="69234" y="1042874"/>
                </a:cubicBezTo>
                <a:lnTo>
                  <a:pt x="0" y="9231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7EDA5E-FF32-48CB-AB2A-63CF13FBA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6744" y="349858"/>
            <a:ext cx="4761461" cy="1351722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Sentence Enhancements &amp; Mitigation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097034-5955-46F6-94A5-18E3D5985947}"/>
              </a:ext>
            </a:extLst>
          </p:cNvPr>
          <p:cNvSpPr txBox="1"/>
          <p:nvPr/>
        </p:nvSpPr>
        <p:spPr>
          <a:xfrm>
            <a:off x="756746" y="2863018"/>
            <a:ext cx="4666592" cy="3304451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Sentence enhancements available: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Criminal history points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“Career Offender” status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“Armed Career Offender” status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Sentence mitigations available: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Safety valve</a:t>
            </a:r>
          </a:p>
        </p:txBody>
      </p:sp>
      <p:pic>
        <p:nvPicPr>
          <p:cNvPr id="4" name="Graphic 3" descr="Gavel with solid fill">
            <a:extLst>
              <a:ext uri="{FF2B5EF4-FFF2-40B4-BE49-F238E27FC236}">
                <a16:creationId xmlns:a16="http://schemas.microsoft.com/office/drawing/2014/main" id="{0A02A9A7-A775-48A4-A58D-B17209F672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36576" y="1261638"/>
            <a:ext cx="3858600" cy="3858600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5107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3B2069EE-A08E-44F0-B3F9-3CF8CC2DC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26740" cy="6857542"/>
          </a:xfrm>
          <a:custGeom>
            <a:avLst/>
            <a:gdLst>
              <a:gd name="connsiteX0" fmla="*/ 0 w 6126740"/>
              <a:gd name="connsiteY0" fmla="*/ 0 h 6857542"/>
              <a:gd name="connsiteX1" fmla="*/ 4980067 w 6126740"/>
              <a:gd name="connsiteY1" fmla="*/ 0 h 6857542"/>
              <a:gd name="connsiteX2" fmla="*/ 4992714 w 6126740"/>
              <a:gd name="connsiteY2" fmla="*/ 31774 h 6857542"/>
              <a:gd name="connsiteX3" fmla="*/ 6047722 w 6126740"/>
              <a:gd name="connsiteY3" fmla="*/ 2682457 h 6857542"/>
              <a:gd name="connsiteX4" fmla="*/ 6047722 w 6126740"/>
              <a:gd name="connsiteY4" fmla="*/ 3752208 h 6857542"/>
              <a:gd name="connsiteX5" fmla="*/ 4890218 w 6126740"/>
              <a:gd name="connsiteY5" fmla="*/ 6660411 h 6857542"/>
              <a:gd name="connsiteX6" fmla="*/ 4811756 w 6126740"/>
              <a:gd name="connsiteY6" fmla="*/ 6857542 h 6857542"/>
              <a:gd name="connsiteX7" fmla="*/ 0 w 6126740"/>
              <a:gd name="connsiteY7" fmla="*/ 6857542 h 6857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26740" h="6857542">
                <a:moveTo>
                  <a:pt x="0" y="0"/>
                </a:moveTo>
                <a:lnTo>
                  <a:pt x="4980067" y="0"/>
                </a:lnTo>
                <a:lnTo>
                  <a:pt x="4992714" y="31774"/>
                </a:lnTo>
                <a:cubicBezTo>
                  <a:pt x="6047722" y="2682457"/>
                  <a:pt x="6047722" y="2682457"/>
                  <a:pt x="6047722" y="2682457"/>
                </a:cubicBezTo>
                <a:cubicBezTo>
                  <a:pt x="6153080" y="2988100"/>
                  <a:pt x="6153080" y="3446565"/>
                  <a:pt x="6047722" y="3752208"/>
                </a:cubicBezTo>
                <a:cubicBezTo>
                  <a:pt x="5563735" y="4968215"/>
                  <a:pt x="5185620" y="5918220"/>
                  <a:pt x="4890218" y="6660411"/>
                </a:cubicBezTo>
                <a:lnTo>
                  <a:pt x="4811756" y="6857542"/>
                </a:lnTo>
                <a:lnTo>
                  <a:pt x="0" y="68575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7F9311-0C48-4D07-8EB9-6965B2CD7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030286"/>
            <a:ext cx="4153626" cy="217409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Sentence Enhancements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C9888C69-11CC-40BA-BABF-F9B7E11C9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0080" y="640080"/>
            <a:ext cx="1128382" cy="847206"/>
            <a:chOff x="5307830" y="325570"/>
            <a:chExt cx="1128382" cy="847206"/>
          </a:xfrm>
        </p:grpSpPr>
        <p:sp>
          <p:nvSpPr>
            <p:cNvPr id="61" name="Freeform 5">
              <a:extLst>
                <a:ext uri="{FF2B5EF4-FFF2-40B4-BE49-F238E27FC236}">
                  <a16:creationId xmlns:a16="http://schemas.microsoft.com/office/drawing/2014/main" id="{737D08C8-52AD-4B7E-A217-E28E1AF00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5">
              <a:extLst>
                <a:ext uri="{FF2B5EF4-FFF2-40B4-BE49-F238E27FC236}">
                  <a16:creationId xmlns:a16="http://schemas.microsoft.com/office/drawing/2014/main" id="{0ED11528-93DA-433F-9B3C-21106EFDBB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1CB7C1BF-B960-4C67-9AD6-BAA09BC1CB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290" y="3428999"/>
            <a:ext cx="3760322" cy="274121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/>
            <a:r>
              <a:rPr lang="en-US" sz="2000" dirty="0">
                <a:solidFill>
                  <a:schemeClr val="bg1"/>
                </a:solidFill>
              </a:rPr>
              <a:t>Distribution roughly matches demographics of general incarcerated population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09D790-5985-4C94-A04A-AD15ED0F93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90818" y="3371284"/>
            <a:ext cx="5014176" cy="315707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DB58F66-CD44-4CFC-A17F-FA279E375A85}"/>
              </a:ext>
            </a:extLst>
          </p:cNvPr>
          <p:cNvSpPr txBox="1"/>
          <p:nvPr/>
        </p:nvSpPr>
        <p:spPr>
          <a:xfrm>
            <a:off x="6866186" y="882733"/>
            <a:ext cx="46066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Criminal History Points Applied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92FD124-60D7-4DA1-816D-52308CCC12D8}"/>
              </a:ext>
            </a:extLst>
          </p:cNvPr>
          <p:cNvSpPr/>
          <p:nvPr/>
        </p:nvSpPr>
        <p:spPr>
          <a:xfrm>
            <a:off x="7404890" y="1537574"/>
            <a:ext cx="1754480" cy="1693072"/>
          </a:xfrm>
          <a:prstGeom prst="roundRect">
            <a:avLst/>
          </a:prstGeom>
          <a:solidFill>
            <a:srgbClr val="EAF1F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 fontScale="92500"/>
          </a:bodyPr>
          <a:lstStyle/>
          <a:p>
            <a:pPr algn="ctr"/>
            <a:r>
              <a:rPr lang="en-US" sz="1400" dirty="0"/>
              <a:t>Applied in</a:t>
            </a:r>
          </a:p>
          <a:p>
            <a:pPr algn="ctr"/>
            <a:r>
              <a:rPr lang="en-US" sz="6600" dirty="0"/>
              <a:t>64%</a:t>
            </a:r>
          </a:p>
          <a:p>
            <a:pPr algn="ctr"/>
            <a:r>
              <a:rPr lang="en-US" sz="1400" dirty="0"/>
              <a:t>of cases</a:t>
            </a:r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9CAD8C2-985C-408A-B02A-8BCED32AFF37}"/>
              </a:ext>
            </a:extLst>
          </p:cNvPr>
          <p:cNvSpPr/>
          <p:nvPr/>
        </p:nvSpPr>
        <p:spPr>
          <a:xfrm>
            <a:off x="9448782" y="1511305"/>
            <a:ext cx="1754480" cy="1693072"/>
          </a:xfrm>
          <a:prstGeom prst="roundRect">
            <a:avLst/>
          </a:prstGeom>
          <a:solidFill>
            <a:srgbClr val="EAF1F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 fontScale="92500" lnSpcReduction="10000"/>
          </a:bodyPr>
          <a:lstStyle/>
          <a:p>
            <a:pPr algn="ctr"/>
            <a:r>
              <a:rPr lang="en-US" sz="1400" dirty="0"/>
              <a:t>Increases sentence by average of</a:t>
            </a:r>
          </a:p>
          <a:p>
            <a:pPr algn="ctr"/>
            <a:r>
              <a:rPr lang="en-US" sz="6600" dirty="0"/>
              <a:t>2.6</a:t>
            </a:r>
          </a:p>
          <a:p>
            <a:pPr algn="ctr"/>
            <a:r>
              <a:rPr lang="en-US" sz="1400" dirty="0"/>
              <a:t>years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5334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3B2069EE-A08E-44F0-B3F9-3CF8CC2DC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26740" cy="6857542"/>
          </a:xfrm>
          <a:custGeom>
            <a:avLst/>
            <a:gdLst>
              <a:gd name="connsiteX0" fmla="*/ 0 w 6126740"/>
              <a:gd name="connsiteY0" fmla="*/ 0 h 6857542"/>
              <a:gd name="connsiteX1" fmla="*/ 4980067 w 6126740"/>
              <a:gd name="connsiteY1" fmla="*/ 0 h 6857542"/>
              <a:gd name="connsiteX2" fmla="*/ 4992714 w 6126740"/>
              <a:gd name="connsiteY2" fmla="*/ 31774 h 6857542"/>
              <a:gd name="connsiteX3" fmla="*/ 6047722 w 6126740"/>
              <a:gd name="connsiteY3" fmla="*/ 2682457 h 6857542"/>
              <a:gd name="connsiteX4" fmla="*/ 6047722 w 6126740"/>
              <a:gd name="connsiteY4" fmla="*/ 3752208 h 6857542"/>
              <a:gd name="connsiteX5" fmla="*/ 4890218 w 6126740"/>
              <a:gd name="connsiteY5" fmla="*/ 6660411 h 6857542"/>
              <a:gd name="connsiteX6" fmla="*/ 4811756 w 6126740"/>
              <a:gd name="connsiteY6" fmla="*/ 6857542 h 6857542"/>
              <a:gd name="connsiteX7" fmla="*/ 0 w 6126740"/>
              <a:gd name="connsiteY7" fmla="*/ 6857542 h 6857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26740" h="6857542">
                <a:moveTo>
                  <a:pt x="0" y="0"/>
                </a:moveTo>
                <a:lnTo>
                  <a:pt x="4980067" y="0"/>
                </a:lnTo>
                <a:lnTo>
                  <a:pt x="4992714" y="31774"/>
                </a:lnTo>
                <a:cubicBezTo>
                  <a:pt x="6047722" y="2682457"/>
                  <a:pt x="6047722" y="2682457"/>
                  <a:pt x="6047722" y="2682457"/>
                </a:cubicBezTo>
                <a:cubicBezTo>
                  <a:pt x="6153080" y="2988100"/>
                  <a:pt x="6153080" y="3446565"/>
                  <a:pt x="6047722" y="3752208"/>
                </a:cubicBezTo>
                <a:cubicBezTo>
                  <a:pt x="5563735" y="4968215"/>
                  <a:pt x="5185620" y="5918220"/>
                  <a:pt x="4890218" y="6660411"/>
                </a:cubicBezTo>
                <a:lnTo>
                  <a:pt x="4811756" y="6857542"/>
                </a:lnTo>
                <a:lnTo>
                  <a:pt x="0" y="68575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7F9311-0C48-4D07-8EB9-6965B2CD7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030286"/>
            <a:ext cx="4153626" cy="217409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Sentence Enhancements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C9888C69-11CC-40BA-BABF-F9B7E11C9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0080" y="640080"/>
            <a:ext cx="1128382" cy="847206"/>
            <a:chOff x="5307830" y="325570"/>
            <a:chExt cx="1128382" cy="847206"/>
          </a:xfrm>
        </p:grpSpPr>
        <p:sp>
          <p:nvSpPr>
            <p:cNvPr id="61" name="Freeform 5">
              <a:extLst>
                <a:ext uri="{FF2B5EF4-FFF2-40B4-BE49-F238E27FC236}">
                  <a16:creationId xmlns:a16="http://schemas.microsoft.com/office/drawing/2014/main" id="{737D08C8-52AD-4B7E-A217-E28E1AF00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5">
              <a:extLst>
                <a:ext uri="{FF2B5EF4-FFF2-40B4-BE49-F238E27FC236}">
                  <a16:creationId xmlns:a16="http://schemas.microsoft.com/office/drawing/2014/main" id="{0ED11528-93DA-433F-9B3C-21106EFDBB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1CB7C1BF-B960-4C67-9AD6-BAA09BC1CB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290" y="3428999"/>
            <a:ext cx="3760322" cy="274121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/>
            <a:r>
              <a:rPr lang="en-US" sz="2000" dirty="0">
                <a:solidFill>
                  <a:schemeClr val="bg1"/>
                </a:solidFill>
              </a:rPr>
              <a:t>Black defendants are labeled “Career Offenders” 2x as often as white defendants and 11.6x as often as Hispanic defendants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09D790-5985-4C94-A04A-AD15ED0F93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92899" y="3371284"/>
            <a:ext cx="5010014" cy="315707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DB58F66-CD44-4CFC-A17F-FA279E375A85}"/>
              </a:ext>
            </a:extLst>
          </p:cNvPr>
          <p:cNvSpPr txBox="1"/>
          <p:nvPr/>
        </p:nvSpPr>
        <p:spPr>
          <a:xfrm>
            <a:off x="6866186" y="882733"/>
            <a:ext cx="46066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Career Offender Status Applied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92FD124-60D7-4DA1-816D-52308CCC12D8}"/>
              </a:ext>
            </a:extLst>
          </p:cNvPr>
          <p:cNvSpPr/>
          <p:nvPr/>
        </p:nvSpPr>
        <p:spPr>
          <a:xfrm>
            <a:off x="7404890" y="1537574"/>
            <a:ext cx="1754480" cy="1693072"/>
          </a:xfrm>
          <a:prstGeom prst="roundRect">
            <a:avLst/>
          </a:prstGeom>
          <a:solidFill>
            <a:srgbClr val="EAF1F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1400" dirty="0"/>
              <a:t>Applied in</a:t>
            </a:r>
          </a:p>
          <a:p>
            <a:pPr algn="ctr"/>
            <a:r>
              <a:rPr lang="en-US" sz="6600" dirty="0"/>
              <a:t>7%</a:t>
            </a:r>
          </a:p>
          <a:p>
            <a:pPr algn="ctr"/>
            <a:r>
              <a:rPr lang="en-US" sz="1400" dirty="0"/>
              <a:t>of cases</a:t>
            </a:r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9CAD8C2-985C-408A-B02A-8BCED32AFF37}"/>
              </a:ext>
            </a:extLst>
          </p:cNvPr>
          <p:cNvSpPr/>
          <p:nvPr/>
        </p:nvSpPr>
        <p:spPr>
          <a:xfrm>
            <a:off x="9448782" y="1511305"/>
            <a:ext cx="1754480" cy="1693072"/>
          </a:xfrm>
          <a:prstGeom prst="roundRect">
            <a:avLst/>
          </a:prstGeom>
          <a:solidFill>
            <a:srgbClr val="EAF1F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 fontScale="92500" lnSpcReduction="10000"/>
          </a:bodyPr>
          <a:lstStyle/>
          <a:p>
            <a:pPr algn="ctr"/>
            <a:r>
              <a:rPr lang="en-US" sz="1400" dirty="0"/>
              <a:t>Increases sentence by average of</a:t>
            </a:r>
          </a:p>
          <a:p>
            <a:pPr algn="ctr"/>
            <a:r>
              <a:rPr lang="en-US" sz="6600" dirty="0"/>
              <a:t>12.7</a:t>
            </a:r>
          </a:p>
          <a:p>
            <a:pPr algn="ctr"/>
            <a:r>
              <a:rPr lang="en-US" sz="1400" dirty="0"/>
              <a:t>years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3168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3B2069EE-A08E-44F0-B3F9-3CF8CC2DC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26740" cy="6857542"/>
          </a:xfrm>
          <a:custGeom>
            <a:avLst/>
            <a:gdLst>
              <a:gd name="connsiteX0" fmla="*/ 0 w 6126740"/>
              <a:gd name="connsiteY0" fmla="*/ 0 h 6857542"/>
              <a:gd name="connsiteX1" fmla="*/ 4980067 w 6126740"/>
              <a:gd name="connsiteY1" fmla="*/ 0 h 6857542"/>
              <a:gd name="connsiteX2" fmla="*/ 4992714 w 6126740"/>
              <a:gd name="connsiteY2" fmla="*/ 31774 h 6857542"/>
              <a:gd name="connsiteX3" fmla="*/ 6047722 w 6126740"/>
              <a:gd name="connsiteY3" fmla="*/ 2682457 h 6857542"/>
              <a:gd name="connsiteX4" fmla="*/ 6047722 w 6126740"/>
              <a:gd name="connsiteY4" fmla="*/ 3752208 h 6857542"/>
              <a:gd name="connsiteX5" fmla="*/ 4890218 w 6126740"/>
              <a:gd name="connsiteY5" fmla="*/ 6660411 h 6857542"/>
              <a:gd name="connsiteX6" fmla="*/ 4811756 w 6126740"/>
              <a:gd name="connsiteY6" fmla="*/ 6857542 h 6857542"/>
              <a:gd name="connsiteX7" fmla="*/ 0 w 6126740"/>
              <a:gd name="connsiteY7" fmla="*/ 6857542 h 6857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26740" h="6857542">
                <a:moveTo>
                  <a:pt x="0" y="0"/>
                </a:moveTo>
                <a:lnTo>
                  <a:pt x="4980067" y="0"/>
                </a:lnTo>
                <a:lnTo>
                  <a:pt x="4992714" y="31774"/>
                </a:lnTo>
                <a:cubicBezTo>
                  <a:pt x="6047722" y="2682457"/>
                  <a:pt x="6047722" y="2682457"/>
                  <a:pt x="6047722" y="2682457"/>
                </a:cubicBezTo>
                <a:cubicBezTo>
                  <a:pt x="6153080" y="2988100"/>
                  <a:pt x="6153080" y="3446565"/>
                  <a:pt x="6047722" y="3752208"/>
                </a:cubicBezTo>
                <a:cubicBezTo>
                  <a:pt x="5563735" y="4968215"/>
                  <a:pt x="5185620" y="5918220"/>
                  <a:pt x="4890218" y="6660411"/>
                </a:cubicBezTo>
                <a:lnTo>
                  <a:pt x="4811756" y="6857542"/>
                </a:lnTo>
                <a:lnTo>
                  <a:pt x="0" y="68575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7F9311-0C48-4D07-8EB9-6965B2CD7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030286"/>
            <a:ext cx="4153626" cy="217409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Sentence Enhancements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C9888C69-11CC-40BA-BABF-F9B7E11C9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0080" y="640080"/>
            <a:ext cx="1128382" cy="847206"/>
            <a:chOff x="5307830" y="325570"/>
            <a:chExt cx="1128382" cy="847206"/>
          </a:xfrm>
        </p:grpSpPr>
        <p:sp>
          <p:nvSpPr>
            <p:cNvPr id="61" name="Freeform 5">
              <a:extLst>
                <a:ext uri="{FF2B5EF4-FFF2-40B4-BE49-F238E27FC236}">
                  <a16:creationId xmlns:a16="http://schemas.microsoft.com/office/drawing/2014/main" id="{737D08C8-52AD-4B7E-A217-E28E1AF00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5">
              <a:extLst>
                <a:ext uri="{FF2B5EF4-FFF2-40B4-BE49-F238E27FC236}">
                  <a16:creationId xmlns:a16="http://schemas.microsoft.com/office/drawing/2014/main" id="{0ED11528-93DA-433F-9B3C-21106EFDBB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1CB7C1BF-B960-4C67-9AD6-BAA09BC1CB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290" y="3428999"/>
            <a:ext cx="3760322" cy="274121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/>
            <a:r>
              <a:rPr lang="en-US" sz="2000" dirty="0">
                <a:solidFill>
                  <a:schemeClr val="bg1"/>
                </a:solidFill>
              </a:rPr>
              <a:t>Black defendants are labeled “Armed Career Offenders” 2.7x as often as white defendants and 8.5x as often as Hispanic defendants</a:t>
            </a:r>
          </a:p>
          <a:p>
            <a:pPr marL="285750" indent="-285750"/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09D790-5985-4C94-A04A-AD15ED0F93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92899" y="3371284"/>
            <a:ext cx="5010014" cy="315707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DB58F66-CD44-4CFC-A17F-FA279E375A85}"/>
              </a:ext>
            </a:extLst>
          </p:cNvPr>
          <p:cNvSpPr txBox="1"/>
          <p:nvPr/>
        </p:nvSpPr>
        <p:spPr>
          <a:xfrm>
            <a:off x="6617127" y="882733"/>
            <a:ext cx="50100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Armed Career Offender Status Applied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92FD124-60D7-4DA1-816D-52308CCC12D8}"/>
              </a:ext>
            </a:extLst>
          </p:cNvPr>
          <p:cNvSpPr/>
          <p:nvPr/>
        </p:nvSpPr>
        <p:spPr>
          <a:xfrm>
            <a:off x="7404890" y="1537574"/>
            <a:ext cx="1754480" cy="1693072"/>
          </a:xfrm>
          <a:prstGeom prst="roundRect">
            <a:avLst/>
          </a:prstGeom>
          <a:solidFill>
            <a:srgbClr val="EAF1F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1400" dirty="0"/>
              <a:t>Applied in</a:t>
            </a:r>
          </a:p>
          <a:p>
            <a:pPr algn="ctr"/>
            <a:r>
              <a:rPr lang="en-US" sz="6600" dirty="0"/>
              <a:t>2%</a:t>
            </a:r>
          </a:p>
          <a:p>
            <a:pPr algn="ctr"/>
            <a:r>
              <a:rPr lang="en-US" sz="1400" dirty="0"/>
              <a:t>of cases</a:t>
            </a:r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9CAD8C2-985C-408A-B02A-8BCED32AFF37}"/>
              </a:ext>
            </a:extLst>
          </p:cNvPr>
          <p:cNvSpPr/>
          <p:nvPr/>
        </p:nvSpPr>
        <p:spPr>
          <a:xfrm>
            <a:off x="9448782" y="1511305"/>
            <a:ext cx="1754480" cy="1693072"/>
          </a:xfrm>
          <a:prstGeom prst="roundRect">
            <a:avLst/>
          </a:prstGeom>
          <a:solidFill>
            <a:srgbClr val="EAF1F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 fontScale="92500" lnSpcReduction="10000"/>
          </a:bodyPr>
          <a:lstStyle/>
          <a:p>
            <a:pPr algn="ctr"/>
            <a:r>
              <a:rPr lang="en-US" sz="1400" dirty="0"/>
              <a:t>Increases sentence by average of</a:t>
            </a:r>
          </a:p>
          <a:p>
            <a:pPr algn="ctr"/>
            <a:r>
              <a:rPr lang="en-US" sz="6600" dirty="0"/>
              <a:t>25.3</a:t>
            </a:r>
          </a:p>
          <a:p>
            <a:pPr algn="ctr"/>
            <a:r>
              <a:rPr lang="en-US" sz="1400" dirty="0"/>
              <a:t>years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08253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3B2069EE-A08E-44F0-B3F9-3CF8CC2DC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26740" cy="6857542"/>
          </a:xfrm>
          <a:custGeom>
            <a:avLst/>
            <a:gdLst>
              <a:gd name="connsiteX0" fmla="*/ 0 w 6126740"/>
              <a:gd name="connsiteY0" fmla="*/ 0 h 6857542"/>
              <a:gd name="connsiteX1" fmla="*/ 4980067 w 6126740"/>
              <a:gd name="connsiteY1" fmla="*/ 0 h 6857542"/>
              <a:gd name="connsiteX2" fmla="*/ 4992714 w 6126740"/>
              <a:gd name="connsiteY2" fmla="*/ 31774 h 6857542"/>
              <a:gd name="connsiteX3" fmla="*/ 6047722 w 6126740"/>
              <a:gd name="connsiteY3" fmla="*/ 2682457 h 6857542"/>
              <a:gd name="connsiteX4" fmla="*/ 6047722 w 6126740"/>
              <a:gd name="connsiteY4" fmla="*/ 3752208 h 6857542"/>
              <a:gd name="connsiteX5" fmla="*/ 4890218 w 6126740"/>
              <a:gd name="connsiteY5" fmla="*/ 6660411 h 6857542"/>
              <a:gd name="connsiteX6" fmla="*/ 4811756 w 6126740"/>
              <a:gd name="connsiteY6" fmla="*/ 6857542 h 6857542"/>
              <a:gd name="connsiteX7" fmla="*/ 0 w 6126740"/>
              <a:gd name="connsiteY7" fmla="*/ 6857542 h 6857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26740" h="6857542">
                <a:moveTo>
                  <a:pt x="0" y="0"/>
                </a:moveTo>
                <a:lnTo>
                  <a:pt x="4980067" y="0"/>
                </a:lnTo>
                <a:lnTo>
                  <a:pt x="4992714" y="31774"/>
                </a:lnTo>
                <a:cubicBezTo>
                  <a:pt x="6047722" y="2682457"/>
                  <a:pt x="6047722" y="2682457"/>
                  <a:pt x="6047722" y="2682457"/>
                </a:cubicBezTo>
                <a:cubicBezTo>
                  <a:pt x="6153080" y="2988100"/>
                  <a:pt x="6153080" y="3446565"/>
                  <a:pt x="6047722" y="3752208"/>
                </a:cubicBezTo>
                <a:cubicBezTo>
                  <a:pt x="5563735" y="4968215"/>
                  <a:pt x="5185620" y="5918220"/>
                  <a:pt x="4890218" y="6660411"/>
                </a:cubicBezTo>
                <a:lnTo>
                  <a:pt x="4811756" y="6857542"/>
                </a:lnTo>
                <a:lnTo>
                  <a:pt x="0" y="68575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7F9311-0C48-4D07-8EB9-6965B2CD7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030286"/>
            <a:ext cx="4153626" cy="217409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Sentence Mitigation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C9888C69-11CC-40BA-BABF-F9B7E11C9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0080" y="640080"/>
            <a:ext cx="1128382" cy="847206"/>
            <a:chOff x="5307830" y="325570"/>
            <a:chExt cx="1128382" cy="847206"/>
          </a:xfrm>
        </p:grpSpPr>
        <p:sp>
          <p:nvSpPr>
            <p:cNvPr id="61" name="Freeform 5">
              <a:extLst>
                <a:ext uri="{FF2B5EF4-FFF2-40B4-BE49-F238E27FC236}">
                  <a16:creationId xmlns:a16="http://schemas.microsoft.com/office/drawing/2014/main" id="{737D08C8-52AD-4B7E-A217-E28E1AF00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5">
              <a:extLst>
                <a:ext uri="{FF2B5EF4-FFF2-40B4-BE49-F238E27FC236}">
                  <a16:creationId xmlns:a16="http://schemas.microsoft.com/office/drawing/2014/main" id="{0ED11528-93DA-433F-9B3C-21106EFDBB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1CB7C1BF-B960-4C67-9AD6-BAA09BC1CB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290" y="3428999"/>
            <a:ext cx="4390636" cy="2537095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285750" indent="-285750"/>
            <a:r>
              <a:rPr lang="en-US" sz="2000" dirty="0">
                <a:solidFill>
                  <a:schemeClr val="bg1"/>
                </a:solidFill>
              </a:rPr>
              <a:t>Black defendants receive the safety valve measure 40% less than white defendants and 70% less than Hispanic defendants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09D790-5985-4C94-A04A-AD15ED0F93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92899" y="3371284"/>
            <a:ext cx="5010013" cy="315707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DB58F66-CD44-4CFC-A17F-FA279E375A85}"/>
              </a:ext>
            </a:extLst>
          </p:cNvPr>
          <p:cNvSpPr txBox="1"/>
          <p:nvPr/>
        </p:nvSpPr>
        <p:spPr>
          <a:xfrm>
            <a:off x="6617127" y="882733"/>
            <a:ext cx="50100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Safety Valve Applied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92FD124-60D7-4DA1-816D-52308CCC12D8}"/>
              </a:ext>
            </a:extLst>
          </p:cNvPr>
          <p:cNvSpPr/>
          <p:nvPr/>
        </p:nvSpPr>
        <p:spPr>
          <a:xfrm>
            <a:off x="7404890" y="1537574"/>
            <a:ext cx="1754480" cy="1693072"/>
          </a:xfrm>
          <a:prstGeom prst="roundRect">
            <a:avLst/>
          </a:prstGeom>
          <a:solidFill>
            <a:srgbClr val="EAF1F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 fontScale="92500"/>
          </a:bodyPr>
          <a:lstStyle/>
          <a:p>
            <a:pPr algn="ctr"/>
            <a:r>
              <a:rPr lang="en-US" sz="1400" dirty="0"/>
              <a:t>Applied in</a:t>
            </a:r>
          </a:p>
          <a:p>
            <a:pPr algn="ctr"/>
            <a:r>
              <a:rPr lang="en-US" sz="6600" dirty="0"/>
              <a:t>18%</a:t>
            </a:r>
          </a:p>
          <a:p>
            <a:pPr algn="ctr"/>
            <a:r>
              <a:rPr lang="en-US" sz="1400" dirty="0"/>
              <a:t>of drug cases</a:t>
            </a:r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9CAD8C2-985C-408A-B02A-8BCED32AFF37}"/>
              </a:ext>
            </a:extLst>
          </p:cNvPr>
          <p:cNvSpPr/>
          <p:nvPr/>
        </p:nvSpPr>
        <p:spPr>
          <a:xfrm>
            <a:off x="9448782" y="1511305"/>
            <a:ext cx="1754480" cy="1693072"/>
          </a:xfrm>
          <a:prstGeom prst="roundRect">
            <a:avLst/>
          </a:prstGeom>
          <a:solidFill>
            <a:srgbClr val="EAF1F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 fontScale="92500" lnSpcReduction="10000"/>
          </a:bodyPr>
          <a:lstStyle/>
          <a:p>
            <a:pPr algn="ctr"/>
            <a:r>
              <a:rPr lang="en-US" sz="1400" b="1" dirty="0"/>
              <a:t>Reduces</a:t>
            </a:r>
            <a:r>
              <a:rPr lang="en-US" sz="1400" dirty="0"/>
              <a:t> sentence by average of</a:t>
            </a:r>
          </a:p>
          <a:p>
            <a:pPr algn="ctr"/>
            <a:r>
              <a:rPr lang="en-US" sz="6600" dirty="0"/>
              <a:t>7.2</a:t>
            </a:r>
          </a:p>
          <a:p>
            <a:pPr algn="ctr"/>
            <a:r>
              <a:rPr lang="en-US" sz="1400" dirty="0"/>
              <a:t>years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4223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F1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C475749F-F487-4EFB-ABC7-C1359590EB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5">
            <a:extLst>
              <a:ext uri="{FF2B5EF4-FFF2-40B4-BE49-F238E27FC236}">
                <a16:creationId xmlns:a16="http://schemas.microsoft.com/office/drawing/2014/main" id="{F6285A5F-6712-47A0-8A11-F0DFF60D0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276856" y="1645695"/>
            <a:ext cx="4418320" cy="3877280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50800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FA6F8ABB-6C5D-4349-9E1B-198D1ABFA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52343" y="643383"/>
            <a:ext cx="2926988" cy="2594434"/>
          </a:xfrm>
          <a:custGeom>
            <a:avLst/>
            <a:gdLst>
              <a:gd name="connsiteX0" fmla="*/ 853538 w 2991693"/>
              <a:gd name="connsiteY0" fmla="*/ 0 h 2651787"/>
              <a:gd name="connsiteX1" fmla="*/ 2141030 w 2991693"/>
              <a:gd name="connsiteY1" fmla="*/ 0 h 2651787"/>
              <a:gd name="connsiteX2" fmla="*/ 2324957 w 2991693"/>
              <a:gd name="connsiteY2" fmla="*/ 103466 h 2651787"/>
              <a:gd name="connsiteX3" fmla="*/ 2968702 w 2991693"/>
              <a:gd name="connsiteY3" fmla="*/ 1218596 h 2651787"/>
              <a:gd name="connsiteX4" fmla="*/ 2968702 w 2991693"/>
              <a:gd name="connsiteY4" fmla="*/ 1433192 h 2651787"/>
              <a:gd name="connsiteX5" fmla="*/ 2324957 w 2991693"/>
              <a:gd name="connsiteY5" fmla="*/ 2548321 h 2651787"/>
              <a:gd name="connsiteX6" fmla="*/ 2141030 w 2991693"/>
              <a:gd name="connsiteY6" fmla="*/ 2651787 h 2651787"/>
              <a:gd name="connsiteX7" fmla="*/ 853538 w 2991693"/>
              <a:gd name="connsiteY7" fmla="*/ 2651787 h 2651787"/>
              <a:gd name="connsiteX8" fmla="*/ 669612 w 2991693"/>
              <a:gd name="connsiteY8" fmla="*/ 2548321 h 2651787"/>
              <a:gd name="connsiteX9" fmla="*/ 25866 w 2991693"/>
              <a:gd name="connsiteY9" fmla="*/ 1433192 h 2651787"/>
              <a:gd name="connsiteX10" fmla="*/ 25866 w 2991693"/>
              <a:gd name="connsiteY10" fmla="*/ 1218596 h 2651787"/>
              <a:gd name="connsiteX11" fmla="*/ 669612 w 2991693"/>
              <a:gd name="connsiteY11" fmla="*/ 103466 h 2651787"/>
              <a:gd name="connsiteX12" fmla="*/ 853538 w 2991693"/>
              <a:gd name="connsiteY12" fmla="*/ 0 h 26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91693" h="2651787">
                <a:moveTo>
                  <a:pt x="853538" y="0"/>
                </a:moveTo>
                <a:cubicBezTo>
                  <a:pt x="2141030" y="0"/>
                  <a:pt x="2141030" y="0"/>
                  <a:pt x="2141030" y="0"/>
                </a:cubicBezTo>
                <a:cubicBezTo>
                  <a:pt x="2206170" y="0"/>
                  <a:pt x="2290471" y="45985"/>
                  <a:pt x="2324957" y="103466"/>
                </a:cubicBezTo>
                <a:cubicBezTo>
                  <a:pt x="2968702" y="1218596"/>
                  <a:pt x="2968702" y="1218596"/>
                  <a:pt x="2968702" y="1218596"/>
                </a:cubicBezTo>
                <a:cubicBezTo>
                  <a:pt x="2999357" y="1279909"/>
                  <a:pt x="2999357" y="1371878"/>
                  <a:pt x="2968702" y="1433192"/>
                </a:cubicBezTo>
                <a:cubicBezTo>
                  <a:pt x="2324957" y="2548321"/>
                  <a:pt x="2324957" y="2548321"/>
                  <a:pt x="2324957" y="2548321"/>
                </a:cubicBezTo>
                <a:cubicBezTo>
                  <a:pt x="2290471" y="2605803"/>
                  <a:pt x="2206170" y="2651787"/>
                  <a:pt x="2141030" y="2651787"/>
                </a:cubicBezTo>
                <a:lnTo>
                  <a:pt x="853538" y="2651787"/>
                </a:lnTo>
                <a:cubicBezTo>
                  <a:pt x="784566" y="2651787"/>
                  <a:pt x="700266" y="2605803"/>
                  <a:pt x="669612" y="2548321"/>
                </a:cubicBezTo>
                <a:cubicBezTo>
                  <a:pt x="25866" y="1433192"/>
                  <a:pt x="25866" y="1433192"/>
                  <a:pt x="25866" y="1433192"/>
                </a:cubicBezTo>
                <a:cubicBezTo>
                  <a:pt x="-8621" y="1371878"/>
                  <a:pt x="-8621" y="1279909"/>
                  <a:pt x="25866" y="1218596"/>
                </a:cubicBezTo>
                <a:cubicBezTo>
                  <a:pt x="669612" y="103466"/>
                  <a:pt x="669612" y="103466"/>
                  <a:pt x="669612" y="103466"/>
                </a:cubicBezTo>
                <a:cubicBezTo>
                  <a:pt x="700266" y="45985"/>
                  <a:pt x="784566" y="0"/>
                  <a:pt x="853538" y="0"/>
                </a:cubicBezTo>
                <a:close/>
              </a:path>
            </a:pathLst>
          </a:custGeom>
          <a:solidFill>
            <a:schemeClr val="tx1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B971ABA8-4CDB-4EEE-8C48-AA4FDB6507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2071858"/>
            <a:ext cx="8109718" cy="4786143"/>
          </a:xfrm>
          <a:custGeom>
            <a:avLst/>
            <a:gdLst>
              <a:gd name="connsiteX0" fmla="*/ 7381313 w 8109718"/>
              <a:gd name="connsiteY0" fmla="*/ 1839459 h 4786143"/>
              <a:gd name="connsiteX1" fmla="*/ 7381313 w 8109718"/>
              <a:gd name="connsiteY1" fmla="*/ 1853646 h 4786143"/>
              <a:gd name="connsiteX2" fmla="*/ 7379359 w 8109718"/>
              <a:gd name="connsiteY2" fmla="*/ 1846552 h 4786143"/>
              <a:gd name="connsiteX3" fmla="*/ 1321854 w 8109718"/>
              <a:gd name="connsiteY3" fmla="*/ 0 h 4786143"/>
              <a:gd name="connsiteX4" fmla="*/ 5365317 w 8109718"/>
              <a:gd name="connsiteY4" fmla="*/ 0 h 4786143"/>
              <a:gd name="connsiteX5" fmla="*/ 5985373 w 8109718"/>
              <a:gd name="connsiteY5" fmla="*/ 365439 h 4786143"/>
              <a:gd name="connsiteX6" fmla="*/ 8011470 w 8109718"/>
              <a:gd name="connsiteY6" fmla="*/ 3854515 h 4786143"/>
              <a:gd name="connsiteX7" fmla="*/ 8011470 w 8109718"/>
              <a:gd name="connsiteY7" fmla="*/ 4567993 h 4786143"/>
              <a:gd name="connsiteX8" fmla="*/ 7904625 w 8109718"/>
              <a:gd name="connsiteY8" fmla="*/ 4751987 h 4786143"/>
              <a:gd name="connsiteX9" fmla="*/ 7884791 w 8109718"/>
              <a:gd name="connsiteY9" fmla="*/ 4786143 h 4786143"/>
              <a:gd name="connsiteX10" fmla="*/ 0 w 8109718"/>
              <a:gd name="connsiteY10" fmla="*/ 4786143 h 4786143"/>
              <a:gd name="connsiteX11" fmla="*/ 0 w 8109718"/>
              <a:gd name="connsiteY11" fmla="*/ 1564110 h 4786143"/>
              <a:gd name="connsiteX12" fmla="*/ 27177 w 8109718"/>
              <a:gd name="connsiteY12" fmla="*/ 1517107 h 4786143"/>
              <a:gd name="connsiteX13" fmla="*/ 693065 w 8109718"/>
              <a:gd name="connsiteY13" fmla="*/ 365439 h 4786143"/>
              <a:gd name="connsiteX14" fmla="*/ 1321854 w 8109718"/>
              <a:gd name="connsiteY14" fmla="*/ 0 h 4786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8109718" h="4786143">
                <a:moveTo>
                  <a:pt x="7381313" y="1839459"/>
                </a:moveTo>
                <a:lnTo>
                  <a:pt x="7381313" y="1853646"/>
                </a:lnTo>
                <a:lnTo>
                  <a:pt x="7379359" y="1846552"/>
                </a:lnTo>
                <a:close/>
                <a:moveTo>
                  <a:pt x="1321854" y="0"/>
                </a:moveTo>
                <a:cubicBezTo>
                  <a:pt x="1321854" y="0"/>
                  <a:pt x="1321854" y="0"/>
                  <a:pt x="5365317" y="0"/>
                </a:cubicBezTo>
                <a:cubicBezTo>
                  <a:pt x="5618580" y="0"/>
                  <a:pt x="5863108" y="139215"/>
                  <a:pt x="5985373" y="365439"/>
                </a:cubicBezTo>
                <a:cubicBezTo>
                  <a:pt x="5985373" y="365439"/>
                  <a:pt x="5985373" y="365439"/>
                  <a:pt x="8011470" y="3854515"/>
                </a:cubicBezTo>
                <a:cubicBezTo>
                  <a:pt x="8142468" y="4072039"/>
                  <a:pt x="8142468" y="4350470"/>
                  <a:pt x="8011470" y="4567993"/>
                </a:cubicBezTo>
                <a:cubicBezTo>
                  <a:pt x="8011470" y="4567993"/>
                  <a:pt x="8011470" y="4567993"/>
                  <a:pt x="7904625" y="4751987"/>
                </a:cubicBezTo>
                <a:lnTo>
                  <a:pt x="7884791" y="4786143"/>
                </a:lnTo>
                <a:lnTo>
                  <a:pt x="0" y="4786143"/>
                </a:lnTo>
                <a:lnTo>
                  <a:pt x="0" y="1564110"/>
                </a:lnTo>
                <a:lnTo>
                  <a:pt x="27177" y="1517107"/>
                </a:lnTo>
                <a:cubicBezTo>
                  <a:pt x="220245" y="1183191"/>
                  <a:pt x="440895" y="801574"/>
                  <a:pt x="693065" y="365439"/>
                </a:cubicBezTo>
                <a:cubicBezTo>
                  <a:pt x="824063" y="139215"/>
                  <a:pt x="1059859" y="0"/>
                  <a:pt x="1321854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B2A1168-7759-4137-9142-9990CD1097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0281" y="2961564"/>
            <a:ext cx="5124734" cy="3268639"/>
          </a:xfrm>
        </p:spPr>
        <p:txBody>
          <a:bodyPr anchor="ctr">
            <a:normAutofit/>
          </a:bodyPr>
          <a:lstStyle/>
          <a:p>
            <a:pPr algn="l"/>
            <a:r>
              <a:rPr lang="en-US" sz="7200" dirty="0">
                <a:solidFill>
                  <a:schemeClr val="bg1"/>
                </a:solidFill>
              </a:rPr>
              <a:t>Pleas v. Trials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DAD463E1-6621-44B4-A995-C70A4631D3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7830" y="385730"/>
            <a:ext cx="1128382" cy="847206"/>
            <a:chOff x="5307830" y="325570"/>
            <a:chExt cx="1128382" cy="847206"/>
          </a:xfrm>
        </p:grpSpPr>
        <p:sp>
          <p:nvSpPr>
            <p:cNvPr id="36" name="Freeform 5">
              <a:extLst>
                <a:ext uri="{FF2B5EF4-FFF2-40B4-BE49-F238E27FC236}">
                  <a16:creationId xmlns:a16="http://schemas.microsoft.com/office/drawing/2014/main" id="{A152F29E-C625-4313-96BF-5675B357C0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5">
              <a:extLst>
                <a:ext uri="{FF2B5EF4-FFF2-40B4-BE49-F238E27FC236}">
                  <a16:creationId xmlns:a16="http://schemas.microsoft.com/office/drawing/2014/main" id="{C2A5CB78-6497-4151-83B6-568BD27EC5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552705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1557A916-FDD1-44A1-A7A1-70009FD6B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B874C19-9B23-4B12-823E-D67615A9B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743949" cy="6858000"/>
          </a:xfrm>
          <a:custGeom>
            <a:avLst/>
            <a:gdLst>
              <a:gd name="connsiteX0" fmla="*/ 956085 w 7743949"/>
              <a:gd name="connsiteY0" fmla="*/ 2071857 h 6858000"/>
              <a:gd name="connsiteX1" fmla="*/ 4999548 w 7743949"/>
              <a:gd name="connsiteY1" fmla="*/ 2071857 h 6858000"/>
              <a:gd name="connsiteX2" fmla="*/ 5619604 w 7743949"/>
              <a:gd name="connsiteY2" fmla="*/ 2437296 h 6858000"/>
              <a:gd name="connsiteX3" fmla="*/ 7645701 w 7743949"/>
              <a:gd name="connsiteY3" fmla="*/ 5926372 h 6858000"/>
              <a:gd name="connsiteX4" fmla="*/ 7645701 w 7743949"/>
              <a:gd name="connsiteY4" fmla="*/ 6639850 h 6858000"/>
              <a:gd name="connsiteX5" fmla="*/ 7538856 w 7743949"/>
              <a:gd name="connsiteY5" fmla="*/ 6823844 h 6858000"/>
              <a:gd name="connsiteX6" fmla="*/ 7519022 w 7743949"/>
              <a:gd name="connsiteY6" fmla="*/ 6858000 h 6858000"/>
              <a:gd name="connsiteX7" fmla="*/ 0 w 7743949"/>
              <a:gd name="connsiteY7" fmla="*/ 6858000 h 6858000"/>
              <a:gd name="connsiteX8" fmla="*/ 0 w 7743949"/>
              <a:gd name="connsiteY8" fmla="*/ 3003362 h 6858000"/>
              <a:gd name="connsiteX9" fmla="*/ 144017 w 7743949"/>
              <a:gd name="connsiteY9" fmla="*/ 2754282 h 6858000"/>
              <a:gd name="connsiteX10" fmla="*/ 327296 w 7743949"/>
              <a:gd name="connsiteY10" fmla="*/ 2437296 h 6858000"/>
              <a:gd name="connsiteX11" fmla="*/ 956085 w 7743949"/>
              <a:gd name="connsiteY11" fmla="*/ 2071857 h 6858000"/>
              <a:gd name="connsiteX12" fmla="*/ 6281397 w 7743949"/>
              <a:gd name="connsiteY12" fmla="*/ 1163923 h 6858000"/>
              <a:gd name="connsiteX13" fmla="*/ 7148441 w 7743949"/>
              <a:gd name="connsiteY13" fmla="*/ 1163923 h 6858000"/>
              <a:gd name="connsiteX14" fmla="*/ 7281401 w 7743949"/>
              <a:gd name="connsiteY14" fmla="*/ 1242285 h 6858000"/>
              <a:gd name="connsiteX15" fmla="*/ 7715859 w 7743949"/>
              <a:gd name="connsiteY15" fmla="*/ 1990451 h 6858000"/>
              <a:gd name="connsiteX16" fmla="*/ 7715859 w 7743949"/>
              <a:gd name="connsiteY16" fmla="*/ 2143443 h 6858000"/>
              <a:gd name="connsiteX17" fmla="*/ 7281401 w 7743949"/>
              <a:gd name="connsiteY17" fmla="*/ 2891610 h 6858000"/>
              <a:gd name="connsiteX18" fmla="*/ 7148441 w 7743949"/>
              <a:gd name="connsiteY18" fmla="*/ 2969971 h 6858000"/>
              <a:gd name="connsiteX19" fmla="*/ 6281397 w 7743949"/>
              <a:gd name="connsiteY19" fmla="*/ 2969971 h 6858000"/>
              <a:gd name="connsiteX20" fmla="*/ 6146565 w 7743949"/>
              <a:gd name="connsiteY20" fmla="*/ 2891610 h 6858000"/>
              <a:gd name="connsiteX21" fmla="*/ 5713979 w 7743949"/>
              <a:gd name="connsiteY21" fmla="*/ 2143443 h 6858000"/>
              <a:gd name="connsiteX22" fmla="*/ 5713979 w 7743949"/>
              <a:gd name="connsiteY22" fmla="*/ 1990451 h 6858000"/>
              <a:gd name="connsiteX23" fmla="*/ 6146565 w 7743949"/>
              <a:gd name="connsiteY23" fmla="*/ 1242285 h 6858000"/>
              <a:gd name="connsiteX24" fmla="*/ 6281397 w 7743949"/>
              <a:gd name="connsiteY24" fmla="*/ 1163923 h 6858000"/>
              <a:gd name="connsiteX25" fmla="*/ 0 w 7743949"/>
              <a:gd name="connsiteY25" fmla="*/ 0 h 6858000"/>
              <a:gd name="connsiteX26" fmla="*/ 6600525 w 7743949"/>
              <a:gd name="connsiteY26" fmla="*/ 0 h 6858000"/>
              <a:gd name="connsiteX27" fmla="*/ 6486618 w 7743949"/>
              <a:gd name="connsiteY27" fmla="*/ 196155 h 6858000"/>
              <a:gd name="connsiteX28" fmla="*/ 5677553 w 7743949"/>
              <a:gd name="connsiteY28" fmla="*/ 1589421 h 6858000"/>
              <a:gd name="connsiteX29" fmla="*/ 5057496 w 7743949"/>
              <a:gd name="connsiteY29" fmla="*/ 1954861 h 6858000"/>
              <a:gd name="connsiteX30" fmla="*/ 1014033 w 7743949"/>
              <a:gd name="connsiteY30" fmla="*/ 1954861 h 6858000"/>
              <a:gd name="connsiteX31" fmla="*/ 385244 w 7743949"/>
              <a:gd name="connsiteY31" fmla="*/ 1589421 h 6858000"/>
              <a:gd name="connsiteX32" fmla="*/ 69234 w 7743949"/>
              <a:gd name="connsiteY32" fmla="*/ 1042874 h 6858000"/>
              <a:gd name="connsiteX33" fmla="*/ 0 w 7743949"/>
              <a:gd name="connsiteY33" fmla="*/ 9231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7743949" h="6858000">
                <a:moveTo>
                  <a:pt x="956085" y="2071857"/>
                </a:moveTo>
                <a:cubicBezTo>
                  <a:pt x="956085" y="2071857"/>
                  <a:pt x="956085" y="2071857"/>
                  <a:pt x="4999548" y="2071857"/>
                </a:cubicBezTo>
                <a:cubicBezTo>
                  <a:pt x="5252811" y="2071857"/>
                  <a:pt x="5497339" y="2211072"/>
                  <a:pt x="5619604" y="2437296"/>
                </a:cubicBezTo>
                <a:cubicBezTo>
                  <a:pt x="5619604" y="2437296"/>
                  <a:pt x="5619604" y="2437296"/>
                  <a:pt x="7645701" y="5926372"/>
                </a:cubicBezTo>
                <a:cubicBezTo>
                  <a:pt x="7776699" y="6143896"/>
                  <a:pt x="7776699" y="6422327"/>
                  <a:pt x="7645701" y="6639850"/>
                </a:cubicBezTo>
                <a:cubicBezTo>
                  <a:pt x="7645701" y="6639850"/>
                  <a:pt x="7645701" y="6639850"/>
                  <a:pt x="7538856" y="6823844"/>
                </a:cubicBezTo>
                <a:lnTo>
                  <a:pt x="7519022" y="6858000"/>
                </a:lnTo>
                <a:lnTo>
                  <a:pt x="0" y="6858000"/>
                </a:lnTo>
                <a:lnTo>
                  <a:pt x="0" y="3003362"/>
                </a:lnTo>
                <a:lnTo>
                  <a:pt x="144017" y="2754282"/>
                </a:lnTo>
                <a:cubicBezTo>
                  <a:pt x="203181" y="2651956"/>
                  <a:pt x="264254" y="2546330"/>
                  <a:pt x="327296" y="2437296"/>
                </a:cubicBezTo>
                <a:cubicBezTo>
                  <a:pt x="458294" y="2211072"/>
                  <a:pt x="694090" y="2071857"/>
                  <a:pt x="956085" y="2071857"/>
                </a:cubicBezTo>
                <a:close/>
                <a:moveTo>
                  <a:pt x="6281397" y="1163923"/>
                </a:moveTo>
                <a:cubicBezTo>
                  <a:pt x="6281397" y="1163923"/>
                  <a:pt x="6281397" y="1163923"/>
                  <a:pt x="7148441" y="1163923"/>
                </a:cubicBezTo>
                <a:cubicBezTo>
                  <a:pt x="7202749" y="1163923"/>
                  <a:pt x="7255183" y="1193775"/>
                  <a:pt x="7281401" y="1242285"/>
                </a:cubicBezTo>
                <a:cubicBezTo>
                  <a:pt x="7281401" y="1242285"/>
                  <a:pt x="7281401" y="1242285"/>
                  <a:pt x="7715859" y="1990451"/>
                </a:cubicBezTo>
                <a:cubicBezTo>
                  <a:pt x="7743949" y="2037095"/>
                  <a:pt x="7743949" y="2096799"/>
                  <a:pt x="7715859" y="2143443"/>
                </a:cubicBezTo>
                <a:cubicBezTo>
                  <a:pt x="7715859" y="2143443"/>
                  <a:pt x="7715859" y="2143443"/>
                  <a:pt x="7281401" y="2891610"/>
                </a:cubicBezTo>
                <a:cubicBezTo>
                  <a:pt x="7255183" y="2940119"/>
                  <a:pt x="7202749" y="2969971"/>
                  <a:pt x="7148441" y="2969971"/>
                </a:cubicBezTo>
                <a:cubicBezTo>
                  <a:pt x="7148441" y="2969971"/>
                  <a:pt x="7148441" y="2969971"/>
                  <a:pt x="6281397" y="2969971"/>
                </a:cubicBezTo>
                <a:cubicBezTo>
                  <a:pt x="6225217" y="2969971"/>
                  <a:pt x="6174655" y="2940119"/>
                  <a:pt x="6146565" y="2891610"/>
                </a:cubicBezTo>
                <a:cubicBezTo>
                  <a:pt x="6146565" y="2891610"/>
                  <a:pt x="6146565" y="2891610"/>
                  <a:pt x="5713979" y="2143443"/>
                </a:cubicBezTo>
                <a:cubicBezTo>
                  <a:pt x="5685889" y="2096799"/>
                  <a:pt x="5685889" y="2037095"/>
                  <a:pt x="5713979" y="1990451"/>
                </a:cubicBezTo>
                <a:cubicBezTo>
                  <a:pt x="5713979" y="1990451"/>
                  <a:pt x="5713979" y="1990451"/>
                  <a:pt x="6146565" y="1242285"/>
                </a:cubicBezTo>
                <a:cubicBezTo>
                  <a:pt x="6174655" y="1193775"/>
                  <a:pt x="6225217" y="1163923"/>
                  <a:pt x="6281397" y="1163923"/>
                </a:cubicBezTo>
                <a:close/>
                <a:moveTo>
                  <a:pt x="0" y="0"/>
                </a:moveTo>
                <a:lnTo>
                  <a:pt x="6600525" y="0"/>
                </a:lnTo>
                <a:lnTo>
                  <a:pt x="6486618" y="196155"/>
                </a:lnTo>
                <a:cubicBezTo>
                  <a:pt x="6261242" y="584267"/>
                  <a:pt x="5994130" y="1044253"/>
                  <a:pt x="5677553" y="1589421"/>
                </a:cubicBezTo>
                <a:cubicBezTo>
                  <a:pt x="5555288" y="1815646"/>
                  <a:pt x="5310759" y="1954861"/>
                  <a:pt x="5057496" y="1954861"/>
                </a:cubicBezTo>
                <a:cubicBezTo>
                  <a:pt x="5057496" y="1954861"/>
                  <a:pt x="5057496" y="1954861"/>
                  <a:pt x="1014033" y="1954861"/>
                </a:cubicBezTo>
                <a:cubicBezTo>
                  <a:pt x="752038" y="1954861"/>
                  <a:pt x="516243" y="1815646"/>
                  <a:pt x="385244" y="1589421"/>
                </a:cubicBezTo>
                <a:cubicBezTo>
                  <a:pt x="385244" y="1589421"/>
                  <a:pt x="385244" y="1589421"/>
                  <a:pt x="69234" y="1042874"/>
                </a:cubicBezTo>
                <a:lnTo>
                  <a:pt x="0" y="9231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7EDA5E-FF32-48CB-AB2A-63CF13FBA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6744" y="349858"/>
            <a:ext cx="5186856" cy="1351722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Pleas v. Trials: Background*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097034-5955-46F6-94A5-18E3D5985947}"/>
              </a:ext>
            </a:extLst>
          </p:cNvPr>
          <p:cNvSpPr txBox="1"/>
          <p:nvPr/>
        </p:nvSpPr>
        <p:spPr>
          <a:xfrm>
            <a:off x="756746" y="2863018"/>
            <a:ext cx="4666592" cy="3304451"/>
          </a:xfrm>
        </p:spPr>
        <p:txBody>
          <a:bodyPr vert="horz" lIns="91440" tIns="45720" rIns="91440" bIns="45720" rtlCol="0">
            <a:normAutofit fontScale="70000" lnSpcReduction="20000"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Rigid sentencing guidelines leave little discretion to judges and juries in determining sentence length</a:t>
            </a:r>
          </a:p>
          <a:p>
            <a:pPr algn="just"/>
            <a:endParaRPr lang="en-US" sz="1400" dirty="0">
              <a:solidFill>
                <a:schemeClr val="bg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Prosecutors frequently use harsh mandatory minimums as bargaining chips to encourage defendants to plead out under a lesser charge rather than pursue trial</a:t>
            </a:r>
          </a:p>
          <a:p>
            <a:pPr algn="just"/>
            <a:endParaRPr lang="en-US" sz="1400" dirty="0">
              <a:solidFill>
                <a:schemeClr val="bg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This may cause innocent defendants to plead rather than risk a longer sentence at trial</a:t>
            </a:r>
          </a:p>
          <a:p>
            <a:pPr algn="just"/>
            <a:endParaRPr lang="en-US" sz="1400" dirty="0">
              <a:solidFill>
                <a:schemeClr val="bg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I wanted to see how these dynamics play out in Tennessee</a:t>
            </a:r>
          </a:p>
        </p:txBody>
      </p:sp>
      <p:pic>
        <p:nvPicPr>
          <p:cNvPr id="4" name="Graphic 3" descr="Judge female outline">
            <a:extLst>
              <a:ext uri="{FF2B5EF4-FFF2-40B4-BE49-F238E27FC236}">
                <a16:creationId xmlns:a16="http://schemas.microsoft.com/office/drawing/2014/main" id="{0A02A9A7-A775-48A4-A58D-B17209F672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7836576" y="1261638"/>
            <a:ext cx="3858600" cy="3858600"/>
          </a:xfrm>
          <a:prstGeom prst="rect">
            <a:avLst/>
          </a:prstGeom>
          <a:effectLst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F4BBF15-624F-4C96-BBBC-8C7111EE679D}"/>
              </a:ext>
            </a:extLst>
          </p:cNvPr>
          <p:cNvSpPr txBox="1"/>
          <p:nvPr/>
        </p:nvSpPr>
        <p:spPr>
          <a:xfrm>
            <a:off x="231006" y="6458552"/>
            <a:ext cx="554510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*Source: </a:t>
            </a:r>
            <a:r>
              <a:rPr lang="en-US" sz="1100" i="1" dirty="0">
                <a:solidFill>
                  <a:schemeClr val="bg1"/>
                </a:solidFill>
              </a:rPr>
              <a:t>Prisoners of Politics: Breaking the Cycle of Mass Incarceration </a:t>
            </a:r>
            <a:r>
              <a:rPr lang="en-US" sz="1100" dirty="0">
                <a:solidFill>
                  <a:schemeClr val="bg1"/>
                </a:solidFill>
              </a:rPr>
              <a:t>by Rachel Elise </a:t>
            </a:r>
            <a:r>
              <a:rPr lang="en-US" sz="1100" dirty="0" err="1">
                <a:solidFill>
                  <a:schemeClr val="bg1"/>
                </a:solidFill>
              </a:rPr>
              <a:t>Barkow</a:t>
            </a:r>
            <a:endParaRPr lang="en-US" sz="1100" dirty="0">
              <a:solidFill>
                <a:schemeClr val="bg1"/>
              </a:solidFill>
            </a:endParaRPr>
          </a:p>
          <a:p>
            <a:endParaRPr lang="en-US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5710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389D3E0-BA02-41D3-B2AC-8FD6AA8939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7EDA5E-FF32-48CB-AB2A-63CF13FBA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252" y="557189"/>
            <a:ext cx="3966463" cy="82884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dirty="0"/>
              <a:t>Pleas v. Trials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3246AD8-3A52-436E-8521-83FB1E4415A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446" t="655" r="-3818" b="27"/>
          <a:stretch/>
        </p:blipFill>
        <p:spPr>
          <a:xfrm>
            <a:off x="5176911" y="720190"/>
            <a:ext cx="6833848" cy="558435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1097034-5955-46F6-94A5-18E3D5985947}"/>
              </a:ext>
            </a:extLst>
          </p:cNvPr>
          <p:cNvSpPr txBox="1"/>
          <p:nvPr/>
        </p:nvSpPr>
        <p:spPr>
          <a:xfrm>
            <a:off x="563196" y="3341688"/>
            <a:ext cx="405051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Difference between average sentence length for plea v. trial: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Black: 45.4 years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White: 59.3 years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Hispanic 81.5 years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Median sentences are dramatically lower, but going to trial still increases the median sentence by </a:t>
            </a:r>
            <a:r>
              <a:rPr lang="en-US" b="1" dirty="0"/>
              <a:t>6.6 years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B2C90E6-A701-43CF-88E4-66F2BAD893A7}"/>
              </a:ext>
            </a:extLst>
          </p:cNvPr>
          <p:cNvSpPr/>
          <p:nvPr/>
        </p:nvSpPr>
        <p:spPr>
          <a:xfrm>
            <a:off x="651369" y="1416740"/>
            <a:ext cx="1754480" cy="1693072"/>
          </a:xfrm>
          <a:prstGeom prst="roundRect">
            <a:avLst/>
          </a:prstGeom>
          <a:solidFill>
            <a:srgbClr val="EAF1F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 fontScale="92500" lnSpcReduction="10000"/>
          </a:bodyPr>
          <a:lstStyle/>
          <a:p>
            <a:pPr algn="ctr"/>
            <a:r>
              <a:rPr lang="en-US" sz="1400" dirty="0"/>
              <a:t>Average sentence for a plea:</a:t>
            </a:r>
          </a:p>
          <a:p>
            <a:pPr algn="ctr"/>
            <a:r>
              <a:rPr lang="en-US" sz="6600" dirty="0"/>
              <a:t>5.9</a:t>
            </a:r>
          </a:p>
          <a:p>
            <a:pPr algn="ctr"/>
            <a:r>
              <a:rPr lang="en-US" sz="1400" dirty="0"/>
              <a:t>years</a:t>
            </a:r>
            <a:endParaRPr lang="en-US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04822C7-33D6-4D38-A7A1-93FA7702FD69}"/>
              </a:ext>
            </a:extLst>
          </p:cNvPr>
          <p:cNvSpPr/>
          <p:nvPr/>
        </p:nvSpPr>
        <p:spPr>
          <a:xfrm>
            <a:off x="2914140" y="1386038"/>
            <a:ext cx="1754480" cy="1693072"/>
          </a:xfrm>
          <a:prstGeom prst="roundRect">
            <a:avLst/>
          </a:prstGeom>
          <a:solidFill>
            <a:srgbClr val="EAF1F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 fontScale="92500" lnSpcReduction="10000"/>
          </a:bodyPr>
          <a:lstStyle/>
          <a:p>
            <a:pPr algn="ctr"/>
            <a:r>
              <a:rPr lang="en-US" sz="1400" dirty="0"/>
              <a:t>Average sentence for a trial:</a:t>
            </a:r>
          </a:p>
          <a:p>
            <a:pPr algn="ctr"/>
            <a:r>
              <a:rPr lang="en-US" sz="6600" dirty="0"/>
              <a:t>58.3</a:t>
            </a:r>
          </a:p>
          <a:p>
            <a:pPr algn="ctr"/>
            <a:r>
              <a:rPr lang="en-US" sz="1400" dirty="0"/>
              <a:t>years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188A66-082D-4F86-8E5E-C9A24D6B95B1}"/>
              </a:ext>
            </a:extLst>
          </p:cNvPr>
          <p:cNvSpPr txBox="1"/>
          <p:nvPr/>
        </p:nvSpPr>
        <p:spPr>
          <a:xfrm>
            <a:off x="6928956" y="350858"/>
            <a:ext cx="3329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Average Sentence Length by Race</a:t>
            </a:r>
          </a:p>
        </p:txBody>
      </p:sp>
    </p:spTree>
    <p:extLst>
      <p:ext uri="{BB962C8B-B14F-4D97-AF65-F5344CB8AC3E}">
        <p14:creationId xmlns:p14="http://schemas.microsoft.com/office/powerpoint/2010/main" val="3992084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389D3E0-BA02-41D3-B2AC-8FD6AA8939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7EDA5E-FF32-48CB-AB2A-63CF13FBA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252" y="557189"/>
            <a:ext cx="3966463" cy="82884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dirty="0"/>
              <a:t>Pleas v. Trials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3246AD8-3A52-436E-8521-83FB1E4415A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626" t="142" r="-4487"/>
          <a:stretch/>
        </p:blipFill>
        <p:spPr>
          <a:xfrm>
            <a:off x="5176911" y="720190"/>
            <a:ext cx="6833848" cy="558435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1097034-5955-46F6-94A5-18E3D5985947}"/>
              </a:ext>
            </a:extLst>
          </p:cNvPr>
          <p:cNvSpPr txBox="1"/>
          <p:nvPr/>
        </p:nvSpPr>
        <p:spPr>
          <a:xfrm>
            <a:off x="563196" y="3512366"/>
            <a:ext cx="40505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3.9% of black defendants pursue trial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2.4% of white defendants pursue trial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1.3% of Hispanic defendants pursue trial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04822C7-33D6-4D38-A7A1-93FA7702FD69}"/>
              </a:ext>
            </a:extLst>
          </p:cNvPr>
          <p:cNvSpPr/>
          <p:nvPr/>
        </p:nvSpPr>
        <p:spPr>
          <a:xfrm>
            <a:off x="1639325" y="1607419"/>
            <a:ext cx="1898259" cy="1540042"/>
          </a:xfrm>
          <a:prstGeom prst="roundRect">
            <a:avLst/>
          </a:prstGeom>
          <a:solidFill>
            <a:srgbClr val="EAF1F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 fontScale="85000" lnSpcReduction="10000"/>
          </a:bodyPr>
          <a:lstStyle/>
          <a:p>
            <a:pPr algn="ctr"/>
            <a:r>
              <a:rPr lang="en-US" sz="8000" dirty="0"/>
              <a:t>97%</a:t>
            </a:r>
          </a:p>
          <a:p>
            <a:pPr algn="ctr"/>
            <a:r>
              <a:rPr lang="en-US" sz="1300" dirty="0"/>
              <a:t>of all defendants plead out</a:t>
            </a:r>
            <a:endParaRPr lang="en-US" sz="1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33432A-56EC-4F5B-BB08-5FE46961B5F7}"/>
              </a:ext>
            </a:extLst>
          </p:cNvPr>
          <p:cNvSpPr txBox="1"/>
          <p:nvPr/>
        </p:nvSpPr>
        <p:spPr>
          <a:xfrm>
            <a:off x="6829345" y="350858"/>
            <a:ext cx="3528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Percentage of Pleas v. Trials by Race</a:t>
            </a:r>
          </a:p>
        </p:txBody>
      </p:sp>
    </p:spTree>
    <p:extLst>
      <p:ext uri="{BB962C8B-B14F-4D97-AF65-F5344CB8AC3E}">
        <p14:creationId xmlns:p14="http://schemas.microsoft.com/office/powerpoint/2010/main" val="1118056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1F32EBA-ED97-466E-8CFA-838258415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99583B-9ACC-449B-95CE-FE9E6C880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117" y="822960"/>
            <a:ext cx="5595923" cy="79577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Guiding Questions</a:t>
            </a:r>
          </a:p>
        </p:txBody>
      </p:sp>
      <p:sp>
        <p:nvSpPr>
          <p:cNvPr id="20" name="Freeform 5">
            <a:extLst>
              <a:ext uri="{FF2B5EF4-FFF2-40B4-BE49-F238E27FC236}">
                <a16:creationId xmlns:a16="http://schemas.microsoft.com/office/drawing/2014/main" id="{4300F7B2-2FBB-4B65-B588-6331766027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125375" y="1311536"/>
            <a:ext cx="675351" cy="595380"/>
          </a:xfrm>
          <a:custGeom>
            <a:avLst/>
            <a:gdLst>
              <a:gd name="T0" fmla="*/ 225 w 785"/>
              <a:gd name="T1" fmla="*/ 692 h 692"/>
              <a:gd name="T2" fmla="*/ 177 w 785"/>
              <a:gd name="T3" fmla="*/ 665 h 692"/>
              <a:gd name="T4" fmla="*/ 9 w 785"/>
              <a:gd name="T5" fmla="*/ 374 h 692"/>
              <a:gd name="T6" fmla="*/ 9 w 785"/>
              <a:gd name="T7" fmla="*/ 318 h 692"/>
              <a:gd name="T8" fmla="*/ 177 w 785"/>
              <a:gd name="T9" fmla="*/ 27 h 692"/>
              <a:gd name="T10" fmla="*/ 225 w 785"/>
              <a:gd name="T11" fmla="*/ 0 h 692"/>
              <a:gd name="T12" fmla="*/ 561 w 785"/>
              <a:gd name="T13" fmla="*/ 0 h 692"/>
              <a:gd name="T14" fmla="*/ 609 w 785"/>
              <a:gd name="T15" fmla="*/ 27 h 692"/>
              <a:gd name="T16" fmla="*/ 777 w 785"/>
              <a:gd name="T17" fmla="*/ 318 h 692"/>
              <a:gd name="T18" fmla="*/ 777 w 785"/>
              <a:gd name="T19" fmla="*/ 374 h 692"/>
              <a:gd name="T20" fmla="*/ 609 w 785"/>
              <a:gd name="T21" fmla="*/ 665 h 692"/>
              <a:gd name="T22" fmla="*/ 561 w 785"/>
              <a:gd name="T23" fmla="*/ 692 h 692"/>
              <a:gd name="T24" fmla="*/ 225 w 785"/>
              <a:gd name="T25" fmla="*/ 692 h 6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85" h="692">
                <a:moveTo>
                  <a:pt x="225" y="692"/>
                </a:moveTo>
                <a:cubicBezTo>
                  <a:pt x="207" y="692"/>
                  <a:pt x="185" y="680"/>
                  <a:pt x="177" y="665"/>
                </a:cubicBezTo>
                <a:cubicBezTo>
                  <a:pt x="9" y="374"/>
                  <a:pt x="9" y="374"/>
                  <a:pt x="9" y="374"/>
                </a:cubicBezTo>
                <a:cubicBezTo>
                  <a:pt x="0" y="358"/>
                  <a:pt x="0" y="334"/>
                  <a:pt x="9" y="318"/>
                </a:cubicBezTo>
                <a:cubicBezTo>
                  <a:pt x="177" y="27"/>
                  <a:pt x="177" y="27"/>
                  <a:pt x="177" y="27"/>
                </a:cubicBezTo>
                <a:cubicBezTo>
                  <a:pt x="185" y="12"/>
                  <a:pt x="207" y="0"/>
                  <a:pt x="225" y="0"/>
                </a:cubicBezTo>
                <a:cubicBezTo>
                  <a:pt x="561" y="0"/>
                  <a:pt x="561" y="0"/>
                  <a:pt x="561" y="0"/>
                </a:cubicBezTo>
                <a:cubicBezTo>
                  <a:pt x="578" y="0"/>
                  <a:pt x="600" y="12"/>
                  <a:pt x="609" y="27"/>
                </a:cubicBezTo>
                <a:cubicBezTo>
                  <a:pt x="777" y="318"/>
                  <a:pt x="777" y="318"/>
                  <a:pt x="777" y="318"/>
                </a:cubicBezTo>
                <a:cubicBezTo>
                  <a:pt x="785" y="334"/>
                  <a:pt x="785" y="358"/>
                  <a:pt x="777" y="374"/>
                </a:cubicBezTo>
                <a:cubicBezTo>
                  <a:pt x="609" y="665"/>
                  <a:pt x="609" y="665"/>
                  <a:pt x="609" y="665"/>
                </a:cubicBezTo>
                <a:cubicBezTo>
                  <a:pt x="600" y="680"/>
                  <a:pt x="578" y="692"/>
                  <a:pt x="561" y="692"/>
                </a:cubicBezTo>
                <a:lnTo>
                  <a:pt x="225" y="692"/>
                </a:lnTo>
                <a:close/>
              </a:path>
            </a:pathLst>
          </a:custGeom>
          <a:noFill/>
          <a:ln w="28575" cmpd="sng"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Freeform 5">
            <a:extLst>
              <a:ext uri="{FF2B5EF4-FFF2-40B4-BE49-F238E27FC236}">
                <a16:creationId xmlns:a16="http://schemas.microsoft.com/office/drawing/2014/main" id="{EFA5A327-531A-495C-BCA7-27F04811AF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703265" y="1059710"/>
            <a:ext cx="550492" cy="485306"/>
          </a:xfrm>
          <a:custGeom>
            <a:avLst/>
            <a:gdLst>
              <a:gd name="T0" fmla="*/ 225 w 785"/>
              <a:gd name="T1" fmla="*/ 692 h 692"/>
              <a:gd name="T2" fmla="*/ 177 w 785"/>
              <a:gd name="T3" fmla="*/ 665 h 692"/>
              <a:gd name="T4" fmla="*/ 9 w 785"/>
              <a:gd name="T5" fmla="*/ 374 h 692"/>
              <a:gd name="T6" fmla="*/ 9 w 785"/>
              <a:gd name="T7" fmla="*/ 318 h 692"/>
              <a:gd name="T8" fmla="*/ 177 w 785"/>
              <a:gd name="T9" fmla="*/ 27 h 692"/>
              <a:gd name="T10" fmla="*/ 225 w 785"/>
              <a:gd name="T11" fmla="*/ 0 h 692"/>
              <a:gd name="T12" fmla="*/ 561 w 785"/>
              <a:gd name="T13" fmla="*/ 0 h 692"/>
              <a:gd name="T14" fmla="*/ 609 w 785"/>
              <a:gd name="T15" fmla="*/ 27 h 692"/>
              <a:gd name="T16" fmla="*/ 777 w 785"/>
              <a:gd name="T17" fmla="*/ 318 h 692"/>
              <a:gd name="T18" fmla="*/ 777 w 785"/>
              <a:gd name="T19" fmla="*/ 374 h 692"/>
              <a:gd name="T20" fmla="*/ 609 w 785"/>
              <a:gd name="T21" fmla="*/ 665 h 692"/>
              <a:gd name="T22" fmla="*/ 561 w 785"/>
              <a:gd name="T23" fmla="*/ 692 h 692"/>
              <a:gd name="T24" fmla="*/ 225 w 785"/>
              <a:gd name="T25" fmla="*/ 692 h 6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85" h="692">
                <a:moveTo>
                  <a:pt x="225" y="692"/>
                </a:moveTo>
                <a:cubicBezTo>
                  <a:pt x="207" y="692"/>
                  <a:pt x="185" y="680"/>
                  <a:pt x="177" y="665"/>
                </a:cubicBezTo>
                <a:cubicBezTo>
                  <a:pt x="9" y="374"/>
                  <a:pt x="9" y="374"/>
                  <a:pt x="9" y="374"/>
                </a:cubicBezTo>
                <a:cubicBezTo>
                  <a:pt x="0" y="358"/>
                  <a:pt x="0" y="334"/>
                  <a:pt x="9" y="318"/>
                </a:cubicBezTo>
                <a:cubicBezTo>
                  <a:pt x="177" y="27"/>
                  <a:pt x="177" y="27"/>
                  <a:pt x="177" y="27"/>
                </a:cubicBezTo>
                <a:cubicBezTo>
                  <a:pt x="185" y="12"/>
                  <a:pt x="207" y="0"/>
                  <a:pt x="225" y="0"/>
                </a:cubicBezTo>
                <a:cubicBezTo>
                  <a:pt x="561" y="0"/>
                  <a:pt x="561" y="0"/>
                  <a:pt x="561" y="0"/>
                </a:cubicBezTo>
                <a:cubicBezTo>
                  <a:pt x="578" y="0"/>
                  <a:pt x="600" y="12"/>
                  <a:pt x="609" y="27"/>
                </a:cubicBezTo>
                <a:cubicBezTo>
                  <a:pt x="777" y="318"/>
                  <a:pt x="777" y="318"/>
                  <a:pt x="777" y="318"/>
                </a:cubicBezTo>
                <a:cubicBezTo>
                  <a:pt x="785" y="334"/>
                  <a:pt x="785" y="358"/>
                  <a:pt x="777" y="374"/>
                </a:cubicBezTo>
                <a:cubicBezTo>
                  <a:pt x="609" y="665"/>
                  <a:pt x="609" y="665"/>
                  <a:pt x="609" y="665"/>
                </a:cubicBezTo>
                <a:cubicBezTo>
                  <a:pt x="600" y="680"/>
                  <a:pt x="578" y="692"/>
                  <a:pt x="561" y="692"/>
                </a:cubicBezTo>
                <a:lnTo>
                  <a:pt x="225" y="692"/>
                </a:lnTo>
                <a:close/>
              </a:path>
            </a:pathLst>
          </a:custGeom>
          <a:noFill/>
          <a:ln w="28575" cmpd="sng"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6A0FD7-B64A-497D-A54A-67D403C5C5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54117" y="1772239"/>
            <a:ext cx="5371655" cy="4262801"/>
          </a:xfrm>
        </p:spPr>
        <p:txBody>
          <a:bodyPr vert="horz" lIns="91440" tIns="45720" rIns="91440" bIns="45720" rtlCol="0">
            <a:noAutofit/>
          </a:bodyPr>
          <a:lstStyle/>
          <a:p>
            <a:pPr marL="685800" indent="-457200" algn="just">
              <a:buFont typeface="+mj-lt"/>
              <a:buAutoNum type="arabicPeriod"/>
            </a:pPr>
            <a:r>
              <a:rPr lang="en-US" sz="2000" dirty="0"/>
              <a:t>Are there racial disparities between the incarcerated population and the general population in Tennessee?</a:t>
            </a:r>
          </a:p>
          <a:p>
            <a:pPr marL="685800" indent="-457200" algn="just">
              <a:buFont typeface="+mj-lt"/>
              <a:buAutoNum type="arabicPeriod"/>
            </a:pPr>
            <a:r>
              <a:rPr lang="en-US" sz="2000" dirty="0"/>
              <a:t>Are people of color receiving longer sentences on average for the same crimes?</a:t>
            </a:r>
          </a:p>
          <a:p>
            <a:pPr marL="685800" indent="-457200" algn="just">
              <a:buFont typeface="+mj-lt"/>
              <a:buAutoNum type="arabicPeriod"/>
            </a:pPr>
            <a:r>
              <a:rPr lang="en-US" sz="2000" dirty="0"/>
              <a:t>Are there disparities in the application of sentence enhancements and sentence mitigation measures?</a:t>
            </a:r>
          </a:p>
          <a:p>
            <a:pPr marL="685800" indent="-457200" algn="just">
              <a:buFont typeface="+mj-lt"/>
              <a:buAutoNum type="arabicPeriod"/>
            </a:pPr>
            <a:r>
              <a:rPr lang="en-US" sz="2000" dirty="0"/>
              <a:t>Is a person’s sentence affected by whether they plead or go to trial? If so, does this difference vary by race?</a:t>
            </a:r>
          </a:p>
        </p:txBody>
      </p:sp>
      <p:sp>
        <p:nvSpPr>
          <p:cNvPr id="24" name="Freeform 5">
            <a:extLst>
              <a:ext uri="{FF2B5EF4-FFF2-40B4-BE49-F238E27FC236}">
                <a16:creationId xmlns:a16="http://schemas.microsoft.com/office/drawing/2014/main" id="{09C89D1D-8C73-4FE3-BB9A-0A66D0F9C2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882856" y="1645694"/>
            <a:ext cx="4689240" cy="411502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50800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6" name="Graphic 5" descr="Question Mark with solid fill">
            <a:extLst>
              <a:ext uri="{FF2B5EF4-FFF2-40B4-BE49-F238E27FC236}">
                <a16:creationId xmlns:a16="http://schemas.microsoft.com/office/drawing/2014/main" id="{5D1B45EE-EE74-4916-A832-5235393504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7703265" y="2243078"/>
            <a:ext cx="2969228" cy="2969228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668814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F1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91F32EBA-ED97-466E-8CFA-838258415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7EDA5E-FF32-48CB-AB2A-63CF13FBA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9" y="851517"/>
            <a:ext cx="5130795" cy="76721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Key Insights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097034-5955-46F6-94A5-18E3D5985947}"/>
              </a:ext>
            </a:extLst>
          </p:cNvPr>
          <p:cNvSpPr txBox="1"/>
          <p:nvPr/>
        </p:nvSpPr>
        <p:spPr>
          <a:xfrm>
            <a:off x="587141" y="1819175"/>
            <a:ext cx="4841507" cy="4187308"/>
          </a:xfrm>
        </p:spPr>
        <p:txBody>
          <a:bodyPr vert="horz" lIns="91440" tIns="45720" rIns="91440" bIns="45720" rtlCol="0">
            <a:normAutofit/>
          </a:bodyPr>
          <a:lstStyle/>
          <a:p>
            <a:pPr marL="628650" indent="-342900" algn="just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Black and Hispanic Tennesseans are incarcerated at a rate of 3.5x that of white </a:t>
            </a:r>
            <a:r>
              <a:rPr lang="en-US" dirty="0" err="1"/>
              <a:t>Tennesseeans</a:t>
            </a:r>
            <a:r>
              <a:rPr lang="en-US" dirty="0"/>
              <a:t>.</a:t>
            </a:r>
          </a:p>
          <a:p>
            <a:pPr marL="628650" indent="-342900" algn="just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Black defendants are 40% less likely than white defendants to receive sentence reductions, but twice as likely to receive designations that substantially lengthen their sentences.</a:t>
            </a:r>
          </a:p>
          <a:p>
            <a:pPr marL="628650" indent="-342900" algn="just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Defendants across racial lines receive sentences 10x longer on average than defendants who plead. This creates a strong incentive for defendants (regardless of race) to plead out rather than pursue their constitutional right to a trial by jury.</a:t>
            </a:r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62A38935-BB53-4DF7-A56E-48DD25B68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1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4 h 5154967"/>
              <a:gd name="connsiteX37" fmla="*/ 1625714 w 6184806"/>
              <a:gd name="connsiteY37" fmla="*/ 109244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1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Graphic 5" descr="Lightbulb and gear with solid fill">
            <a:extLst>
              <a:ext uri="{FF2B5EF4-FFF2-40B4-BE49-F238E27FC236}">
                <a16:creationId xmlns:a16="http://schemas.microsoft.com/office/drawing/2014/main" id="{12C84F93-9A25-4086-B68C-676CD20065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7535330" y="2105470"/>
            <a:ext cx="3217333" cy="321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93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1CC40-F14A-4678-90FD-492A971CB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Background: Federal v. State Crime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90B551-E57E-4C80-B887-66F9C38994A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State law:</a:t>
            </a:r>
          </a:p>
          <a:p>
            <a:pPr lvl="1"/>
            <a:r>
              <a:rPr lang="en-US" dirty="0"/>
              <a:t>Murder</a:t>
            </a:r>
          </a:p>
          <a:p>
            <a:pPr lvl="1"/>
            <a:r>
              <a:rPr lang="en-US" dirty="0"/>
              <a:t>Sexual assault</a:t>
            </a:r>
          </a:p>
          <a:p>
            <a:pPr lvl="1"/>
            <a:r>
              <a:rPr lang="en-US" dirty="0"/>
              <a:t>Robbery/burglary</a:t>
            </a:r>
          </a:p>
          <a:p>
            <a:pPr lvl="1"/>
            <a:r>
              <a:rPr lang="en-US" dirty="0"/>
              <a:t>Most violent crime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65034E-DE79-4446-80A5-F5AD98F60F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19800" y="1825625"/>
            <a:ext cx="51816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Federal law:</a:t>
            </a:r>
          </a:p>
          <a:p>
            <a:pPr lvl="1"/>
            <a:r>
              <a:rPr lang="en-US" dirty="0"/>
              <a:t>Drug possession and sales</a:t>
            </a:r>
          </a:p>
          <a:p>
            <a:pPr lvl="1"/>
            <a:r>
              <a:rPr lang="en-US" dirty="0"/>
              <a:t>Immigration</a:t>
            </a:r>
          </a:p>
          <a:p>
            <a:pPr lvl="1"/>
            <a:r>
              <a:rPr lang="en-US" dirty="0"/>
              <a:t>“White Collar Crime” (e.g., fraud, money laundering)</a:t>
            </a:r>
          </a:p>
          <a:p>
            <a:pPr lvl="1"/>
            <a:r>
              <a:rPr lang="en-US" dirty="0"/>
              <a:t>Bank robbery</a:t>
            </a:r>
          </a:p>
          <a:p>
            <a:pPr lvl="1"/>
            <a:r>
              <a:rPr lang="en-US" dirty="0"/>
              <a:t>State crimes that:</a:t>
            </a:r>
          </a:p>
          <a:p>
            <a:pPr lvl="2"/>
            <a:r>
              <a:rPr lang="en-US" dirty="0"/>
              <a:t>Occur on federal land;</a:t>
            </a:r>
          </a:p>
          <a:p>
            <a:pPr lvl="2"/>
            <a:r>
              <a:rPr lang="en-US" dirty="0"/>
              <a:t>Are committed against federal agents;</a:t>
            </a:r>
          </a:p>
          <a:p>
            <a:pPr lvl="2"/>
            <a:r>
              <a:rPr lang="en-US" dirty="0"/>
              <a:t>Cross state lines;</a:t>
            </a:r>
          </a:p>
          <a:p>
            <a:pPr lvl="2"/>
            <a:r>
              <a:rPr lang="en-US" dirty="0"/>
              <a:t>Occur in Washington D.C. or in international waters;</a:t>
            </a:r>
          </a:p>
          <a:p>
            <a:pPr lvl="2"/>
            <a:r>
              <a:rPr lang="en-US" dirty="0"/>
              <a:t>Are investigated by a federal agency, such as the FBI</a:t>
            </a:r>
          </a:p>
        </p:txBody>
      </p:sp>
      <p:pic>
        <p:nvPicPr>
          <p:cNvPr id="6" name="Graphic 5" descr="Court outline">
            <a:extLst>
              <a:ext uri="{FF2B5EF4-FFF2-40B4-BE49-F238E27FC236}">
                <a16:creationId xmlns:a16="http://schemas.microsoft.com/office/drawing/2014/main" id="{B7C68DA6-51F9-4051-A9EE-CEBAA43157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38201" y="4244741"/>
            <a:ext cx="1932222" cy="1932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41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25A49-1FDF-42C1-B7CC-8DDA0F24D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9" y="851517"/>
            <a:ext cx="5130795" cy="1461778"/>
          </a:xfrm>
        </p:spPr>
        <p:txBody>
          <a:bodyPr>
            <a:normAutofit/>
          </a:bodyPr>
          <a:lstStyle/>
          <a:p>
            <a:r>
              <a:rPr lang="en-US" sz="4000"/>
              <a:t>Data Collection and Cleaning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FC83074E-571F-4022-9FF2-454BF17FF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5200" y="2470248"/>
            <a:ext cx="4185640" cy="3536236"/>
          </a:xfrm>
        </p:spPr>
        <p:txBody>
          <a:bodyPr>
            <a:normAutofit/>
          </a:bodyPr>
          <a:lstStyle/>
          <a:p>
            <a:r>
              <a:rPr lang="en-US" sz="2400" dirty="0"/>
              <a:t>SAS files from ussc.gov (The U.S. Sentencing Commission)</a:t>
            </a:r>
          </a:p>
          <a:p>
            <a:r>
              <a:rPr lang="en-US" sz="2400" dirty="0"/>
              <a:t>Nationwide dataset with over 300k rows and 1000+ columns</a:t>
            </a:r>
          </a:p>
          <a:p>
            <a:r>
              <a:rPr lang="en-US" sz="2400"/>
              <a:t>Identified 201 </a:t>
            </a:r>
            <a:r>
              <a:rPr lang="en-US" sz="2400" dirty="0"/>
              <a:t>columns for analysis</a:t>
            </a:r>
          </a:p>
          <a:p>
            <a:r>
              <a:rPr lang="en-US" sz="2400" dirty="0"/>
              <a:t>Extracted Tennessee specific data </a:t>
            </a:r>
          </a:p>
          <a:p>
            <a:endParaRPr lang="en-US" sz="2400" dirty="0"/>
          </a:p>
        </p:txBody>
      </p:sp>
      <p:pic>
        <p:nvPicPr>
          <p:cNvPr id="12" name="Graphic 11" descr="Presentation with org chart outline">
            <a:extLst>
              <a:ext uri="{FF2B5EF4-FFF2-40B4-BE49-F238E27FC236}">
                <a16:creationId xmlns:a16="http://schemas.microsoft.com/office/drawing/2014/main" id="{CDFDEDDB-6CAB-4D49-A9B6-27870157A8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35330" y="2105470"/>
            <a:ext cx="3217333" cy="321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83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F1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C475749F-F487-4EFB-ABC7-C1359590EB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5">
            <a:extLst>
              <a:ext uri="{FF2B5EF4-FFF2-40B4-BE49-F238E27FC236}">
                <a16:creationId xmlns:a16="http://schemas.microsoft.com/office/drawing/2014/main" id="{F6285A5F-6712-47A0-8A11-F0DFF60D0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276856" y="1645695"/>
            <a:ext cx="4418320" cy="3877280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50800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FA6F8ABB-6C5D-4349-9E1B-198D1ABFA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52343" y="643383"/>
            <a:ext cx="2926988" cy="2594434"/>
          </a:xfrm>
          <a:custGeom>
            <a:avLst/>
            <a:gdLst>
              <a:gd name="connsiteX0" fmla="*/ 853538 w 2991693"/>
              <a:gd name="connsiteY0" fmla="*/ 0 h 2651787"/>
              <a:gd name="connsiteX1" fmla="*/ 2141030 w 2991693"/>
              <a:gd name="connsiteY1" fmla="*/ 0 h 2651787"/>
              <a:gd name="connsiteX2" fmla="*/ 2324957 w 2991693"/>
              <a:gd name="connsiteY2" fmla="*/ 103466 h 2651787"/>
              <a:gd name="connsiteX3" fmla="*/ 2968702 w 2991693"/>
              <a:gd name="connsiteY3" fmla="*/ 1218596 h 2651787"/>
              <a:gd name="connsiteX4" fmla="*/ 2968702 w 2991693"/>
              <a:gd name="connsiteY4" fmla="*/ 1433192 h 2651787"/>
              <a:gd name="connsiteX5" fmla="*/ 2324957 w 2991693"/>
              <a:gd name="connsiteY5" fmla="*/ 2548321 h 2651787"/>
              <a:gd name="connsiteX6" fmla="*/ 2141030 w 2991693"/>
              <a:gd name="connsiteY6" fmla="*/ 2651787 h 2651787"/>
              <a:gd name="connsiteX7" fmla="*/ 853538 w 2991693"/>
              <a:gd name="connsiteY7" fmla="*/ 2651787 h 2651787"/>
              <a:gd name="connsiteX8" fmla="*/ 669612 w 2991693"/>
              <a:gd name="connsiteY8" fmla="*/ 2548321 h 2651787"/>
              <a:gd name="connsiteX9" fmla="*/ 25866 w 2991693"/>
              <a:gd name="connsiteY9" fmla="*/ 1433192 h 2651787"/>
              <a:gd name="connsiteX10" fmla="*/ 25866 w 2991693"/>
              <a:gd name="connsiteY10" fmla="*/ 1218596 h 2651787"/>
              <a:gd name="connsiteX11" fmla="*/ 669612 w 2991693"/>
              <a:gd name="connsiteY11" fmla="*/ 103466 h 2651787"/>
              <a:gd name="connsiteX12" fmla="*/ 853538 w 2991693"/>
              <a:gd name="connsiteY12" fmla="*/ 0 h 26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91693" h="2651787">
                <a:moveTo>
                  <a:pt x="853538" y="0"/>
                </a:moveTo>
                <a:cubicBezTo>
                  <a:pt x="2141030" y="0"/>
                  <a:pt x="2141030" y="0"/>
                  <a:pt x="2141030" y="0"/>
                </a:cubicBezTo>
                <a:cubicBezTo>
                  <a:pt x="2206170" y="0"/>
                  <a:pt x="2290471" y="45985"/>
                  <a:pt x="2324957" y="103466"/>
                </a:cubicBezTo>
                <a:cubicBezTo>
                  <a:pt x="2968702" y="1218596"/>
                  <a:pt x="2968702" y="1218596"/>
                  <a:pt x="2968702" y="1218596"/>
                </a:cubicBezTo>
                <a:cubicBezTo>
                  <a:pt x="2999357" y="1279909"/>
                  <a:pt x="2999357" y="1371878"/>
                  <a:pt x="2968702" y="1433192"/>
                </a:cubicBezTo>
                <a:cubicBezTo>
                  <a:pt x="2324957" y="2548321"/>
                  <a:pt x="2324957" y="2548321"/>
                  <a:pt x="2324957" y="2548321"/>
                </a:cubicBezTo>
                <a:cubicBezTo>
                  <a:pt x="2290471" y="2605803"/>
                  <a:pt x="2206170" y="2651787"/>
                  <a:pt x="2141030" y="2651787"/>
                </a:cubicBezTo>
                <a:lnTo>
                  <a:pt x="853538" y="2651787"/>
                </a:lnTo>
                <a:cubicBezTo>
                  <a:pt x="784566" y="2651787"/>
                  <a:pt x="700266" y="2605803"/>
                  <a:pt x="669612" y="2548321"/>
                </a:cubicBezTo>
                <a:cubicBezTo>
                  <a:pt x="25866" y="1433192"/>
                  <a:pt x="25866" y="1433192"/>
                  <a:pt x="25866" y="1433192"/>
                </a:cubicBezTo>
                <a:cubicBezTo>
                  <a:pt x="-8621" y="1371878"/>
                  <a:pt x="-8621" y="1279909"/>
                  <a:pt x="25866" y="1218596"/>
                </a:cubicBezTo>
                <a:cubicBezTo>
                  <a:pt x="669612" y="103466"/>
                  <a:pt x="669612" y="103466"/>
                  <a:pt x="669612" y="103466"/>
                </a:cubicBezTo>
                <a:cubicBezTo>
                  <a:pt x="700266" y="45985"/>
                  <a:pt x="784566" y="0"/>
                  <a:pt x="853538" y="0"/>
                </a:cubicBezTo>
                <a:close/>
              </a:path>
            </a:pathLst>
          </a:custGeom>
          <a:solidFill>
            <a:schemeClr val="tx1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B971ABA8-4CDB-4EEE-8C48-AA4FDB6507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2071858"/>
            <a:ext cx="8109718" cy="4786143"/>
          </a:xfrm>
          <a:custGeom>
            <a:avLst/>
            <a:gdLst>
              <a:gd name="connsiteX0" fmla="*/ 7381313 w 8109718"/>
              <a:gd name="connsiteY0" fmla="*/ 1839459 h 4786143"/>
              <a:gd name="connsiteX1" fmla="*/ 7381313 w 8109718"/>
              <a:gd name="connsiteY1" fmla="*/ 1853646 h 4786143"/>
              <a:gd name="connsiteX2" fmla="*/ 7379359 w 8109718"/>
              <a:gd name="connsiteY2" fmla="*/ 1846552 h 4786143"/>
              <a:gd name="connsiteX3" fmla="*/ 1321854 w 8109718"/>
              <a:gd name="connsiteY3" fmla="*/ 0 h 4786143"/>
              <a:gd name="connsiteX4" fmla="*/ 5365317 w 8109718"/>
              <a:gd name="connsiteY4" fmla="*/ 0 h 4786143"/>
              <a:gd name="connsiteX5" fmla="*/ 5985373 w 8109718"/>
              <a:gd name="connsiteY5" fmla="*/ 365439 h 4786143"/>
              <a:gd name="connsiteX6" fmla="*/ 8011470 w 8109718"/>
              <a:gd name="connsiteY6" fmla="*/ 3854515 h 4786143"/>
              <a:gd name="connsiteX7" fmla="*/ 8011470 w 8109718"/>
              <a:gd name="connsiteY7" fmla="*/ 4567993 h 4786143"/>
              <a:gd name="connsiteX8" fmla="*/ 7904625 w 8109718"/>
              <a:gd name="connsiteY8" fmla="*/ 4751987 h 4786143"/>
              <a:gd name="connsiteX9" fmla="*/ 7884791 w 8109718"/>
              <a:gd name="connsiteY9" fmla="*/ 4786143 h 4786143"/>
              <a:gd name="connsiteX10" fmla="*/ 0 w 8109718"/>
              <a:gd name="connsiteY10" fmla="*/ 4786143 h 4786143"/>
              <a:gd name="connsiteX11" fmla="*/ 0 w 8109718"/>
              <a:gd name="connsiteY11" fmla="*/ 1564110 h 4786143"/>
              <a:gd name="connsiteX12" fmla="*/ 27177 w 8109718"/>
              <a:gd name="connsiteY12" fmla="*/ 1517107 h 4786143"/>
              <a:gd name="connsiteX13" fmla="*/ 693065 w 8109718"/>
              <a:gd name="connsiteY13" fmla="*/ 365439 h 4786143"/>
              <a:gd name="connsiteX14" fmla="*/ 1321854 w 8109718"/>
              <a:gd name="connsiteY14" fmla="*/ 0 h 4786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8109718" h="4786143">
                <a:moveTo>
                  <a:pt x="7381313" y="1839459"/>
                </a:moveTo>
                <a:lnTo>
                  <a:pt x="7381313" y="1853646"/>
                </a:lnTo>
                <a:lnTo>
                  <a:pt x="7379359" y="1846552"/>
                </a:lnTo>
                <a:close/>
                <a:moveTo>
                  <a:pt x="1321854" y="0"/>
                </a:moveTo>
                <a:cubicBezTo>
                  <a:pt x="1321854" y="0"/>
                  <a:pt x="1321854" y="0"/>
                  <a:pt x="5365317" y="0"/>
                </a:cubicBezTo>
                <a:cubicBezTo>
                  <a:pt x="5618580" y="0"/>
                  <a:pt x="5863108" y="139215"/>
                  <a:pt x="5985373" y="365439"/>
                </a:cubicBezTo>
                <a:cubicBezTo>
                  <a:pt x="5985373" y="365439"/>
                  <a:pt x="5985373" y="365439"/>
                  <a:pt x="8011470" y="3854515"/>
                </a:cubicBezTo>
                <a:cubicBezTo>
                  <a:pt x="8142468" y="4072039"/>
                  <a:pt x="8142468" y="4350470"/>
                  <a:pt x="8011470" y="4567993"/>
                </a:cubicBezTo>
                <a:cubicBezTo>
                  <a:pt x="8011470" y="4567993"/>
                  <a:pt x="8011470" y="4567993"/>
                  <a:pt x="7904625" y="4751987"/>
                </a:cubicBezTo>
                <a:lnTo>
                  <a:pt x="7884791" y="4786143"/>
                </a:lnTo>
                <a:lnTo>
                  <a:pt x="0" y="4786143"/>
                </a:lnTo>
                <a:lnTo>
                  <a:pt x="0" y="1564110"/>
                </a:lnTo>
                <a:lnTo>
                  <a:pt x="27177" y="1517107"/>
                </a:lnTo>
                <a:cubicBezTo>
                  <a:pt x="220245" y="1183191"/>
                  <a:pt x="440895" y="801574"/>
                  <a:pt x="693065" y="365439"/>
                </a:cubicBezTo>
                <a:cubicBezTo>
                  <a:pt x="824063" y="139215"/>
                  <a:pt x="1059859" y="0"/>
                  <a:pt x="1321854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B2A1168-7759-4137-9142-9990CD1097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6940" y="2945978"/>
            <a:ext cx="6107660" cy="3268639"/>
          </a:xfrm>
        </p:spPr>
        <p:txBody>
          <a:bodyPr anchor="ctr">
            <a:normAutofit/>
          </a:bodyPr>
          <a:lstStyle/>
          <a:p>
            <a:pPr algn="l"/>
            <a:r>
              <a:rPr lang="en-US" sz="4800" dirty="0">
                <a:solidFill>
                  <a:schemeClr val="bg1"/>
                </a:solidFill>
              </a:rPr>
              <a:t>Demographics of General Population v. Incarcerated Population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DAD463E1-6621-44B4-A995-C70A4631D3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7830" y="385730"/>
            <a:ext cx="1128382" cy="847206"/>
            <a:chOff x="5307830" y="325570"/>
            <a:chExt cx="1128382" cy="847206"/>
          </a:xfrm>
        </p:grpSpPr>
        <p:sp>
          <p:nvSpPr>
            <p:cNvPr id="36" name="Freeform 5">
              <a:extLst>
                <a:ext uri="{FF2B5EF4-FFF2-40B4-BE49-F238E27FC236}">
                  <a16:creationId xmlns:a16="http://schemas.microsoft.com/office/drawing/2014/main" id="{A152F29E-C625-4313-96BF-5675B357C0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5">
              <a:extLst>
                <a:ext uri="{FF2B5EF4-FFF2-40B4-BE49-F238E27FC236}">
                  <a16:creationId xmlns:a16="http://schemas.microsoft.com/office/drawing/2014/main" id="{C2A5CB78-6497-4151-83B6-568BD27EC5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786072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02A256A-005F-4C48-86F9-0ED5D087D9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8572" y="559224"/>
            <a:ext cx="4403916" cy="440391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5232EDD-4E1F-4A89-B64B-E389385042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55048" y="559224"/>
            <a:ext cx="4398552" cy="4401220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36EE387-401D-430B-A71E-3AEB53C0E85D}"/>
              </a:ext>
            </a:extLst>
          </p:cNvPr>
          <p:cNvSpPr/>
          <p:nvPr/>
        </p:nvSpPr>
        <p:spPr>
          <a:xfrm>
            <a:off x="9010824" y="1204119"/>
            <a:ext cx="2592357" cy="1871445"/>
          </a:xfrm>
          <a:prstGeom prst="roundRect">
            <a:avLst/>
          </a:prstGeom>
          <a:solidFill>
            <a:srgbClr val="EAF1F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A </a:t>
            </a:r>
            <a:r>
              <a:rPr lang="en-US" sz="1400" b="1" dirty="0"/>
              <a:t>black</a:t>
            </a:r>
            <a:r>
              <a:rPr lang="en-US" sz="1400" dirty="0"/>
              <a:t> person is </a:t>
            </a:r>
          </a:p>
          <a:p>
            <a:pPr algn="ctr"/>
            <a:r>
              <a:rPr lang="en-US" sz="6600" dirty="0"/>
              <a:t>3.9x</a:t>
            </a:r>
          </a:p>
          <a:p>
            <a:pPr algn="ctr"/>
            <a:r>
              <a:rPr lang="en-US" sz="1400" dirty="0"/>
              <a:t>more likely to be incarcerated than a </a:t>
            </a:r>
            <a:r>
              <a:rPr lang="en-US" sz="1400" b="1" dirty="0"/>
              <a:t>white</a:t>
            </a:r>
            <a:r>
              <a:rPr lang="en-US" sz="1400" dirty="0"/>
              <a:t> person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D8F2D8C-5FD0-4EB4-A1C0-7A93B2BF5C4B}"/>
              </a:ext>
            </a:extLst>
          </p:cNvPr>
          <p:cNvSpPr/>
          <p:nvPr/>
        </p:nvSpPr>
        <p:spPr>
          <a:xfrm>
            <a:off x="9010824" y="3782436"/>
            <a:ext cx="2592357" cy="1871445"/>
          </a:xfrm>
          <a:prstGeom prst="roundRect">
            <a:avLst/>
          </a:prstGeom>
          <a:solidFill>
            <a:srgbClr val="EAF1F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A </a:t>
            </a:r>
            <a:r>
              <a:rPr lang="en-US" sz="1400" b="1" dirty="0"/>
              <a:t>Hispanic</a:t>
            </a:r>
            <a:r>
              <a:rPr lang="en-US" sz="1400" dirty="0"/>
              <a:t> person is </a:t>
            </a:r>
          </a:p>
          <a:p>
            <a:pPr algn="ctr"/>
            <a:r>
              <a:rPr lang="en-US" sz="6600" dirty="0"/>
              <a:t>3.5x</a:t>
            </a:r>
          </a:p>
          <a:p>
            <a:pPr algn="ctr"/>
            <a:r>
              <a:rPr lang="en-US" sz="1400" dirty="0"/>
              <a:t>more likely to be incarcerated than a </a:t>
            </a:r>
            <a:r>
              <a:rPr lang="en-US" sz="1400" b="1" dirty="0"/>
              <a:t>white</a:t>
            </a:r>
            <a:r>
              <a:rPr lang="en-US" sz="1400" dirty="0"/>
              <a:t> person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3F1C9E5-6706-43B9-8C7E-8BB8BB26EF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178" y="5166201"/>
            <a:ext cx="4853940" cy="48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950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F1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C475749F-F487-4EFB-ABC7-C1359590EB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5">
            <a:extLst>
              <a:ext uri="{FF2B5EF4-FFF2-40B4-BE49-F238E27FC236}">
                <a16:creationId xmlns:a16="http://schemas.microsoft.com/office/drawing/2014/main" id="{F6285A5F-6712-47A0-8A11-F0DFF60D0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276856" y="1645695"/>
            <a:ext cx="4418320" cy="3877280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50800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FA6F8ABB-6C5D-4349-9E1B-198D1ABFA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52343" y="643383"/>
            <a:ext cx="2926988" cy="2594434"/>
          </a:xfrm>
          <a:custGeom>
            <a:avLst/>
            <a:gdLst>
              <a:gd name="connsiteX0" fmla="*/ 853538 w 2991693"/>
              <a:gd name="connsiteY0" fmla="*/ 0 h 2651787"/>
              <a:gd name="connsiteX1" fmla="*/ 2141030 w 2991693"/>
              <a:gd name="connsiteY1" fmla="*/ 0 h 2651787"/>
              <a:gd name="connsiteX2" fmla="*/ 2324957 w 2991693"/>
              <a:gd name="connsiteY2" fmla="*/ 103466 h 2651787"/>
              <a:gd name="connsiteX3" fmla="*/ 2968702 w 2991693"/>
              <a:gd name="connsiteY3" fmla="*/ 1218596 h 2651787"/>
              <a:gd name="connsiteX4" fmla="*/ 2968702 w 2991693"/>
              <a:gd name="connsiteY4" fmla="*/ 1433192 h 2651787"/>
              <a:gd name="connsiteX5" fmla="*/ 2324957 w 2991693"/>
              <a:gd name="connsiteY5" fmla="*/ 2548321 h 2651787"/>
              <a:gd name="connsiteX6" fmla="*/ 2141030 w 2991693"/>
              <a:gd name="connsiteY6" fmla="*/ 2651787 h 2651787"/>
              <a:gd name="connsiteX7" fmla="*/ 853538 w 2991693"/>
              <a:gd name="connsiteY7" fmla="*/ 2651787 h 2651787"/>
              <a:gd name="connsiteX8" fmla="*/ 669612 w 2991693"/>
              <a:gd name="connsiteY8" fmla="*/ 2548321 h 2651787"/>
              <a:gd name="connsiteX9" fmla="*/ 25866 w 2991693"/>
              <a:gd name="connsiteY9" fmla="*/ 1433192 h 2651787"/>
              <a:gd name="connsiteX10" fmla="*/ 25866 w 2991693"/>
              <a:gd name="connsiteY10" fmla="*/ 1218596 h 2651787"/>
              <a:gd name="connsiteX11" fmla="*/ 669612 w 2991693"/>
              <a:gd name="connsiteY11" fmla="*/ 103466 h 2651787"/>
              <a:gd name="connsiteX12" fmla="*/ 853538 w 2991693"/>
              <a:gd name="connsiteY12" fmla="*/ 0 h 26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91693" h="2651787">
                <a:moveTo>
                  <a:pt x="853538" y="0"/>
                </a:moveTo>
                <a:cubicBezTo>
                  <a:pt x="2141030" y="0"/>
                  <a:pt x="2141030" y="0"/>
                  <a:pt x="2141030" y="0"/>
                </a:cubicBezTo>
                <a:cubicBezTo>
                  <a:pt x="2206170" y="0"/>
                  <a:pt x="2290471" y="45985"/>
                  <a:pt x="2324957" y="103466"/>
                </a:cubicBezTo>
                <a:cubicBezTo>
                  <a:pt x="2968702" y="1218596"/>
                  <a:pt x="2968702" y="1218596"/>
                  <a:pt x="2968702" y="1218596"/>
                </a:cubicBezTo>
                <a:cubicBezTo>
                  <a:pt x="2999357" y="1279909"/>
                  <a:pt x="2999357" y="1371878"/>
                  <a:pt x="2968702" y="1433192"/>
                </a:cubicBezTo>
                <a:cubicBezTo>
                  <a:pt x="2324957" y="2548321"/>
                  <a:pt x="2324957" y="2548321"/>
                  <a:pt x="2324957" y="2548321"/>
                </a:cubicBezTo>
                <a:cubicBezTo>
                  <a:pt x="2290471" y="2605803"/>
                  <a:pt x="2206170" y="2651787"/>
                  <a:pt x="2141030" y="2651787"/>
                </a:cubicBezTo>
                <a:lnTo>
                  <a:pt x="853538" y="2651787"/>
                </a:lnTo>
                <a:cubicBezTo>
                  <a:pt x="784566" y="2651787"/>
                  <a:pt x="700266" y="2605803"/>
                  <a:pt x="669612" y="2548321"/>
                </a:cubicBezTo>
                <a:cubicBezTo>
                  <a:pt x="25866" y="1433192"/>
                  <a:pt x="25866" y="1433192"/>
                  <a:pt x="25866" y="1433192"/>
                </a:cubicBezTo>
                <a:cubicBezTo>
                  <a:pt x="-8621" y="1371878"/>
                  <a:pt x="-8621" y="1279909"/>
                  <a:pt x="25866" y="1218596"/>
                </a:cubicBezTo>
                <a:cubicBezTo>
                  <a:pt x="669612" y="103466"/>
                  <a:pt x="669612" y="103466"/>
                  <a:pt x="669612" y="103466"/>
                </a:cubicBezTo>
                <a:cubicBezTo>
                  <a:pt x="700266" y="45985"/>
                  <a:pt x="784566" y="0"/>
                  <a:pt x="853538" y="0"/>
                </a:cubicBezTo>
                <a:close/>
              </a:path>
            </a:pathLst>
          </a:custGeom>
          <a:solidFill>
            <a:schemeClr val="tx1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B971ABA8-4CDB-4EEE-8C48-AA4FDB6507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2071858"/>
            <a:ext cx="8109718" cy="4786143"/>
          </a:xfrm>
          <a:custGeom>
            <a:avLst/>
            <a:gdLst>
              <a:gd name="connsiteX0" fmla="*/ 7381313 w 8109718"/>
              <a:gd name="connsiteY0" fmla="*/ 1839459 h 4786143"/>
              <a:gd name="connsiteX1" fmla="*/ 7381313 w 8109718"/>
              <a:gd name="connsiteY1" fmla="*/ 1853646 h 4786143"/>
              <a:gd name="connsiteX2" fmla="*/ 7379359 w 8109718"/>
              <a:gd name="connsiteY2" fmla="*/ 1846552 h 4786143"/>
              <a:gd name="connsiteX3" fmla="*/ 1321854 w 8109718"/>
              <a:gd name="connsiteY3" fmla="*/ 0 h 4786143"/>
              <a:gd name="connsiteX4" fmla="*/ 5365317 w 8109718"/>
              <a:gd name="connsiteY4" fmla="*/ 0 h 4786143"/>
              <a:gd name="connsiteX5" fmla="*/ 5985373 w 8109718"/>
              <a:gd name="connsiteY5" fmla="*/ 365439 h 4786143"/>
              <a:gd name="connsiteX6" fmla="*/ 8011470 w 8109718"/>
              <a:gd name="connsiteY6" fmla="*/ 3854515 h 4786143"/>
              <a:gd name="connsiteX7" fmla="*/ 8011470 w 8109718"/>
              <a:gd name="connsiteY7" fmla="*/ 4567993 h 4786143"/>
              <a:gd name="connsiteX8" fmla="*/ 7904625 w 8109718"/>
              <a:gd name="connsiteY8" fmla="*/ 4751987 h 4786143"/>
              <a:gd name="connsiteX9" fmla="*/ 7884791 w 8109718"/>
              <a:gd name="connsiteY9" fmla="*/ 4786143 h 4786143"/>
              <a:gd name="connsiteX10" fmla="*/ 0 w 8109718"/>
              <a:gd name="connsiteY10" fmla="*/ 4786143 h 4786143"/>
              <a:gd name="connsiteX11" fmla="*/ 0 w 8109718"/>
              <a:gd name="connsiteY11" fmla="*/ 1564110 h 4786143"/>
              <a:gd name="connsiteX12" fmla="*/ 27177 w 8109718"/>
              <a:gd name="connsiteY12" fmla="*/ 1517107 h 4786143"/>
              <a:gd name="connsiteX13" fmla="*/ 693065 w 8109718"/>
              <a:gd name="connsiteY13" fmla="*/ 365439 h 4786143"/>
              <a:gd name="connsiteX14" fmla="*/ 1321854 w 8109718"/>
              <a:gd name="connsiteY14" fmla="*/ 0 h 4786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8109718" h="4786143">
                <a:moveTo>
                  <a:pt x="7381313" y="1839459"/>
                </a:moveTo>
                <a:lnTo>
                  <a:pt x="7381313" y="1853646"/>
                </a:lnTo>
                <a:lnTo>
                  <a:pt x="7379359" y="1846552"/>
                </a:lnTo>
                <a:close/>
                <a:moveTo>
                  <a:pt x="1321854" y="0"/>
                </a:moveTo>
                <a:cubicBezTo>
                  <a:pt x="1321854" y="0"/>
                  <a:pt x="1321854" y="0"/>
                  <a:pt x="5365317" y="0"/>
                </a:cubicBezTo>
                <a:cubicBezTo>
                  <a:pt x="5618580" y="0"/>
                  <a:pt x="5863108" y="139215"/>
                  <a:pt x="5985373" y="365439"/>
                </a:cubicBezTo>
                <a:cubicBezTo>
                  <a:pt x="5985373" y="365439"/>
                  <a:pt x="5985373" y="365439"/>
                  <a:pt x="8011470" y="3854515"/>
                </a:cubicBezTo>
                <a:cubicBezTo>
                  <a:pt x="8142468" y="4072039"/>
                  <a:pt x="8142468" y="4350470"/>
                  <a:pt x="8011470" y="4567993"/>
                </a:cubicBezTo>
                <a:cubicBezTo>
                  <a:pt x="8011470" y="4567993"/>
                  <a:pt x="8011470" y="4567993"/>
                  <a:pt x="7904625" y="4751987"/>
                </a:cubicBezTo>
                <a:lnTo>
                  <a:pt x="7884791" y="4786143"/>
                </a:lnTo>
                <a:lnTo>
                  <a:pt x="0" y="4786143"/>
                </a:lnTo>
                <a:lnTo>
                  <a:pt x="0" y="1564110"/>
                </a:lnTo>
                <a:lnTo>
                  <a:pt x="27177" y="1517107"/>
                </a:lnTo>
                <a:cubicBezTo>
                  <a:pt x="220245" y="1183191"/>
                  <a:pt x="440895" y="801574"/>
                  <a:pt x="693065" y="365439"/>
                </a:cubicBezTo>
                <a:cubicBezTo>
                  <a:pt x="824063" y="139215"/>
                  <a:pt x="1059859" y="0"/>
                  <a:pt x="1321854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B2A1168-7759-4137-9142-9990CD1097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0281" y="2961564"/>
            <a:ext cx="5124734" cy="3268639"/>
          </a:xfrm>
        </p:spPr>
        <p:txBody>
          <a:bodyPr anchor="ctr">
            <a:normAutofit/>
          </a:bodyPr>
          <a:lstStyle/>
          <a:p>
            <a:pPr algn="l"/>
            <a:r>
              <a:rPr lang="en-US" sz="5000" dirty="0">
                <a:solidFill>
                  <a:schemeClr val="bg1"/>
                </a:solidFill>
              </a:rPr>
              <a:t>Sentence Length by Crime Category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DAD463E1-6621-44B4-A995-C70A4631D3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7830" y="385730"/>
            <a:ext cx="1128382" cy="847206"/>
            <a:chOff x="5307830" y="325570"/>
            <a:chExt cx="1128382" cy="847206"/>
          </a:xfrm>
        </p:grpSpPr>
        <p:sp>
          <p:nvSpPr>
            <p:cNvPr id="36" name="Freeform 5">
              <a:extLst>
                <a:ext uri="{FF2B5EF4-FFF2-40B4-BE49-F238E27FC236}">
                  <a16:creationId xmlns:a16="http://schemas.microsoft.com/office/drawing/2014/main" id="{A152F29E-C625-4313-96BF-5675B357C0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5">
              <a:extLst>
                <a:ext uri="{FF2B5EF4-FFF2-40B4-BE49-F238E27FC236}">
                  <a16:creationId xmlns:a16="http://schemas.microsoft.com/office/drawing/2014/main" id="{C2A5CB78-6497-4151-83B6-568BD27EC5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543071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FFD7035-B509-414B-A6E7-1ECD87F95E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95" y="1452386"/>
            <a:ext cx="6572345" cy="5257876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E62F8BA-34A0-4DC5-9832-6C8943FF08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78140" y="1875492"/>
            <a:ext cx="4908550" cy="44116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3383DF-BCF5-4DE3-973E-D70F585E3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Sentence Length by Crime Category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79AD20-730D-457E-93EE-B7DB38C66944}"/>
              </a:ext>
            </a:extLst>
          </p:cNvPr>
          <p:cNvSpPr txBox="1"/>
          <p:nvPr/>
        </p:nvSpPr>
        <p:spPr>
          <a:xfrm>
            <a:off x="2360176" y="1567272"/>
            <a:ext cx="2516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Sentence Distribution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332938-638D-4DED-B5C6-5617ADFE9044}"/>
              </a:ext>
            </a:extLst>
          </p:cNvPr>
          <p:cNvSpPr txBox="1"/>
          <p:nvPr/>
        </p:nvSpPr>
        <p:spPr>
          <a:xfrm>
            <a:off x="7773937" y="1567272"/>
            <a:ext cx="2516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Racial Breakdown</a:t>
            </a:r>
          </a:p>
        </p:txBody>
      </p:sp>
    </p:spTree>
    <p:extLst>
      <p:ext uri="{BB962C8B-B14F-4D97-AF65-F5344CB8AC3E}">
        <p14:creationId xmlns:p14="http://schemas.microsoft.com/office/powerpoint/2010/main" val="4040759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389D3E0-BA02-41D3-B2AC-8FD6AA8939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7EDA5E-FF32-48CB-AB2A-63CF13FBA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570" y="355107"/>
            <a:ext cx="5349536" cy="1620403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Closer Look: Immigration Offenses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097034-5955-46F6-94A5-18E3D5985947}"/>
              </a:ext>
            </a:extLst>
          </p:cNvPr>
          <p:cNvSpPr txBox="1"/>
          <p:nvPr/>
        </p:nvSpPr>
        <p:spPr>
          <a:xfrm>
            <a:off x="502571" y="2123783"/>
            <a:ext cx="45530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43% of all Hispanic defendants receive sentences for immigration-related offenses, which carry no mandatory minimum sentence.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B0C5DB-5A07-4A29-A51D-8F00C86353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055657" y="1865086"/>
            <a:ext cx="7262303" cy="4841536"/>
          </a:xfrm>
          <a:prstGeom prst="rect">
            <a:avLst/>
          </a:prstGeom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AA43795-1E51-4E1C-B38E-49816C27BD5B}"/>
              </a:ext>
            </a:extLst>
          </p:cNvPr>
          <p:cNvSpPr/>
          <p:nvPr/>
        </p:nvSpPr>
        <p:spPr>
          <a:xfrm>
            <a:off x="7843429" y="355107"/>
            <a:ext cx="1686757" cy="1509979"/>
          </a:xfrm>
          <a:prstGeom prst="roundRect">
            <a:avLst/>
          </a:prstGeom>
          <a:solidFill>
            <a:srgbClr val="FFEFE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 fontScale="85000" lnSpcReduction="10000"/>
          </a:bodyPr>
          <a:lstStyle/>
          <a:p>
            <a:pPr algn="ctr"/>
            <a:r>
              <a:rPr lang="en-US" sz="7200" dirty="0"/>
              <a:t>97%</a:t>
            </a:r>
          </a:p>
          <a:p>
            <a:pPr algn="ctr"/>
            <a:r>
              <a:rPr lang="en-US" sz="1600" dirty="0"/>
              <a:t>not legal residents</a:t>
            </a:r>
            <a:endParaRPr 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E9B5B9-FB11-4933-93A2-DAC254013F31}"/>
              </a:ext>
            </a:extLst>
          </p:cNvPr>
          <p:cNvSpPr txBox="1"/>
          <p:nvPr/>
        </p:nvSpPr>
        <p:spPr>
          <a:xfrm>
            <a:off x="502571" y="3326518"/>
            <a:ext cx="455308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Of those, exactly half received credit for time served and therefore receive no additional sentence. The average time served prior to sentencing for this group is 70 days.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4AF959-12DF-4B44-8EEF-52745D67996F}"/>
              </a:ext>
            </a:extLst>
          </p:cNvPr>
          <p:cNvSpPr txBox="1"/>
          <p:nvPr/>
        </p:nvSpPr>
        <p:spPr>
          <a:xfrm>
            <a:off x="502569" y="4803846"/>
            <a:ext cx="4553085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Additionally, 97% of these defendants are not legal residents of the U.S., meaning they may have been deported rather than sentenced to additional time.</a:t>
            </a:r>
          </a:p>
          <a:p>
            <a:pPr algn="just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38029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 animBg="1"/>
      <p:bldP spid="5" grpId="0"/>
      <p:bldP spid="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1273</TotalTime>
  <Words>1094</Words>
  <Application>Microsoft Office PowerPoint</Application>
  <PresentationFormat>Widescreen</PresentationFormat>
  <Paragraphs>154</Paragraphs>
  <Slides>20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Racial Disparities in Tennessee Federal Sentencing: 2015 to 2019</vt:lpstr>
      <vt:lpstr>Guiding Questions</vt:lpstr>
      <vt:lpstr>Background: Federal v. State Crime</vt:lpstr>
      <vt:lpstr>Data Collection and Cleaning</vt:lpstr>
      <vt:lpstr>Demographics of General Population v. Incarcerated Population</vt:lpstr>
      <vt:lpstr>PowerPoint Presentation</vt:lpstr>
      <vt:lpstr>Sentence Length by Crime Category</vt:lpstr>
      <vt:lpstr>Sentence Length by Crime Category</vt:lpstr>
      <vt:lpstr>Closer Look: Immigration Offenses </vt:lpstr>
      <vt:lpstr>Sentence Enhancements &amp; Mitigation Measures</vt:lpstr>
      <vt:lpstr>Sentence Enhancements &amp; Mitigation</vt:lpstr>
      <vt:lpstr>Sentence Enhancements</vt:lpstr>
      <vt:lpstr>Sentence Enhancements</vt:lpstr>
      <vt:lpstr>Sentence Enhancements</vt:lpstr>
      <vt:lpstr>Sentence Mitigation</vt:lpstr>
      <vt:lpstr>Pleas v. Trials</vt:lpstr>
      <vt:lpstr>Pleas v. Trials: Background*</vt:lpstr>
      <vt:lpstr>Pleas v. Trials</vt:lpstr>
      <vt:lpstr>Pleas v. Trials</vt:lpstr>
      <vt:lpstr>Key Insights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Racial Disparities in Tennessee Federal Sentencing: 2015 to 2019</dc:title>
  <dc:creator>Jennifer Whitson</dc:creator>
  <cp:lastModifiedBy>Jennifer Whitson</cp:lastModifiedBy>
  <cp:revision>184</cp:revision>
  <cp:lastPrinted>2021-04-27T15:11:30Z</cp:lastPrinted>
  <dcterms:created xsi:type="dcterms:W3CDTF">2021-04-22T21:27:42Z</dcterms:created>
  <dcterms:modified xsi:type="dcterms:W3CDTF">2021-04-29T16:33:57Z</dcterms:modified>
</cp:coreProperties>
</file>