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4" r:id="rId5"/>
    <p:sldId id="269" r:id="rId6"/>
    <p:sldId id="275" r:id="rId7"/>
    <p:sldId id="257" r:id="rId8"/>
    <p:sldId id="287" r:id="rId9"/>
    <p:sldId id="260" r:id="rId10"/>
    <p:sldId id="276" r:id="rId11"/>
    <p:sldId id="277" r:id="rId12"/>
    <p:sldId id="286" r:id="rId13"/>
    <p:sldId id="261" r:id="rId14"/>
    <p:sldId id="258" r:id="rId15"/>
    <p:sldId id="278" r:id="rId16"/>
    <p:sldId id="288" r:id="rId17"/>
    <p:sldId id="289" r:id="rId18"/>
    <p:sldId id="279" r:id="rId19"/>
    <p:sldId id="280" r:id="rId20"/>
    <p:sldId id="295" r:id="rId21"/>
    <p:sldId id="297" r:id="rId22"/>
    <p:sldId id="296" r:id="rId23"/>
    <p:sldId id="294" r:id="rId24"/>
    <p:sldId id="293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EDE"/>
    <a:srgbClr val="7ECCD5"/>
    <a:srgbClr val="4884AF"/>
    <a:srgbClr val="26455C"/>
    <a:srgbClr val="D9E6EF"/>
    <a:srgbClr val="595959"/>
    <a:srgbClr val="B57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5100"/>
              <a:t>Racial Disparities in Tennessee Federal Sentencing:</a:t>
            </a:r>
            <a:br>
              <a:rPr lang="en-US" sz="5100"/>
            </a:br>
            <a:r>
              <a:rPr lang="en-US" sz="5100"/>
              <a:t>2015 to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Jennifer Whitson</a:t>
            </a:r>
          </a:p>
          <a:p>
            <a:pPr algn="l"/>
            <a:r>
              <a:rPr lang="en-US"/>
              <a:t>April 30, 2021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0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454827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half of offenses by black offenders are not violent or drug related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5317" y="1118292"/>
            <a:ext cx="6386913" cy="447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Black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118933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161864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Nearly 2/3 of offenses by Hispanic offenders are not violent or drug related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5317" y="1166982"/>
            <a:ext cx="6386913" cy="4372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45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Hispanic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30538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5000"/>
              <a:t>Are people of color receiving longer sentences on average?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339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169" y="1875493"/>
            <a:ext cx="5918971" cy="458242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3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FDFB-81A2-4288-A4D6-DD846C5E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Sentence Length by Race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E6ACF-3F79-45BB-8A61-BAF30BD4C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9342" y="837900"/>
            <a:ext cx="9273315" cy="61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6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2" y="2610467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71% (388) of nonviolent offenses by Hispanic offenders are immigration 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63" y="2016464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629846" y="506485"/>
            <a:ext cx="1975793" cy="16204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2" y="3710866"/>
            <a:ext cx="4050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Of those, exactly half received credit for time served and therefore receive no additional sentence.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72" y="5188194"/>
            <a:ext cx="4050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Additionally, 97% of them are not legal residents of the U.S., meaning they may have been deported rather than sentenced to additional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5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873"/>
            <a:ext cx="9144000" cy="205067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66823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Insights: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4" t="4340" r="-1" b="-714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269486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Hispanic: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2177592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2177592"/>
            <a:ext cx="1754480" cy="1693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Insights: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3" t="535" r="-3986" b="138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269486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307690" y="2177592"/>
            <a:ext cx="2113936" cy="16204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200" dirty="0"/>
              <a:t>of all defendants plead 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2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Insights: Sentence Enhancements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200"/>
              <a:t>Are there racial disparities between the sentencing population and the general population in Tennessee?</a:t>
            </a:r>
          </a:p>
          <a:p>
            <a:r>
              <a:rPr lang="en-US" sz="2200"/>
              <a:t>What kinds of crimes are most common among different racial groups?</a:t>
            </a:r>
          </a:p>
          <a:p>
            <a:r>
              <a:rPr lang="en-US" sz="2200"/>
              <a:t>Are people of color receiving longer sentences on average?</a:t>
            </a:r>
          </a:p>
          <a:p>
            <a:r>
              <a:rPr lang="en-US" sz="2200"/>
              <a:t>How do sentence lengths for drug crime compare to other types of crime?</a:t>
            </a:r>
            <a:endParaRPr lang="en-US" sz="2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Insights: 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Criminal history points are applied in 64% of cases and increases sentences an average of by 2.6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857" y="1850234"/>
            <a:ext cx="5051318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Insights: 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Career Offender status is applied in 7% of cases and increases sentences an average of by 12.7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5576" y="1851309"/>
            <a:ext cx="5047880" cy="3154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326A35-EA1E-4A30-AD4A-58ACDF3C1BA1}"/>
              </a:ext>
            </a:extLst>
          </p:cNvPr>
          <p:cNvSpPr txBox="1"/>
          <p:nvPr/>
        </p:nvSpPr>
        <p:spPr>
          <a:xfrm>
            <a:off x="6645576" y="882733"/>
            <a:ext cx="504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Career Offender Status Applied</a:t>
            </a:r>
          </a:p>
        </p:txBody>
      </p:sp>
    </p:spTree>
    <p:extLst>
      <p:ext uri="{BB962C8B-B14F-4D97-AF65-F5344CB8AC3E}">
        <p14:creationId xmlns:p14="http://schemas.microsoft.com/office/powerpoint/2010/main" val="406471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Insights: 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/>
            <a:r>
              <a:rPr lang="en-US" sz="2000" dirty="0">
                <a:solidFill>
                  <a:schemeClr val="bg1"/>
                </a:solidFill>
              </a:rPr>
              <a:t>Armed Career Offender status is applied in only 2% of cases, but increases sentences an average of by 25.3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5576" y="1851309"/>
            <a:ext cx="5047880" cy="3154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326A35-EA1E-4A30-AD4A-58ACDF3C1BA1}"/>
              </a:ext>
            </a:extLst>
          </p:cNvPr>
          <p:cNvSpPr txBox="1"/>
          <p:nvPr/>
        </p:nvSpPr>
        <p:spPr>
          <a:xfrm>
            <a:off x="6645576" y="894553"/>
            <a:ext cx="504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Armed Career Offender Status Applied</a:t>
            </a:r>
          </a:p>
        </p:txBody>
      </p:sp>
    </p:spTree>
    <p:extLst>
      <p:ext uri="{BB962C8B-B14F-4D97-AF65-F5344CB8AC3E}">
        <p14:creationId xmlns:p14="http://schemas.microsoft.com/office/powerpoint/2010/main" val="250845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Insights: 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/>
            <a:r>
              <a:rPr lang="en-US" sz="2000" dirty="0">
                <a:solidFill>
                  <a:schemeClr val="bg1"/>
                </a:solidFill>
              </a:rPr>
              <a:t>The safety valve is applied in approximately 19% of drug offenses involving 2 or less drugs and reduces sentences by an average of 7.2 years</a:t>
            </a:r>
          </a:p>
          <a:p>
            <a:pPr marL="285750" indent="-285750" algn="just"/>
            <a:r>
              <a:rPr lang="en-US" sz="2000" dirty="0">
                <a:solidFill>
                  <a:schemeClr val="bg1"/>
                </a:solidFill>
              </a:rPr>
              <a:t>Safety valve offenders have an average of 2025x the drugs of non-safety valve offenders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43856" y="1850234"/>
            <a:ext cx="5051320" cy="31570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326A35-EA1E-4A30-AD4A-58ACDF3C1BA1}"/>
              </a:ext>
            </a:extLst>
          </p:cNvPr>
          <p:cNvSpPr txBox="1"/>
          <p:nvPr/>
        </p:nvSpPr>
        <p:spPr>
          <a:xfrm>
            <a:off x="6373390" y="882733"/>
            <a:ext cx="505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Safety Valve Applied</a:t>
            </a:r>
          </a:p>
        </p:txBody>
      </p:sp>
    </p:spTree>
    <p:extLst>
      <p:ext uri="{BB962C8B-B14F-4D97-AF65-F5344CB8AC3E}">
        <p14:creationId xmlns:p14="http://schemas.microsoft.com/office/powerpoint/2010/main" val="195299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C6EAF-EDF9-4C47-9CD0-4AA3B76E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777665"/>
          </a:xfrm>
        </p:spPr>
        <p:txBody>
          <a:bodyPr anchor="t">
            <a:normAutofit/>
          </a:bodyPr>
          <a:lstStyle/>
          <a:p>
            <a:r>
              <a:rPr lang="en-US" dirty="0"/>
              <a:t>Insights: Sentence Enhancements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EF80-DD5B-49B5-8897-D94B7952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While criminal history points are applied proportionately across racial lines, career offender and armed career offender status are applied disproportionately to black offenders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Safety valve measures are applied disproportionately to white and Hispanic offenders</a:t>
            </a:r>
          </a:p>
        </p:txBody>
      </p:sp>
    </p:spTree>
    <p:extLst>
      <p:ext uri="{BB962C8B-B14F-4D97-AF65-F5344CB8AC3E}">
        <p14:creationId xmlns:p14="http://schemas.microsoft.com/office/powerpoint/2010/main" val="360156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873"/>
            <a:ext cx="9144000" cy="205067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991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lnSpcReduction="10000"/>
          </a:bodyPr>
          <a:lstStyle/>
          <a:p>
            <a:r>
              <a:rPr lang="en-US" sz="2400"/>
              <a:t>5 .sas files and 5 .dat files from ussc.gov (The U.S. Sentencing Commission)</a:t>
            </a:r>
          </a:p>
          <a:p>
            <a:r>
              <a:rPr lang="en-US" sz="2400"/>
              <a:t>Nationwide dataset with over 300k rows and 1000+ columns</a:t>
            </a:r>
          </a:p>
          <a:p>
            <a:r>
              <a:rPr lang="en-US" sz="2400"/>
              <a:t>Identified 195 columns for analysis</a:t>
            </a:r>
          </a:p>
          <a:p>
            <a:r>
              <a:rPr lang="en-US" sz="2400"/>
              <a:t>Extracted Tennessee specific data </a:t>
            </a:r>
          </a:p>
          <a:p>
            <a:endParaRPr lang="en-US" sz="2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Federal v. State Crime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State law:</a:t>
            </a:r>
          </a:p>
          <a:p>
            <a:pPr lvl="1"/>
            <a:r>
              <a:rPr lang="en-US"/>
              <a:t>Murder</a:t>
            </a:r>
          </a:p>
          <a:p>
            <a:pPr lvl="1"/>
            <a:r>
              <a:rPr lang="en-US"/>
              <a:t>Sexual assault</a:t>
            </a:r>
          </a:p>
          <a:p>
            <a:pPr lvl="1"/>
            <a:r>
              <a:rPr lang="en-US"/>
              <a:t>Robbery/burglary</a:t>
            </a:r>
          </a:p>
          <a:p>
            <a:pPr lvl="1"/>
            <a:r>
              <a:rPr lang="en-US"/>
              <a:t>Most violent crime</a:t>
            </a:r>
          </a:p>
          <a:p>
            <a:pPr lvl="1"/>
            <a:r>
              <a:rPr lang="en-US"/>
              <a:t>Violations of state drug laws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Federal law:</a:t>
            </a:r>
          </a:p>
          <a:p>
            <a:pPr lvl="1"/>
            <a:r>
              <a:rPr lang="en-US"/>
              <a:t>Drug possession and sales</a:t>
            </a:r>
          </a:p>
          <a:p>
            <a:pPr lvl="1"/>
            <a:r>
              <a:rPr lang="en-US"/>
              <a:t>Immigration</a:t>
            </a:r>
          </a:p>
          <a:p>
            <a:pPr lvl="1"/>
            <a:r>
              <a:rPr lang="en-US"/>
              <a:t>Tax fraud and counterfeiting of money</a:t>
            </a:r>
          </a:p>
          <a:p>
            <a:pPr lvl="1"/>
            <a:r>
              <a:rPr lang="en-US"/>
              <a:t>Bank robbery</a:t>
            </a:r>
          </a:p>
          <a:p>
            <a:pPr lvl="1"/>
            <a:r>
              <a:rPr lang="en-US"/>
              <a:t>State crimes that</a:t>
            </a:r>
          </a:p>
          <a:p>
            <a:pPr lvl="2"/>
            <a:r>
              <a:rPr lang="en-US"/>
              <a:t>Occur on federal land;</a:t>
            </a:r>
          </a:p>
          <a:p>
            <a:pPr lvl="2"/>
            <a:r>
              <a:rPr lang="en-US"/>
              <a:t>Are committed against federal agents;</a:t>
            </a:r>
          </a:p>
          <a:p>
            <a:pPr lvl="2"/>
            <a:r>
              <a:rPr lang="en-US"/>
              <a:t>Cross state lines;</a:t>
            </a:r>
          </a:p>
          <a:p>
            <a:pPr lvl="2"/>
            <a:r>
              <a:rPr lang="en-US"/>
              <a:t>Occur in Washington D.C. or in international waters;</a:t>
            </a:r>
          </a:p>
          <a:p>
            <a:pPr lvl="2"/>
            <a:r>
              <a:rPr lang="en-US"/>
              <a:t>Are investigated by a federal agency, such as the FBI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97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3400"/>
              <a:t>Are there racial disparities between the sentencing population and the general population in Tennessee?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4" y="1227041"/>
            <a:ext cx="4449763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443" y="1228389"/>
            <a:ext cx="4449763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87024" y="1204118"/>
            <a:ext cx="2592357" cy="1871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 err="1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73" y="5756124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4500"/>
              <a:t>What kinds of crimes are most common among different racial groups?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751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Categories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135231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 of offenses by white offenders are drug-related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118292"/>
            <a:ext cx="6408836" cy="447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73E54-CAF3-46A3-84CA-80000E83C654}"/>
              </a:ext>
            </a:extLst>
          </p:cNvPr>
          <p:cNvSpPr txBox="1"/>
          <p:nvPr/>
        </p:nvSpPr>
        <p:spPr>
          <a:xfrm>
            <a:off x="6096000" y="514169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White Sentencing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3503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718</Words>
  <Application>Microsoft Office PowerPoint</Application>
  <PresentationFormat>Widescreen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Data Collection and Cleaning</vt:lpstr>
      <vt:lpstr>Background: Federal v. State Crime</vt:lpstr>
      <vt:lpstr>Analysis</vt:lpstr>
      <vt:lpstr>Are there racial disparities between the sentencing population and the general population in Tennessee?</vt:lpstr>
      <vt:lpstr>PowerPoint Presentation</vt:lpstr>
      <vt:lpstr>What kinds of crimes are most common among different racial groups?</vt:lpstr>
      <vt:lpstr>Crime Categories</vt:lpstr>
      <vt:lpstr>Crime Categories</vt:lpstr>
      <vt:lpstr>Crime Categories</vt:lpstr>
      <vt:lpstr>Are people of color receiving longer sentences on average?</vt:lpstr>
      <vt:lpstr>Sentence Length by Crime Category</vt:lpstr>
      <vt:lpstr>Distribution of Sentence Length by Race</vt:lpstr>
      <vt:lpstr>Closer Look: Immigration Offenses </vt:lpstr>
      <vt:lpstr>Insights</vt:lpstr>
      <vt:lpstr>Insights: Pleas v. Trials</vt:lpstr>
      <vt:lpstr>Insights: Pleas v. Trials</vt:lpstr>
      <vt:lpstr>Insights: Sentence Enhancements</vt:lpstr>
      <vt:lpstr>Insights: Sentence Enhancements</vt:lpstr>
      <vt:lpstr>Insights: Sentence Enhancements</vt:lpstr>
      <vt:lpstr>Insights: Sentence Enhancements</vt:lpstr>
      <vt:lpstr>Insights: Sentence Mitigation</vt:lpstr>
      <vt:lpstr>Insights: Sentence Enhancements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64</cp:revision>
  <dcterms:created xsi:type="dcterms:W3CDTF">2021-04-22T21:27:42Z</dcterms:created>
  <dcterms:modified xsi:type="dcterms:W3CDTF">2021-04-26T13:03:00Z</dcterms:modified>
</cp:coreProperties>
</file>