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4" r:id="rId5"/>
    <p:sldId id="269" r:id="rId6"/>
    <p:sldId id="275" r:id="rId7"/>
    <p:sldId id="257" r:id="rId8"/>
    <p:sldId id="287" r:id="rId9"/>
    <p:sldId id="260" r:id="rId10"/>
    <p:sldId id="276" r:id="rId11"/>
    <p:sldId id="277" r:id="rId12"/>
    <p:sldId id="286" r:id="rId13"/>
    <p:sldId id="261" r:id="rId14"/>
    <p:sldId id="258" r:id="rId15"/>
    <p:sldId id="278" r:id="rId16"/>
    <p:sldId id="299" r:id="rId17"/>
    <p:sldId id="280" r:id="rId18"/>
    <p:sldId id="295" r:id="rId19"/>
    <p:sldId id="297" r:id="rId20"/>
    <p:sldId id="296" r:id="rId21"/>
    <p:sldId id="294" r:id="rId22"/>
    <p:sldId id="293" r:id="rId23"/>
    <p:sldId id="289" r:id="rId24"/>
    <p:sldId id="279" r:id="rId25"/>
    <p:sldId id="2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EDE"/>
    <a:srgbClr val="7ECCD5"/>
    <a:srgbClr val="4884AF"/>
    <a:srgbClr val="26455C"/>
    <a:srgbClr val="D9E6EF"/>
    <a:srgbClr val="595959"/>
    <a:srgbClr val="B57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1B68-382C-45B0-98AD-A7F375EE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3149C-7942-41D2-9505-E06E16BD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0D6-57C7-4FFD-86D5-181ACEAD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51F3-A8F0-4FFD-A33E-2B89D15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4455-FE74-4D53-92AA-CED9ABC2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73E4-A4CC-4466-8797-A54B1B11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49CF-399B-483C-AD24-DC70DE73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EA1F-33D0-43D3-95C9-CBEE21B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F387-42FD-4082-92C1-DFD8D88C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D093-883B-4277-9CB6-79241E2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554D7-66D2-415D-9DC7-685CEFB5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AE0F-E3CF-45DE-80AA-D6CD6724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BC65-6B56-429E-9C76-14BA79D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E0-4D34-4607-B498-4806679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D202-7F1F-4034-8C22-385E25F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7B0B-5FEB-44F3-A874-E9248930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F9B-27B0-49D6-9104-0A27CDAC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B82-0C94-4A57-BAAD-01D0C8B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DBF5-311A-42EC-A167-1EBBF6C0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837B-8979-42B5-A9A6-7F5034E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247-3DAF-46CC-9A77-2CE42C7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A550-0293-43E1-9880-C8D75E23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D53D-6C74-400F-A288-1288E7C7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7182-CC68-48A8-A1CD-92FB1552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6ECB-4029-4EB1-AE7A-6032D2B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435-CCDE-4527-9403-CAAFAE9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E6B-3E6A-4D6F-9F8C-D53F2ECD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5483-4BB9-4104-A98B-BFBF7CCA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BD7-34CB-4B1F-9B52-600F9B05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5A71-C981-40D0-B6ED-C218FF1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AA40-7CFE-468A-8614-6283551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653F-5C01-4007-BD36-D1AD31E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D390-5873-47D3-A5EC-85AB59A3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3BF1-6D45-4077-9C2D-DA3B94C4D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2092-0FE3-46BC-B519-9CCCA87F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02FC-A063-4C83-A60F-0CED514F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766F7-B113-49D4-AC23-23A7F314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0DC-33AF-4840-BDF6-3D1DD8D0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44B4A-2FF7-4C75-8789-6574CE3B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A78-86B6-4ACE-A4FA-85E6B44F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012-71B0-4FD5-BBE7-2BED3769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7BD62-6668-47A1-82D4-C5CEF992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0A4B3-A4C2-49C5-8A8B-69D24CEA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2233B-E3E8-40AE-81B5-75693C2A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C7121-2DD7-46A6-A8AC-B31B3023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4E25-30BD-4C12-A862-5CAAC04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8A9-2A52-42B0-B0DA-9DCE1BA7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5B97-2D9D-463A-A311-44AF19C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781E-FB4F-4C76-9DF3-BC683AB6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A67C-4703-40DB-B601-A41B8D48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849E-FAF7-4666-91C0-6A23116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473B-3993-4271-AD93-404CE309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6B8-F4B6-4340-8B07-2805CAE7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1679-11B6-4463-9293-EC01851F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1250-FD56-4624-BFE3-35EAF97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3381-1116-474B-92A6-A38CB1C9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1772-59E2-4AEC-AD9E-9212037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1B52-E2C3-469A-ADF5-E604C8E4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294AE-2591-4A13-B469-700FE039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C984-7025-4BEC-873E-5B4BE8EE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AC57-247D-4D60-9B1A-C1C41D2B0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E2E9-7834-4D83-91A2-AD4B02A4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1063-32B9-4C06-986C-9647F8D6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7714B-4913-4D94-9951-928F995ED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sz="5100"/>
              <a:t>Racial Disparities in Tennessee Federal Sentencing:</a:t>
            </a:r>
            <a:br>
              <a:rPr lang="en-US" sz="5100"/>
            </a:br>
            <a:r>
              <a:rPr lang="en-US" sz="5100"/>
              <a:t>2015 to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AB23-3D79-48C0-928F-55CB4D746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Jennifer Whitson</a:t>
            </a:r>
          </a:p>
          <a:p>
            <a:pPr algn="l"/>
            <a:r>
              <a:rPr lang="en-US"/>
              <a:t>April 30, 2021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Weights Uneven with solid fill">
            <a:extLst>
              <a:ext uri="{FF2B5EF4-FFF2-40B4-BE49-F238E27FC236}">
                <a16:creationId xmlns:a16="http://schemas.microsoft.com/office/drawing/2014/main" id="{6684E93C-EEDD-45D1-A214-350CAD1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0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454827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half of offenses by black offenders are not violent or drug related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5317" y="1118292"/>
            <a:ext cx="6386913" cy="4470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Black Sentencing Population</a:t>
            </a:r>
          </a:p>
        </p:txBody>
      </p:sp>
    </p:spTree>
    <p:extLst>
      <p:ext uri="{BB962C8B-B14F-4D97-AF65-F5344CB8AC3E}">
        <p14:creationId xmlns:p14="http://schemas.microsoft.com/office/powerpoint/2010/main" val="118933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161864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Nearly 2/3 of offenses by Hispanic offenders are not violent or drug related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5317" y="1166982"/>
            <a:ext cx="6386913" cy="4372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45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Hispanic Sentencing Population</a:t>
            </a:r>
          </a:p>
        </p:txBody>
      </p:sp>
    </p:spTree>
    <p:extLst>
      <p:ext uri="{BB962C8B-B14F-4D97-AF65-F5344CB8AC3E}">
        <p14:creationId xmlns:p14="http://schemas.microsoft.com/office/powerpoint/2010/main" val="330538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5000" dirty="0"/>
              <a:t>Are people of color receiving longer sentences on average?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339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D7035-B509-414B-A6E7-1ECD87F9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169" y="1875493"/>
            <a:ext cx="5918971" cy="458242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2F8BA-34A0-4DC5-9832-6C8943FF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8140" y="1875493"/>
            <a:ext cx="4908550" cy="4411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383DF-BCF5-4DE3-973E-D70F585E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Sentence Length by Crime Category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9AD20-730D-457E-93EE-B7DB38C66944}"/>
              </a:ext>
            </a:extLst>
          </p:cNvPr>
          <p:cNvSpPr txBox="1"/>
          <p:nvPr/>
        </p:nvSpPr>
        <p:spPr>
          <a:xfrm>
            <a:off x="2360176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2938-638D-4DED-B5C6-5617ADFE9044}"/>
              </a:ext>
            </a:extLst>
          </p:cNvPr>
          <p:cNvSpPr txBox="1"/>
          <p:nvPr/>
        </p:nvSpPr>
        <p:spPr>
          <a:xfrm>
            <a:off x="7773937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Racial Breakdown</a:t>
            </a:r>
          </a:p>
        </p:txBody>
      </p:sp>
    </p:spTree>
    <p:extLst>
      <p:ext uri="{BB962C8B-B14F-4D97-AF65-F5344CB8AC3E}">
        <p14:creationId xmlns:p14="http://schemas.microsoft.com/office/powerpoint/2010/main" val="40407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FDFB-81A2-4288-A4D6-DD846C5E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Sentence Length by Race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E6ACF-3F79-45BB-8A61-BAF30BD4C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9342" y="837900"/>
            <a:ext cx="9273315" cy="618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6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dirty="0"/>
              <a:t>Closer Look: Immigration Offenses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02572" y="2610467"/>
            <a:ext cx="405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71% of nonviolent offenses by Hispanic offenders are immigration related offenses, which carry no mandatory minimum sentence.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0C5DB-5A07-4A29-A51D-8F00C8635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663" y="2016464"/>
            <a:ext cx="7262303" cy="48415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43795-1E51-4E1C-B38E-49816C27BD5B}"/>
              </a:ext>
            </a:extLst>
          </p:cNvPr>
          <p:cNvSpPr/>
          <p:nvPr/>
        </p:nvSpPr>
        <p:spPr>
          <a:xfrm>
            <a:off x="7629846" y="506485"/>
            <a:ext cx="1975793" cy="16204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600" dirty="0"/>
              <a:t>not legal residents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B5B9-FB11-4933-93A2-DAC254013F31}"/>
              </a:ext>
            </a:extLst>
          </p:cNvPr>
          <p:cNvSpPr txBox="1"/>
          <p:nvPr/>
        </p:nvSpPr>
        <p:spPr>
          <a:xfrm>
            <a:off x="502572" y="3710866"/>
            <a:ext cx="4050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Of those, exactly half received credit for time served and therefore receive no additional sentence.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average time served prior to sentencing for this group is 70 days.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AF959-12DF-4B44-8EEF-52745D67996F}"/>
              </a:ext>
            </a:extLst>
          </p:cNvPr>
          <p:cNvSpPr txBox="1"/>
          <p:nvPr/>
        </p:nvSpPr>
        <p:spPr>
          <a:xfrm>
            <a:off x="502572" y="5188194"/>
            <a:ext cx="4050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Additionally, 97% of them are not legal residents of the U.S., meaning they may have been deported rather than sentenced to additional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770" y="1991795"/>
            <a:ext cx="8131211" cy="3592928"/>
          </a:xfrm>
        </p:spPr>
        <p:txBody>
          <a:bodyPr anchor="t">
            <a:normAutofit/>
          </a:bodyPr>
          <a:lstStyle/>
          <a:p>
            <a:pPr algn="l"/>
            <a:r>
              <a:rPr lang="en-US" sz="5000" dirty="0"/>
              <a:t>Are there disparities in the application of sentence enhancements and sentence mitigation measures?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9417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 &amp; Mitigation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756746" y="2863018"/>
            <a:ext cx="4666592" cy="330445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enhancements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Criminal history points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“Career Offender” status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“Armed Career Offender” status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mitigations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Safety valve</a:t>
            </a:r>
          </a:p>
        </p:txBody>
      </p:sp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Criminal history points are applied in 64% of cases and increases sentences an average of by 2.6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3857" y="1850234"/>
            <a:ext cx="5051318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Criminal History Points Applied</a:t>
            </a:r>
          </a:p>
        </p:txBody>
      </p:sp>
    </p:spTree>
    <p:extLst>
      <p:ext uri="{BB962C8B-B14F-4D97-AF65-F5344CB8AC3E}">
        <p14:creationId xmlns:p14="http://schemas.microsoft.com/office/powerpoint/2010/main" val="1139533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Career Offender status is applied in 7% of cases and increases sentences an average of by 12.7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5576" y="1851309"/>
            <a:ext cx="5047880" cy="31549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326A35-EA1E-4A30-AD4A-58ACDF3C1BA1}"/>
              </a:ext>
            </a:extLst>
          </p:cNvPr>
          <p:cNvSpPr txBox="1"/>
          <p:nvPr/>
        </p:nvSpPr>
        <p:spPr>
          <a:xfrm>
            <a:off x="6645576" y="882733"/>
            <a:ext cx="504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Career Offender Status Applied</a:t>
            </a:r>
          </a:p>
        </p:txBody>
      </p:sp>
    </p:spTree>
    <p:extLst>
      <p:ext uri="{BB962C8B-B14F-4D97-AF65-F5344CB8AC3E}">
        <p14:creationId xmlns:p14="http://schemas.microsoft.com/office/powerpoint/2010/main" val="406471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9583B-9ACC-449B-95CE-FE9E6C8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0FD7-B64A-497D-A54A-67D403C5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200" y="2470248"/>
            <a:ext cx="4048344" cy="39838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200" dirty="0"/>
              <a:t>Are there racial disparities between the sentencing population and the general population in Tennessee?</a:t>
            </a:r>
          </a:p>
          <a:p>
            <a:r>
              <a:rPr lang="en-US" sz="2200" dirty="0"/>
              <a:t>What kinds of crimes are most common among different racial groups?</a:t>
            </a:r>
          </a:p>
          <a:p>
            <a:r>
              <a:rPr lang="en-US" sz="2200" dirty="0"/>
              <a:t>Are people of color receiving longer sentences on average?</a:t>
            </a:r>
          </a:p>
          <a:p>
            <a:r>
              <a:rPr lang="en-US" sz="2200" dirty="0"/>
              <a:t>Are there disparities in the application of sentence enhancements and sentence mitigation measures?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Help with solid fill">
            <a:extLst>
              <a:ext uri="{FF2B5EF4-FFF2-40B4-BE49-F238E27FC236}">
                <a16:creationId xmlns:a16="http://schemas.microsoft.com/office/drawing/2014/main" id="{5D1B45EE-EE74-4916-A832-52353935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/>
            <a:r>
              <a:rPr lang="en-US" sz="2000" dirty="0">
                <a:solidFill>
                  <a:schemeClr val="bg1"/>
                </a:solidFill>
              </a:rPr>
              <a:t>Armed Career Offender status is applied in only 2% of cases, but increases sentences an average of by 25.3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5576" y="1851309"/>
            <a:ext cx="5047880" cy="31549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326A35-EA1E-4A30-AD4A-58ACDF3C1BA1}"/>
              </a:ext>
            </a:extLst>
          </p:cNvPr>
          <p:cNvSpPr txBox="1"/>
          <p:nvPr/>
        </p:nvSpPr>
        <p:spPr>
          <a:xfrm>
            <a:off x="6645576" y="894553"/>
            <a:ext cx="504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Armed Career Offender Status Applied</a:t>
            </a:r>
          </a:p>
        </p:txBody>
      </p:sp>
    </p:spTree>
    <p:extLst>
      <p:ext uri="{BB962C8B-B14F-4D97-AF65-F5344CB8AC3E}">
        <p14:creationId xmlns:p14="http://schemas.microsoft.com/office/powerpoint/2010/main" val="2508452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Mitigation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/>
            <a:r>
              <a:rPr lang="en-US" sz="2000" dirty="0">
                <a:solidFill>
                  <a:schemeClr val="bg1"/>
                </a:solidFill>
              </a:rPr>
              <a:t>The safety valve is applied in approximately 19% of drug offenses involving 2 or less drugs and reduces sentences by an average of 7.2 years</a:t>
            </a:r>
          </a:p>
          <a:p>
            <a:pPr marL="285750" indent="-285750" algn="just"/>
            <a:r>
              <a:rPr lang="en-US" sz="2000" dirty="0">
                <a:solidFill>
                  <a:schemeClr val="bg1"/>
                </a:solidFill>
              </a:rPr>
              <a:t>Safety valve offenders have an average of 2025x the drugs of non-safety valve offenders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643856" y="1850234"/>
            <a:ext cx="5051320" cy="31570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326A35-EA1E-4A30-AD4A-58ACDF3C1BA1}"/>
              </a:ext>
            </a:extLst>
          </p:cNvPr>
          <p:cNvSpPr txBox="1"/>
          <p:nvPr/>
        </p:nvSpPr>
        <p:spPr>
          <a:xfrm>
            <a:off x="6373390" y="882733"/>
            <a:ext cx="505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Safety Valve Applied</a:t>
            </a:r>
          </a:p>
        </p:txBody>
      </p:sp>
    </p:spTree>
    <p:extLst>
      <p:ext uri="{BB962C8B-B14F-4D97-AF65-F5344CB8AC3E}">
        <p14:creationId xmlns:p14="http://schemas.microsoft.com/office/powerpoint/2010/main" val="1952991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C6EAF-EDF9-4C47-9CD0-4AA3B76E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0"/>
            <a:ext cx="3689091" cy="3777665"/>
          </a:xfrm>
        </p:spPr>
        <p:txBody>
          <a:bodyPr anchor="t">
            <a:normAutofit/>
          </a:bodyPr>
          <a:lstStyle/>
          <a:p>
            <a:r>
              <a:rPr lang="en-US" dirty="0"/>
              <a:t>Sentence Enhancements &amp; Mitigation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EF80-DD5B-49B5-8897-D94B7952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330445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While criminal history points are applied proportionately across racial lines, career offender and armed career offender status are applied disproportionately to black offenders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Safety valve measures are applied disproportionately to white and Hispanic offenders</a:t>
            </a:r>
          </a:p>
        </p:txBody>
      </p:sp>
    </p:spTree>
    <p:extLst>
      <p:ext uri="{BB962C8B-B14F-4D97-AF65-F5344CB8AC3E}">
        <p14:creationId xmlns:p14="http://schemas.microsoft.com/office/powerpoint/2010/main" val="360156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Final Note: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4" t="4340" r="-1" b="-714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269486"/>
            <a:ext cx="4050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average sentence length for plea v. trial: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Black: 45.4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White: 59.3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Hispanic: 81.5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sentences are dramatically lower, but going to trial still increases the median sentence by </a:t>
            </a:r>
            <a:r>
              <a:rPr lang="en-US" b="1" dirty="0"/>
              <a:t>6.6 years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651369" y="2263276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plea:</a:t>
            </a:r>
          </a:p>
          <a:p>
            <a:pPr algn="ctr"/>
            <a:r>
              <a:rPr lang="en-US" sz="6600" dirty="0"/>
              <a:t>5.9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2914140" y="2263276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trial:</a:t>
            </a:r>
          </a:p>
          <a:p>
            <a:pPr algn="ctr"/>
            <a:r>
              <a:rPr lang="en-US" sz="6600" dirty="0"/>
              <a:t>58.3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8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Final Note: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3" t="535" r="-3986" b="138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080244"/>
            <a:ext cx="405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3.9% of black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2.4% of white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1.3% of Hispanic defendants pursue trial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1307690" y="2268013"/>
            <a:ext cx="2113936" cy="16204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200" dirty="0"/>
              <a:t>of all defendants plead out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42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8873"/>
            <a:ext cx="9144000" cy="205067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8991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25A49-1FDF-42C1-B7CC-8DDA0F2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Data Collection and Cleaning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83074E-571F-4022-9FF2-454BF17F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 lnSpcReduction="10000"/>
          </a:bodyPr>
          <a:lstStyle/>
          <a:p>
            <a:r>
              <a:rPr lang="en-US" sz="2400"/>
              <a:t>5 .sas files and 5 .dat files from ussc.gov (The U.S. Sentencing Commission)</a:t>
            </a:r>
          </a:p>
          <a:p>
            <a:r>
              <a:rPr lang="en-US" sz="2400"/>
              <a:t>Nationwide dataset with over 300k rows and 1000+ columns</a:t>
            </a:r>
          </a:p>
          <a:p>
            <a:r>
              <a:rPr lang="en-US" sz="2400"/>
              <a:t>Identified 195 columns for analysis</a:t>
            </a:r>
          </a:p>
          <a:p>
            <a:r>
              <a:rPr lang="en-US" sz="2400"/>
              <a:t>Extracted Tennessee specific data </a:t>
            </a:r>
          </a:p>
          <a:p>
            <a:endParaRPr lang="en-US" sz="24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phic 11" descr="Presentation with org chart outline">
            <a:extLst>
              <a:ext uri="{FF2B5EF4-FFF2-40B4-BE49-F238E27FC236}">
                <a16:creationId xmlns:a16="http://schemas.microsoft.com/office/drawing/2014/main" id="{CDFDEDDB-6CAB-4D49-A9B6-27870157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CC40-F14A-4678-90FD-492A971C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Background: Federal v. State Crime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B551-E57E-4C80-B887-66F9C389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State law:</a:t>
            </a:r>
          </a:p>
          <a:p>
            <a:pPr lvl="1"/>
            <a:r>
              <a:rPr lang="en-US"/>
              <a:t>Murder</a:t>
            </a:r>
          </a:p>
          <a:p>
            <a:pPr lvl="1"/>
            <a:r>
              <a:rPr lang="en-US"/>
              <a:t>Sexual assault</a:t>
            </a:r>
          </a:p>
          <a:p>
            <a:pPr lvl="1"/>
            <a:r>
              <a:rPr lang="en-US"/>
              <a:t>Robbery/burglary</a:t>
            </a:r>
          </a:p>
          <a:p>
            <a:pPr lvl="1"/>
            <a:r>
              <a:rPr lang="en-US"/>
              <a:t>Most violent crime</a:t>
            </a:r>
          </a:p>
          <a:p>
            <a:pPr lvl="1"/>
            <a:r>
              <a:rPr lang="en-US"/>
              <a:t>Violations of state drug laws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5034E-DE79-4446-80A5-F5AD98F60F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Federal law:</a:t>
            </a:r>
          </a:p>
          <a:p>
            <a:pPr lvl="1"/>
            <a:r>
              <a:rPr lang="en-US"/>
              <a:t>Drug possession and sales</a:t>
            </a:r>
          </a:p>
          <a:p>
            <a:pPr lvl="1"/>
            <a:r>
              <a:rPr lang="en-US"/>
              <a:t>Immigration</a:t>
            </a:r>
          </a:p>
          <a:p>
            <a:pPr lvl="1"/>
            <a:r>
              <a:rPr lang="en-US"/>
              <a:t>Tax fraud and counterfeiting of money</a:t>
            </a:r>
          </a:p>
          <a:p>
            <a:pPr lvl="1"/>
            <a:r>
              <a:rPr lang="en-US"/>
              <a:t>Bank robbery</a:t>
            </a:r>
          </a:p>
          <a:p>
            <a:pPr lvl="1"/>
            <a:r>
              <a:rPr lang="en-US"/>
              <a:t>State crimes that</a:t>
            </a:r>
          </a:p>
          <a:p>
            <a:pPr lvl="2"/>
            <a:r>
              <a:rPr lang="en-US"/>
              <a:t>Occur on federal land;</a:t>
            </a:r>
          </a:p>
          <a:p>
            <a:pPr lvl="2"/>
            <a:r>
              <a:rPr lang="en-US"/>
              <a:t>Are committed against federal agents;</a:t>
            </a:r>
          </a:p>
          <a:p>
            <a:pPr lvl="2"/>
            <a:r>
              <a:rPr lang="en-US"/>
              <a:t>Cross state lines;</a:t>
            </a:r>
          </a:p>
          <a:p>
            <a:pPr lvl="2"/>
            <a:r>
              <a:rPr lang="en-US"/>
              <a:t>Occur in Washington D.C. or in international waters;</a:t>
            </a:r>
          </a:p>
          <a:p>
            <a:pPr lvl="2"/>
            <a:r>
              <a:rPr lang="en-US"/>
              <a:t>Are investigated by a federal agency, such as the FBI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Analysis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6974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3400"/>
              <a:t>Are there racial disparities between the sentencing population and the general population in Tennessee?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60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A256A-005F-4C48-86F9-0ED5D087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4" y="1227041"/>
            <a:ext cx="4449763" cy="4403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32EDD-4E1F-4A89-B64B-E3893850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443" y="1228389"/>
            <a:ext cx="4449763" cy="44012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6EE387-401D-430B-A71E-3AEB53C0E85D}"/>
              </a:ext>
            </a:extLst>
          </p:cNvPr>
          <p:cNvSpPr/>
          <p:nvPr/>
        </p:nvSpPr>
        <p:spPr>
          <a:xfrm>
            <a:off x="9087024" y="1204118"/>
            <a:ext cx="2592357" cy="1871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black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3.9x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8F2D8C-5FD0-4EB4-A1C0-7A93B2BF5C4B}"/>
              </a:ext>
            </a:extLst>
          </p:cNvPr>
          <p:cNvSpPr/>
          <p:nvPr/>
        </p:nvSpPr>
        <p:spPr>
          <a:xfrm>
            <a:off x="9010824" y="3782436"/>
            <a:ext cx="2592357" cy="1871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 err="1"/>
              <a:t>hispanic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3.5x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1C9E5-6706-43B9-8C7E-8BB8BB26E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73" y="5756124"/>
            <a:ext cx="48539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4500"/>
              <a:t>What kinds of crimes are most common among different racial groups?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751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135231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Half of offenses by white offenders are drug-related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118292"/>
            <a:ext cx="6408836" cy="4470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White Sentencing Population</a:t>
            </a:r>
          </a:p>
        </p:txBody>
      </p:sp>
    </p:spTree>
    <p:extLst>
      <p:ext uri="{BB962C8B-B14F-4D97-AF65-F5344CB8AC3E}">
        <p14:creationId xmlns:p14="http://schemas.microsoft.com/office/powerpoint/2010/main" val="33503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724</Words>
  <Application>Microsoft Office PowerPoint</Application>
  <PresentationFormat>Widescreen</PresentationFormat>
  <Paragraphs>104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Racial Disparities in Tennessee Federal Sentencing: 2015 to 2019</vt:lpstr>
      <vt:lpstr>Guiding Questions</vt:lpstr>
      <vt:lpstr>Data Collection and Cleaning</vt:lpstr>
      <vt:lpstr>Background: Federal v. State Crime</vt:lpstr>
      <vt:lpstr>Analysis &amp; Insights</vt:lpstr>
      <vt:lpstr>Are there racial disparities between the sentencing population and the general population in Tennessee?</vt:lpstr>
      <vt:lpstr>PowerPoint Presentation</vt:lpstr>
      <vt:lpstr>What kinds of crimes are most common among different racial groups?</vt:lpstr>
      <vt:lpstr>Crime Categories</vt:lpstr>
      <vt:lpstr>Crime Categories</vt:lpstr>
      <vt:lpstr>Crime Categories</vt:lpstr>
      <vt:lpstr>Are people of color receiving longer sentences on average?</vt:lpstr>
      <vt:lpstr>Sentence Length by Crime Category</vt:lpstr>
      <vt:lpstr>Distribution of Sentence Length by Race</vt:lpstr>
      <vt:lpstr>Closer Look: Immigration Offenses </vt:lpstr>
      <vt:lpstr>Are there disparities in the application of sentence enhancements and sentence mitigation measures?</vt:lpstr>
      <vt:lpstr>Sentence Enhancements &amp; Mitigation</vt:lpstr>
      <vt:lpstr>Sentence Enhancements</vt:lpstr>
      <vt:lpstr>Sentence Enhancements</vt:lpstr>
      <vt:lpstr>Sentence Enhancements</vt:lpstr>
      <vt:lpstr>Sentence Mitigation</vt:lpstr>
      <vt:lpstr>Sentence Enhancements &amp; Mitigation</vt:lpstr>
      <vt:lpstr>Final Note: Pleas v. Trials</vt:lpstr>
      <vt:lpstr>Final Note: Pleas v. Trials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Tennessee Federal Sentencing: 2015 to 2019</dc:title>
  <dc:creator>Jennifer Whitson</dc:creator>
  <cp:lastModifiedBy>Jennifer Whitson</cp:lastModifiedBy>
  <cp:revision>68</cp:revision>
  <dcterms:created xsi:type="dcterms:W3CDTF">2021-04-22T21:27:42Z</dcterms:created>
  <dcterms:modified xsi:type="dcterms:W3CDTF">2021-04-26T13:41:31Z</dcterms:modified>
</cp:coreProperties>
</file>