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4" r:id="rId5"/>
    <p:sldId id="269" r:id="rId6"/>
    <p:sldId id="275" r:id="rId7"/>
    <p:sldId id="257" r:id="rId8"/>
    <p:sldId id="287" r:id="rId9"/>
    <p:sldId id="260" r:id="rId10"/>
    <p:sldId id="276" r:id="rId11"/>
    <p:sldId id="277" r:id="rId12"/>
    <p:sldId id="286" r:id="rId13"/>
    <p:sldId id="261" r:id="rId14"/>
    <p:sldId id="278" r:id="rId15"/>
    <p:sldId id="299" r:id="rId16"/>
    <p:sldId id="280" r:id="rId17"/>
    <p:sldId id="295" r:id="rId18"/>
    <p:sldId id="300" r:id="rId19"/>
    <p:sldId id="301" r:id="rId20"/>
    <p:sldId id="302" r:id="rId21"/>
    <p:sldId id="289" r:id="rId22"/>
    <p:sldId id="279" r:id="rId23"/>
    <p:sldId id="29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1F6"/>
    <a:srgbClr val="D9E6EF"/>
    <a:srgbClr val="B3CEDE"/>
    <a:srgbClr val="26455C"/>
    <a:srgbClr val="7ECCD5"/>
    <a:srgbClr val="4884AF"/>
    <a:srgbClr val="595959"/>
    <a:srgbClr val="B57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1B68-382C-45B0-98AD-A7F375EE6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3149C-7942-41D2-9505-E06E16BDC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090D6-57C7-4FFD-86D5-181ACEAD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051F3-A8F0-4FFD-A33E-2B89D15F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24455-FE74-4D53-92AA-CED9ABC2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4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73E4-A4CC-4466-8797-A54B1B11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649CF-399B-483C-AD24-DC70DE734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2EA1F-33D0-43D3-95C9-CBEE21B9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F387-42FD-4082-92C1-DFD8D88C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6D093-883B-4277-9CB6-79241E2A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2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554D7-66D2-415D-9DC7-685CEFB5E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BAE0F-E3CF-45DE-80AA-D6CD67243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DBC65-6B56-429E-9C76-14BA79D2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99E0-4D34-4607-B498-48066795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ED202-7F1F-4034-8C22-385E25F7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7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7B0B-5FEB-44F3-A874-E9248930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4DF9B-27B0-49D6-9104-0A27CDAC0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FB82-0C94-4A57-BAAD-01D0C8B8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2DBF5-311A-42EC-A167-1EBBF6C0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C837B-8979-42B5-A9A6-7F5034E0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0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B247-3DAF-46CC-9A77-2CE42C78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AA550-0293-43E1-9880-C8D75E23B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9D53D-6C74-400F-A288-1288E7C7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67182-CC68-48A8-A1CD-92FB1552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46ECB-4029-4EB1-AE7A-6032D2B7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1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E435-CCDE-4527-9403-CAAFAE91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A5E6B-3E6A-4D6F-9F8C-D53F2ECDC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25483-4BB9-4104-A98B-BFBF7CCAE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AFBD7-34CB-4B1F-9B52-600F9B05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C5A71-C981-40D0-B6ED-C218FF16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CAA40-7CFE-468A-8614-62835515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6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653F-5C01-4007-BD36-D1AD31E9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D390-5873-47D3-A5EC-85AB59A3B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3BF1-6D45-4077-9C2D-DA3B94C4D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92092-0FE3-46BC-B519-9CCCA87F3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A02FC-A063-4C83-A60F-0CED514F5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766F7-B113-49D4-AC23-23A7F314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340DC-33AF-4840-BDF6-3D1DD8D0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44B4A-2FF7-4C75-8789-6574CE3B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2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AA78-86B6-4ACE-A4FA-85E6B44F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012-71B0-4FD5-BBE7-2BED3769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7BD62-6668-47A1-82D4-C5CEF992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0A4B3-A4C2-49C5-8A8B-69D24CEA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3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2233B-E3E8-40AE-81B5-75693C2A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C7121-2DD7-46A6-A8AC-B31B3023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F4E25-30BD-4C12-A862-5CAAC041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1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28A9-2A52-42B0-B0DA-9DCE1BA7F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5B97-2D9D-463A-A311-44AF19C1D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2781E-FB4F-4C76-9DF3-BC683AB6B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5A67C-4703-40DB-B601-A41B8D48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D849E-FAF7-4666-91C0-6A231168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A473B-3993-4271-AD93-404CE309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9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56B8-F4B6-4340-8B07-2805CAE7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D1679-11B6-4463-9293-EC01851FE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E1250-FD56-4624-BFE3-35EAF9712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F3381-1116-474B-92A6-A38CB1C9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81772-59E2-4AEC-AD9E-92120379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61B52-E2C3-469A-ADF5-E604C8E4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294AE-2591-4A13-B469-700FE039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DC984-7025-4BEC-873E-5B4BE8EE1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2AC57-247D-4D60-9B1A-C1C41D2B0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4E2E9-7834-4D83-91A2-AD4B02A4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B1063-32B9-4C06-986C-9647F8D64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7714B-4913-4D94-9951-928F995ED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sz="5100"/>
              <a:t>Racial Disparities in Tennessee Federal Sentencing:</a:t>
            </a:r>
            <a:br>
              <a:rPr lang="en-US" sz="5100"/>
            </a:br>
            <a:r>
              <a:rPr lang="en-US" sz="5100"/>
              <a:t>2015 to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BAB23-3D79-48C0-928F-55CB4D746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Jennifer Whitson</a:t>
            </a:r>
          </a:p>
          <a:p>
            <a:pPr algn="l"/>
            <a:r>
              <a:rPr lang="en-US"/>
              <a:t>April 30, 2021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Weights Uneven with solid fill">
            <a:extLst>
              <a:ext uri="{FF2B5EF4-FFF2-40B4-BE49-F238E27FC236}">
                <a16:creationId xmlns:a16="http://schemas.microsoft.com/office/drawing/2014/main" id="{6684E93C-EEDD-45D1-A214-350CAD1C7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02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Freeform: Shape 4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Crime Categories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454827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half of offenses by black offenders are not violent or drug related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5317" y="1118292"/>
            <a:ext cx="6386913" cy="4470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B73E54-CAF3-46A3-84CA-80000E83C654}"/>
              </a:ext>
            </a:extLst>
          </p:cNvPr>
          <p:cNvSpPr txBox="1"/>
          <p:nvPr/>
        </p:nvSpPr>
        <p:spPr>
          <a:xfrm>
            <a:off x="6096000" y="514169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Black Sentencing Population</a:t>
            </a:r>
          </a:p>
        </p:txBody>
      </p:sp>
    </p:spTree>
    <p:extLst>
      <p:ext uri="{BB962C8B-B14F-4D97-AF65-F5344CB8AC3E}">
        <p14:creationId xmlns:p14="http://schemas.microsoft.com/office/powerpoint/2010/main" val="118933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Freeform: Shape 4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Crime Categories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161864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Nearly 2/3 of offenses by Hispanic offenders are not violent or drug related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5317" y="1166982"/>
            <a:ext cx="6386913" cy="43727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B73E54-CAF3-46A3-84CA-80000E83C654}"/>
              </a:ext>
            </a:extLst>
          </p:cNvPr>
          <p:cNvSpPr txBox="1"/>
          <p:nvPr/>
        </p:nvSpPr>
        <p:spPr>
          <a:xfrm>
            <a:off x="6096000" y="514169"/>
            <a:ext cx="345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Hispanic Sentencing Population</a:t>
            </a:r>
          </a:p>
        </p:txBody>
      </p:sp>
    </p:spTree>
    <p:extLst>
      <p:ext uri="{BB962C8B-B14F-4D97-AF65-F5344CB8AC3E}">
        <p14:creationId xmlns:p14="http://schemas.microsoft.com/office/powerpoint/2010/main" val="3305386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19" y="2945524"/>
            <a:ext cx="6457183" cy="2274388"/>
          </a:xfrm>
        </p:spPr>
        <p:txBody>
          <a:bodyPr anchor="t">
            <a:normAutofit/>
          </a:bodyPr>
          <a:lstStyle/>
          <a:p>
            <a:pPr algn="l"/>
            <a:r>
              <a:rPr lang="en-US" sz="5000" dirty="0"/>
              <a:t>Are people of color receiving longer sentences on average?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3399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FD7035-B509-414B-A6E7-1ECD87F95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5" y="1452386"/>
            <a:ext cx="6572345" cy="525787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2F8BA-34A0-4DC5-9832-6C8943FF0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8140" y="1875492"/>
            <a:ext cx="4908550" cy="44116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3383DF-BCF5-4DE3-973E-D70F585E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Sentence Length by Crime Category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79AD20-730D-457E-93EE-B7DB38C66944}"/>
              </a:ext>
            </a:extLst>
          </p:cNvPr>
          <p:cNvSpPr txBox="1"/>
          <p:nvPr/>
        </p:nvSpPr>
        <p:spPr>
          <a:xfrm>
            <a:off x="2360176" y="1567272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Sentence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32938-638D-4DED-B5C6-5617ADFE9044}"/>
              </a:ext>
            </a:extLst>
          </p:cNvPr>
          <p:cNvSpPr txBox="1"/>
          <p:nvPr/>
        </p:nvSpPr>
        <p:spPr>
          <a:xfrm>
            <a:off x="7773937" y="1567272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Racial Breakdown</a:t>
            </a:r>
          </a:p>
        </p:txBody>
      </p:sp>
    </p:spTree>
    <p:extLst>
      <p:ext uri="{BB962C8B-B14F-4D97-AF65-F5344CB8AC3E}">
        <p14:creationId xmlns:p14="http://schemas.microsoft.com/office/powerpoint/2010/main" val="404075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5349536" cy="162040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Closer Look: Immigration Offenses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02571" y="2123783"/>
            <a:ext cx="44240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71% of nonviolent offenses by Hispanic offenders are immigration related offenses, which carry no mandatory minimum sentence.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0C5DB-5A07-4A29-A51D-8F00C8635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5657" y="1865086"/>
            <a:ext cx="7262303" cy="484153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A43795-1E51-4E1C-B38E-49816C27BD5B}"/>
              </a:ext>
            </a:extLst>
          </p:cNvPr>
          <p:cNvSpPr/>
          <p:nvPr/>
        </p:nvSpPr>
        <p:spPr>
          <a:xfrm>
            <a:off x="7843429" y="355107"/>
            <a:ext cx="1686757" cy="15099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7200" dirty="0"/>
              <a:t>97%</a:t>
            </a:r>
          </a:p>
          <a:p>
            <a:pPr algn="ctr"/>
            <a:r>
              <a:rPr lang="en-US" sz="1600" dirty="0"/>
              <a:t>not legal residents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9B5B9-FB11-4933-93A2-DAC254013F31}"/>
              </a:ext>
            </a:extLst>
          </p:cNvPr>
          <p:cNvSpPr txBox="1"/>
          <p:nvPr/>
        </p:nvSpPr>
        <p:spPr>
          <a:xfrm>
            <a:off x="502571" y="3393412"/>
            <a:ext cx="45530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Of those, exactly half received credit for time served and therefore receive no additional sentence.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 average time served prior to sentencing for this group is 70 days.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AF959-12DF-4B44-8EEF-52745D67996F}"/>
              </a:ext>
            </a:extLst>
          </p:cNvPr>
          <p:cNvSpPr txBox="1"/>
          <p:nvPr/>
        </p:nvSpPr>
        <p:spPr>
          <a:xfrm>
            <a:off x="502571" y="5023934"/>
            <a:ext cx="45530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Additionally, 97% of them are not legal residents of the U.S., meaning they may have been deported rather than sentenced to additional time.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80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9770" y="1991795"/>
            <a:ext cx="8131211" cy="3592928"/>
          </a:xfrm>
        </p:spPr>
        <p:txBody>
          <a:bodyPr anchor="t">
            <a:normAutofit/>
          </a:bodyPr>
          <a:lstStyle/>
          <a:p>
            <a:pPr algn="l"/>
            <a:r>
              <a:rPr lang="en-US" sz="5000" dirty="0"/>
              <a:t>Are there disparities in the application of sentence enhancements and sentence mitigation measures?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9417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4761461" cy="135172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 &amp; Mitigation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756746" y="2863018"/>
            <a:ext cx="4666592" cy="330445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Sentence enhancements available: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Criminal history points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“Career Offender” status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“Armed Career Offender” status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Sentence mitigations available: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Safety valve</a:t>
            </a:r>
          </a:p>
        </p:txBody>
      </p:sp>
      <p:pic>
        <p:nvPicPr>
          <p:cNvPr id="4" name="Graphic 3" descr="Gavel with solid fill">
            <a:extLst>
              <a:ext uri="{FF2B5EF4-FFF2-40B4-BE49-F238E27FC236}">
                <a16:creationId xmlns:a16="http://schemas.microsoft.com/office/drawing/2014/main" id="{0A02A9A7-A775-48A4-A58D-B17209F67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6576" y="1261638"/>
            <a:ext cx="3858600" cy="385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Distribution roughly matches demographics of general sentencing population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2428" y="1487286"/>
            <a:ext cx="5014176" cy="3157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866186" y="882733"/>
            <a:ext cx="4606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Criminal History Points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301183" y="4792771"/>
            <a:ext cx="1754480" cy="1693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64%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73949" y="4799605"/>
            <a:ext cx="1754480" cy="1693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2.6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33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Distribution skews heavily towards black offenders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4509" y="1487286"/>
            <a:ext cx="5010013" cy="31570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866186" y="882733"/>
            <a:ext cx="4606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Career Offender Status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301183" y="4792771"/>
            <a:ext cx="1754480" cy="1693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7%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73949" y="4799605"/>
            <a:ext cx="1754480" cy="1693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12.7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00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Distribution skews even further toward black offenders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4509" y="1487286"/>
            <a:ext cx="5010013" cy="31570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577421" y="882733"/>
            <a:ext cx="5117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Armed Career Offender Status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301183" y="4792771"/>
            <a:ext cx="1754480" cy="1693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2%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73949" y="4799605"/>
            <a:ext cx="1754480" cy="1693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25.3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6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9583B-9ACC-449B-95CE-FE9E6C88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Guiding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0FD7-B64A-497D-A54A-67D403C5C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5200" y="2470248"/>
            <a:ext cx="4545170" cy="398381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200" dirty="0"/>
              <a:t>Are there racial disparities between the sentencing population and the general population in Tennessee?</a:t>
            </a:r>
          </a:p>
          <a:p>
            <a:r>
              <a:rPr lang="en-US" sz="2200" dirty="0"/>
              <a:t>What kinds of crimes are most common among different racial groups?</a:t>
            </a:r>
          </a:p>
          <a:p>
            <a:r>
              <a:rPr lang="en-US" sz="2200" dirty="0"/>
              <a:t>Are people of color receiving longer sentences on average?</a:t>
            </a:r>
          </a:p>
          <a:p>
            <a:r>
              <a:rPr lang="en-US" sz="2200" dirty="0"/>
              <a:t>Are there disparities in the application of sentence enhancements and sentence mitigation measures?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Help with solid fill">
            <a:extLst>
              <a:ext uri="{FF2B5EF4-FFF2-40B4-BE49-F238E27FC236}">
                <a16:creationId xmlns:a16="http://schemas.microsoft.com/office/drawing/2014/main" id="{5D1B45EE-EE74-4916-A832-523539350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1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Mitigation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Disproportionately applied to white and Hispanic offenders</a:t>
            </a:r>
          </a:p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Note: Safety valve offenders have an average of 2025x the drugs of non-safety valve offenders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4510" y="1487286"/>
            <a:ext cx="5010011" cy="31570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577421" y="882733"/>
            <a:ext cx="5117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Safety Valve Measure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301183" y="4792771"/>
            <a:ext cx="1754480" cy="1693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19%</a:t>
            </a:r>
          </a:p>
          <a:p>
            <a:pPr algn="ctr"/>
            <a:r>
              <a:rPr lang="en-US" sz="1300" dirty="0"/>
              <a:t>of drug cases</a:t>
            </a:r>
            <a:endParaRPr lang="en-US" sz="17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73949" y="4799605"/>
            <a:ext cx="1754480" cy="1693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b="1" dirty="0"/>
              <a:t>Reduces</a:t>
            </a:r>
            <a:r>
              <a:rPr lang="en-US" sz="1400" dirty="0"/>
              <a:t> sentence by average of</a:t>
            </a:r>
          </a:p>
          <a:p>
            <a:pPr algn="ctr"/>
            <a:r>
              <a:rPr lang="en-US" sz="6600" dirty="0"/>
              <a:t>7.2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0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16204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Final Note: Pleas v. Trials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46AD8-3A52-436E-8521-83FB1E441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54" t="4340" r="-1" b="-714"/>
          <a:stretch/>
        </p:blipFill>
        <p:spPr>
          <a:xfrm>
            <a:off x="5176911" y="720190"/>
            <a:ext cx="6833848" cy="5584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63196" y="4269486"/>
            <a:ext cx="40505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 between average sentence length for plea v. trial: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Black: 45.4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White: 59.3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Hispanic 81.5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sentences are dramatically lower, but going to trial still increases the median sentence by </a:t>
            </a:r>
            <a:r>
              <a:rPr lang="en-US" b="1" dirty="0"/>
              <a:t>6.6 years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2C90E6-A701-43CF-88E4-66F2BAD893A7}"/>
              </a:ext>
            </a:extLst>
          </p:cNvPr>
          <p:cNvSpPr/>
          <p:nvPr/>
        </p:nvSpPr>
        <p:spPr>
          <a:xfrm>
            <a:off x="651369" y="2263276"/>
            <a:ext cx="1754480" cy="1693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Average sentence for a plea:</a:t>
            </a:r>
          </a:p>
          <a:p>
            <a:pPr algn="ctr"/>
            <a:r>
              <a:rPr lang="en-US" sz="6600" dirty="0"/>
              <a:t>5.9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822C7-33D6-4D38-A7A1-93FA7702FD69}"/>
              </a:ext>
            </a:extLst>
          </p:cNvPr>
          <p:cNvSpPr/>
          <p:nvPr/>
        </p:nvSpPr>
        <p:spPr>
          <a:xfrm>
            <a:off x="2914140" y="2263276"/>
            <a:ext cx="1754480" cy="1693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Average sentence for a trial:</a:t>
            </a:r>
          </a:p>
          <a:p>
            <a:pPr algn="ctr"/>
            <a:r>
              <a:rPr lang="en-US" sz="6600" dirty="0"/>
              <a:t>58.3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8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16204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Final Note: Pleas v. Trials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46AD8-3A52-436E-8521-83FB1E441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83" t="535" r="-3986" b="138"/>
          <a:stretch/>
        </p:blipFill>
        <p:spPr>
          <a:xfrm>
            <a:off x="5176911" y="720190"/>
            <a:ext cx="6833848" cy="5584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63196" y="4080244"/>
            <a:ext cx="4050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3.9% of black defendants pursue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2.4% of white defendants pursue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1.3% of Hispanic defendants pursue trial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822C7-33D6-4D38-A7A1-93FA7702FD69}"/>
              </a:ext>
            </a:extLst>
          </p:cNvPr>
          <p:cNvSpPr/>
          <p:nvPr/>
        </p:nvSpPr>
        <p:spPr>
          <a:xfrm>
            <a:off x="1307690" y="2268013"/>
            <a:ext cx="2113936" cy="16204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7200" dirty="0"/>
              <a:t>97%</a:t>
            </a:r>
          </a:p>
          <a:p>
            <a:pPr algn="ctr"/>
            <a:r>
              <a:rPr lang="en-US" sz="1200" dirty="0"/>
              <a:t>of all defendants plead out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426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5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8873"/>
            <a:ext cx="9144000" cy="2050670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8991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25A49-1FDF-42C1-B7CC-8DDA0F24D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/>
              <a:t>Data Collection and Cleaning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C83074E-571F-4022-9FF2-454BF17FF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US" sz="2400" dirty="0"/>
              <a:t>SAS files from ussc.gov (The U.S. Sentencing Commission)</a:t>
            </a:r>
          </a:p>
          <a:p>
            <a:r>
              <a:rPr lang="en-US" sz="2400" dirty="0"/>
              <a:t>Nationwide dataset with over 300k rows and 1000+ columns</a:t>
            </a:r>
          </a:p>
          <a:p>
            <a:r>
              <a:rPr lang="en-US" sz="2400" dirty="0"/>
              <a:t>Identified 195 columns for analysis</a:t>
            </a:r>
          </a:p>
          <a:p>
            <a:r>
              <a:rPr lang="en-US" sz="2400" dirty="0"/>
              <a:t>Extracted Tennessee specific data </a:t>
            </a:r>
          </a:p>
          <a:p>
            <a:endParaRPr lang="en-US" sz="24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Graphic 11" descr="Presentation with org chart outline">
            <a:extLst>
              <a:ext uri="{FF2B5EF4-FFF2-40B4-BE49-F238E27FC236}">
                <a16:creationId xmlns:a16="http://schemas.microsoft.com/office/drawing/2014/main" id="{CDFDEDDB-6CAB-4D49-A9B6-27870157A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CC40-F14A-4678-90FD-492A971C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Background: Federal v. State Crime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0B551-E57E-4C80-B887-66F9C38994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State law:</a:t>
            </a:r>
          </a:p>
          <a:p>
            <a:pPr lvl="1"/>
            <a:r>
              <a:rPr lang="en-US" dirty="0"/>
              <a:t>Murder</a:t>
            </a:r>
          </a:p>
          <a:p>
            <a:pPr lvl="1"/>
            <a:r>
              <a:rPr lang="en-US" dirty="0"/>
              <a:t>Sexual assault</a:t>
            </a:r>
          </a:p>
          <a:p>
            <a:pPr lvl="1"/>
            <a:r>
              <a:rPr lang="en-US" dirty="0"/>
              <a:t>Robbery/burglary</a:t>
            </a:r>
          </a:p>
          <a:p>
            <a:pPr lvl="1"/>
            <a:r>
              <a:rPr lang="en-US" dirty="0"/>
              <a:t>Most violent crime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5034E-DE79-4446-80A5-F5AD98F60F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Federal law:</a:t>
            </a:r>
          </a:p>
          <a:p>
            <a:pPr lvl="1"/>
            <a:r>
              <a:rPr lang="en-US"/>
              <a:t>Drug possession and sales</a:t>
            </a:r>
          </a:p>
          <a:p>
            <a:pPr lvl="1"/>
            <a:r>
              <a:rPr lang="en-US"/>
              <a:t>Immigration</a:t>
            </a:r>
          </a:p>
          <a:p>
            <a:pPr lvl="1"/>
            <a:r>
              <a:rPr lang="en-US"/>
              <a:t>Tax fraud and counterfeiting of money</a:t>
            </a:r>
          </a:p>
          <a:p>
            <a:pPr lvl="1"/>
            <a:r>
              <a:rPr lang="en-US"/>
              <a:t>Bank robbery</a:t>
            </a:r>
          </a:p>
          <a:p>
            <a:pPr lvl="1"/>
            <a:r>
              <a:rPr lang="en-US"/>
              <a:t>State crimes that</a:t>
            </a:r>
          </a:p>
          <a:p>
            <a:pPr lvl="2"/>
            <a:r>
              <a:rPr lang="en-US"/>
              <a:t>Occur on federal land;</a:t>
            </a:r>
          </a:p>
          <a:p>
            <a:pPr lvl="2"/>
            <a:r>
              <a:rPr lang="en-US"/>
              <a:t>Are committed against federal agents;</a:t>
            </a:r>
          </a:p>
          <a:p>
            <a:pPr lvl="2"/>
            <a:r>
              <a:rPr lang="en-US"/>
              <a:t>Cross state lines;</a:t>
            </a:r>
          </a:p>
          <a:p>
            <a:pPr lvl="2"/>
            <a:r>
              <a:rPr lang="en-US"/>
              <a:t>Occur in Washington D.C. or in international waters;</a:t>
            </a:r>
          </a:p>
          <a:p>
            <a:pPr lvl="2"/>
            <a:r>
              <a:rPr lang="en-US"/>
              <a:t>Are investigated by a federal agency, such as the FBI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84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Analysis &amp; Insights</a:t>
            </a:r>
          </a:p>
        </p:txBody>
      </p:sp>
    </p:spTree>
    <p:extLst>
      <p:ext uri="{BB962C8B-B14F-4D97-AF65-F5344CB8AC3E}">
        <p14:creationId xmlns:p14="http://schemas.microsoft.com/office/powerpoint/2010/main" val="6974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19" y="2945524"/>
            <a:ext cx="6457183" cy="2274388"/>
          </a:xfrm>
        </p:spPr>
        <p:txBody>
          <a:bodyPr anchor="t">
            <a:normAutofit/>
          </a:bodyPr>
          <a:lstStyle/>
          <a:p>
            <a:pPr algn="l"/>
            <a:r>
              <a:rPr lang="en-US" sz="3400"/>
              <a:t>Are there racial disparities between the sentencing population and the general population in Tennessee?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860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2A256A-005F-4C48-86F9-0ED5D087D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74" y="1227041"/>
            <a:ext cx="4449763" cy="4403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232EDD-4E1F-4A89-B64B-E38938504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9443" y="1228389"/>
            <a:ext cx="4449763" cy="440122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6EE387-401D-430B-A71E-3AEB53C0E85D}"/>
              </a:ext>
            </a:extLst>
          </p:cNvPr>
          <p:cNvSpPr/>
          <p:nvPr/>
        </p:nvSpPr>
        <p:spPr>
          <a:xfrm>
            <a:off x="9087024" y="1204118"/>
            <a:ext cx="2592357" cy="1871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 </a:t>
            </a:r>
            <a:r>
              <a:rPr lang="en-US" sz="1400" b="1" dirty="0"/>
              <a:t>black</a:t>
            </a:r>
            <a:r>
              <a:rPr lang="en-US" sz="1400" dirty="0"/>
              <a:t> person is </a:t>
            </a:r>
          </a:p>
          <a:p>
            <a:pPr algn="ctr"/>
            <a:r>
              <a:rPr lang="en-US" sz="6600" dirty="0"/>
              <a:t>3.9x</a:t>
            </a:r>
          </a:p>
          <a:p>
            <a:pPr algn="ctr"/>
            <a:r>
              <a:rPr lang="en-US" sz="1400" dirty="0"/>
              <a:t>more likely to be sentenced than a </a:t>
            </a:r>
            <a:r>
              <a:rPr lang="en-US" sz="1400" b="1" dirty="0"/>
              <a:t>white</a:t>
            </a:r>
            <a:r>
              <a:rPr lang="en-US" sz="1400" dirty="0"/>
              <a:t> person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8F2D8C-5FD0-4EB4-A1C0-7A93B2BF5C4B}"/>
              </a:ext>
            </a:extLst>
          </p:cNvPr>
          <p:cNvSpPr/>
          <p:nvPr/>
        </p:nvSpPr>
        <p:spPr>
          <a:xfrm>
            <a:off x="9010824" y="3782436"/>
            <a:ext cx="2592357" cy="1871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 </a:t>
            </a:r>
            <a:r>
              <a:rPr lang="en-US" sz="1400" b="1" dirty="0" err="1"/>
              <a:t>hispanic</a:t>
            </a:r>
            <a:r>
              <a:rPr lang="en-US" sz="1400" dirty="0"/>
              <a:t> person is </a:t>
            </a:r>
          </a:p>
          <a:p>
            <a:pPr algn="ctr"/>
            <a:r>
              <a:rPr lang="en-US" sz="6600" dirty="0"/>
              <a:t>3.5x</a:t>
            </a:r>
          </a:p>
          <a:p>
            <a:pPr algn="ctr"/>
            <a:r>
              <a:rPr lang="en-US" sz="1400" dirty="0"/>
              <a:t>more likely to be sentenced than a </a:t>
            </a:r>
            <a:r>
              <a:rPr lang="en-US" sz="1400" b="1" dirty="0"/>
              <a:t>white</a:t>
            </a:r>
            <a:r>
              <a:rPr lang="en-US" sz="1400" dirty="0"/>
              <a:t> person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F1C9E5-6706-43B9-8C7E-8BB8BB26E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73" y="5756124"/>
            <a:ext cx="485394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5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19" y="2945524"/>
            <a:ext cx="6457183" cy="2274388"/>
          </a:xfrm>
        </p:spPr>
        <p:txBody>
          <a:bodyPr anchor="t">
            <a:normAutofit/>
          </a:bodyPr>
          <a:lstStyle/>
          <a:p>
            <a:pPr algn="l"/>
            <a:r>
              <a:rPr lang="en-US" sz="4500"/>
              <a:t>What kinds of crimes are most common among different racial groups?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7519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Freeform: Shape 4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Crime Categories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135231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Half of offenses by white offenders are drug-related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118292"/>
            <a:ext cx="6408836" cy="4470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B73E54-CAF3-46A3-84CA-80000E83C654}"/>
              </a:ext>
            </a:extLst>
          </p:cNvPr>
          <p:cNvSpPr txBox="1"/>
          <p:nvPr/>
        </p:nvSpPr>
        <p:spPr>
          <a:xfrm>
            <a:off x="6096000" y="514169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White Sentencing Population</a:t>
            </a:r>
          </a:p>
        </p:txBody>
      </p:sp>
    </p:spTree>
    <p:extLst>
      <p:ext uri="{BB962C8B-B14F-4D97-AF65-F5344CB8AC3E}">
        <p14:creationId xmlns:p14="http://schemas.microsoft.com/office/powerpoint/2010/main" val="335035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</TotalTime>
  <Words>664</Words>
  <Application>Microsoft Office PowerPoint</Application>
  <PresentationFormat>Widescreen</PresentationFormat>
  <Paragraphs>123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Racial Disparities in Tennessee Federal Sentencing: 2015 to 2019</vt:lpstr>
      <vt:lpstr>Guiding Questions</vt:lpstr>
      <vt:lpstr>Data Collection and Cleaning</vt:lpstr>
      <vt:lpstr>Background: Federal v. State Crime</vt:lpstr>
      <vt:lpstr>Analysis &amp; Insights</vt:lpstr>
      <vt:lpstr>Are there racial disparities between the sentencing population and the general population in Tennessee?</vt:lpstr>
      <vt:lpstr>PowerPoint Presentation</vt:lpstr>
      <vt:lpstr>What kinds of crimes are most common among different racial groups?</vt:lpstr>
      <vt:lpstr>Crime Categories</vt:lpstr>
      <vt:lpstr>Crime Categories</vt:lpstr>
      <vt:lpstr>Crime Categories</vt:lpstr>
      <vt:lpstr>Are people of color receiving longer sentences on average?</vt:lpstr>
      <vt:lpstr>Sentence Length by Crime Category</vt:lpstr>
      <vt:lpstr>Closer Look: Immigration Offenses </vt:lpstr>
      <vt:lpstr>Are there disparities in the application of sentence enhancements and sentence mitigation measures?</vt:lpstr>
      <vt:lpstr>Sentence Enhancements &amp; Mitigation</vt:lpstr>
      <vt:lpstr>Sentence Enhancements</vt:lpstr>
      <vt:lpstr>Sentence Enhancements</vt:lpstr>
      <vt:lpstr>Sentence Enhancements</vt:lpstr>
      <vt:lpstr>Sentence Mitigation</vt:lpstr>
      <vt:lpstr>Final Note: Pleas v. Trials</vt:lpstr>
      <vt:lpstr>Final Note: Pleas v. Trials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Racial Disparities in Tennessee Federal Sentencing: 2015 to 2019</dc:title>
  <dc:creator>Jennifer Whitson</dc:creator>
  <cp:lastModifiedBy>Jennifer Whitson</cp:lastModifiedBy>
  <cp:revision>86</cp:revision>
  <dcterms:created xsi:type="dcterms:W3CDTF">2021-04-22T21:27:42Z</dcterms:created>
  <dcterms:modified xsi:type="dcterms:W3CDTF">2021-04-26T15:31:03Z</dcterms:modified>
</cp:coreProperties>
</file>