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7" r:id="rId9"/>
    <p:sldId id="260" r:id="rId10"/>
    <p:sldId id="276" r:id="rId11"/>
    <p:sldId id="277" r:id="rId12"/>
    <p:sldId id="286" r:id="rId13"/>
    <p:sldId id="261" r:id="rId14"/>
    <p:sldId id="258" r:id="rId15"/>
    <p:sldId id="278" r:id="rId16"/>
    <p:sldId id="288" r:id="rId17"/>
    <p:sldId id="289" r:id="rId18"/>
    <p:sldId id="279" r:id="rId19"/>
    <p:sldId id="280" r:id="rId20"/>
    <p:sldId id="290" r:id="rId21"/>
    <p:sldId id="291" r:id="rId22"/>
    <p:sldId id="292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4AF"/>
    <a:srgbClr val="26455C"/>
    <a:srgbClr val="D9E6EF"/>
    <a:srgbClr val="595959"/>
    <a:srgbClr val="B57FD5"/>
    <a:srgbClr val="7EC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Racial Disparities in Tennessee Federal Sentencing:</a:t>
            </a:r>
            <a:br>
              <a:rPr lang="en-US" sz="5100"/>
            </a:br>
            <a:r>
              <a:rPr lang="en-US" sz="51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454827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half of offenses by black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18292"/>
            <a:ext cx="6386913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61864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Nearly 2/3 of offenses by Hispanic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66982"/>
            <a:ext cx="6386913" cy="4372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Hispanic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5000"/>
              <a:t>Are people of color receiving longer sentences on average?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69" y="1875493"/>
            <a:ext cx="5918971" cy="458242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3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DFB-81A2-4288-A4D6-DD846C5E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Sentence Length by 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E6ACF-3F79-45BB-8A61-BAF30BD4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9342" y="837900"/>
            <a:ext cx="9273315" cy="61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2" y="2610467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71% (388) of nonviolent offenses by Hispanic offenders are immigration 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63" y="2016464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629846" y="506485"/>
            <a:ext cx="1975793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2" y="3710866"/>
            <a:ext cx="405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2" y="5188194"/>
            <a:ext cx="405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97% of them are not legal residents of the U.S., meaning they may have been deported rather than sentenced to additional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3"/>
            <a:ext cx="9144000" cy="205067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66823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Insights: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Hispanic: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177592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177592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Insights: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177592"/>
            <a:ext cx="2113936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Insights: Sentence Enhancements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1286934" y="2946169"/>
            <a:ext cx="5163106" cy="30888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Safety valve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200"/>
              <a:t>Are there racial disparities between the sentencing population and the general population in Tennessee?</a:t>
            </a:r>
          </a:p>
          <a:p>
            <a:r>
              <a:rPr lang="en-US" sz="2200"/>
              <a:t>What kinds of crimes are most common among different racial groups?</a:t>
            </a:r>
          </a:p>
          <a:p>
            <a:r>
              <a:rPr lang="en-US" sz="2200"/>
              <a:t>Are people of color receiving longer sentences on average?</a:t>
            </a:r>
          </a:p>
          <a:p>
            <a:r>
              <a:rPr lang="en-US" sz="2200"/>
              <a:t>How do sentence lengths for drug crime compare to other types of crime?</a:t>
            </a:r>
            <a:endParaRPr lang="en-US" sz="2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Insights: Sentence Enhancements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35231" cy="120814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/>
            <a:r>
              <a:rPr lang="en-US" sz="2000" dirty="0"/>
              <a:t>Criminal history points are applied in 64% of cases and increases sentences an average of by 2.6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4356" y="1349248"/>
            <a:ext cx="6408836" cy="400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B820D-A0A5-4D71-9711-5E3AB8EBC30C}"/>
              </a:ext>
            </a:extLst>
          </p:cNvPr>
          <p:cNvSpPr txBox="1"/>
          <p:nvPr/>
        </p:nvSpPr>
        <p:spPr>
          <a:xfrm>
            <a:off x="7141032" y="2568543"/>
            <a:ext cx="1257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5959"/>
                </a:solidFill>
              </a:rPr>
              <a:t>Criminal History Points Applied</a:t>
            </a:r>
            <a:endParaRPr lang="en-US" sz="4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Insights: Sentence Enhancements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35231" cy="120814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/>
            <a:r>
              <a:rPr lang="en-US" sz="2000" dirty="0"/>
              <a:t>Career Offender status is applied in 7% of cases and increases sentences an average of by 12.7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4356" y="1349248"/>
            <a:ext cx="6408835" cy="400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046C5-4585-4C9C-B4BD-2AC7757CA810}"/>
              </a:ext>
            </a:extLst>
          </p:cNvPr>
          <p:cNvSpPr txBox="1"/>
          <p:nvPr/>
        </p:nvSpPr>
        <p:spPr>
          <a:xfrm>
            <a:off x="7096644" y="2568543"/>
            <a:ext cx="1363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5959"/>
                </a:solidFill>
              </a:rPr>
              <a:t>Career Offender Status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</a:rPr>
              <a:t>Applied</a:t>
            </a:r>
            <a:endParaRPr lang="en-US" sz="4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7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Insights: Sentence Enhancements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206252" cy="14202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 algn="just"/>
            <a:r>
              <a:rPr lang="en-US" sz="2000" dirty="0"/>
              <a:t>Armed Career Offender status is applied in only 2% of cases, but increases sentences an average of by 25.3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4356" y="1349248"/>
            <a:ext cx="6408835" cy="400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26A35-EA1E-4A30-AD4A-58ACDF3C1BA1}"/>
              </a:ext>
            </a:extLst>
          </p:cNvPr>
          <p:cNvSpPr txBox="1"/>
          <p:nvPr/>
        </p:nvSpPr>
        <p:spPr>
          <a:xfrm>
            <a:off x="7007867" y="2459504"/>
            <a:ext cx="14969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595959"/>
                </a:solidFill>
              </a:rPr>
              <a:t>Armed Career Offender Status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</a:rPr>
              <a:t>Applied</a:t>
            </a:r>
          </a:p>
        </p:txBody>
      </p:sp>
    </p:spTree>
    <p:extLst>
      <p:ext uri="{BB962C8B-B14F-4D97-AF65-F5344CB8AC3E}">
        <p14:creationId xmlns:p14="http://schemas.microsoft.com/office/powerpoint/2010/main" val="230209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683AF-88C3-4135-BDC8-9EBD20DC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Sentence Enhancements and Mitigation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0BEE8-9387-4840-A974-BA5FF1D86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626963"/>
            <a:ext cx="3425609" cy="3359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98B1D-BB59-4D62-A8B1-348DFBB9E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5729" y="564918"/>
            <a:ext cx="3433323" cy="34832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3D7B5F-DF78-40C3-B617-78D525E3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9725" y="593041"/>
            <a:ext cx="3423916" cy="34716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3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r>
              <a:rPr lang="en-US" sz="2400"/>
              <a:t>5 .sas files and 5 .dat files from ussc.gov (The U.S. Sentencing Commission)</a:t>
            </a:r>
          </a:p>
          <a:p>
            <a:r>
              <a:rPr lang="en-US" sz="2400"/>
              <a:t>Nationwide dataset with over 300k rows and 1000+ columns</a:t>
            </a:r>
          </a:p>
          <a:p>
            <a:r>
              <a:rPr lang="en-US" sz="2400"/>
              <a:t>Identified 195 columns for analysis</a:t>
            </a:r>
          </a:p>
          <a:p>
            <a:r>
              <a:rPr lang="en-US" sz="240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State law:</a:t>
            </a:r>
          </a:p>
          <a:p>
            <a:pPr lvl="1"/>
            <a:r>
              <a:rPr lang="en-US"/>
              <a:t>Murder</a:t>
            </a:r>
          </a:p>
          <a:p>
            <a:pPr lvl="1"/>
            <a:r>
              <a:rPr lang="en-US"/>
              <a:t>Sexual assault</a:t>
            </a:r>
          </a:p>
          <a:p>
            <a:pPr lvl="1"/>
            <a:r>
              <a:rPr lang="en-US"/>
              <a:t>Robbery/burglary</a:t>
            </a:r>
          </a:p>
          <a:p>
            <a:pPr lvl="1"/>
            <a:r>
              <a:rPr lang="en-US"/>
              <a:t>Most violent crime</a:t>
            </a:r>
          </a:p>
          <a:p>
            <a:pPr lvl="1"/>
            <a:r>
              <a:rPr lang="en-US"/>
              <a:t>Violations of state drug laws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Federal law:</a:t>
            </a:r>
          </a:p>
          <a:p>
            <a:pPr lvl="1"/>
            <a:r>
              <a:rPr lang="en-US"/>
              <a:t>Drug possession and sales</a:t>
            </a:r>
          </a:p>
          <a:p>
            <a:pPr lvl="1"/>
            <a:r>
              <a:rPr lang="en-US"/>
              <a:t>Immigration</a:t>
            </a:r>
          </a:p>
          <a:p>
            <a:pPr lvl="1"/>
            <a:r>
              <a:rPr lang="en-US"/>
              <a:t>Tax fraud and counterfeiting of money</a:t>
            </a:r>
          </a:p>
          <a:p>
            <a:pPr lvl="1"/>
            <a:r>
              <a:rPr lang="en-US"/>
              <a:t>Bank robbery</a:t>
            </a:r>
          </a:p>
          <a:p>
            <a:pPr lvl="1"/>
            <a:r>
              <a:rPr lang="en-US"/>
              <a:t>State crimes that</a:t>
            </a:r>
          </a:p>
          <a:p>
            <a:pPr lvl="2"/>
            <a:r>
              <a:rPr lang="en-US"/>
              <a:t>Occur on federal land;</a:t>
            </a:r>
          </a:p>
          <a:p>
            <a:pPr lvl="2"/>
            <a:r>
              <a:rPr lang="en-US"/>
              <a:t>Are committed against federal agents;</a:t>
            </a:r>
          </a:p>
          <a:p>
            <a:pPr lvl="2"/>
            <a:r>
              <a:rPr lang="en-US"/>
              <a:t>Cross state lines;</a:t>
            </a:r>
          </a:p>
          <a:p>
            <a:pPr lvl="2"/>
            <a:r>
              <a:rPr lang="en-US"/>
              <a:t>Occur in Washington D.C. or in international waters;</a:t>
            </a:r>
          </a:p>
          <a:p>
            <a:pPr lvl="2"/>
            <a:r>
              <a:rPr lang="en-US"/>
              <a:t>Are investigated by a federal agency, such as the 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4500"/>
              <a:t>What kinds of crimes are most common among different racial groups?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35231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of offenses by white offenders are drug-related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118292"/>
            <a:ext cx="6408836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White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634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</vt:lpstr>
      <vt:lpstr>Are there racial disparities between the sentencing population and the general population in Tennessee?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  <vt:lpstr>Are people of color receiving longer sentences on average?</vt:lpstr>
      <vt:lpstr>Sentence Length by Crime Category</vt:lpstr>
      <vt:lpstr>Distribution of Sentence Length by Race</vt:lpstr>
      <vt:lpstr>Closer Look: Immigration Offenses </vt:lpstr>
      <vt:lpstr>Insights</vt:lpstr>
      <vt:lpstr>Insights: Pleas v. Trials</vt:lpstr>
      <vt:lpstr>Insights: Pleas v. Trials</vt:lpstr>
      <vt:lpstr>Insights: Sentence Enhancements</vt:lpstr>
      <vt:lpstr>Insights: Sentence Enhancements</vt:lpstr>
      <vt:lpstr>Insights: Sentence Enhancements</vt:lpstr>
      <vt:lpstr>Insights: Sentence Enhancements</vt:lpstr>
      <vt:lpstr>Sentence Enhancements and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52</cp:revision>
  <dcterms:created xsi:type="dcterms:W3CDTF">2021-04-22T21:27:42Z</dcterms:created>
  <dcterms:modified xsi:type="dcterms:W3CDTF">2021-04-26T03:46:39Z</dcterms:modified>
</cp:coreProperties>
</file>