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58" r:id="rId15"/>
    <p:sldId id="278" r:id="rId16"/>
    <p:sldId id="299" r:id="rId17"/>
    <p:sldId id="280" r:id="rId18"/>
    <p:sldId id="295" r:id="rId19"/>
    <p:sldId id="300" r:id="rId20"/>
    <p:sldId id="301" r:id="rId21"/>
    <p:sldId id="302" r:id="rId22"/>
    <p:sldId id="289" r:id="rId23"/>
    <p:sldId id="279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55C"/>
    <a:srgbClr val="B3CEDE"/>
    <a:srgbClr val="7ECCD5"/>
    <a:srgbClr val="4884AF"/>
    <a:srgbClr val="D9E6E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454827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18292"/>
            <a:ext cx="6386913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61864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66982"/>
            <a:ext cx="6386913" cy="437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Are people of color receiving longer sentences on average?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69" y="1875493"/>
            <a:ext cx="5918971" cy="45824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3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DFB-81A2-4288-A4D6-DD846C5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Sentence Length by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E6ACF-3F79-45BB-8A61-BAF30BD4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342" y="837900"/>
            <a:ext cx="9273315" cy="61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42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71%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them are not legal residents of the U.S., meaning they may have been deported rather than sentenced to additional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70" y="1991795"/>
            <a:ext cx="8131211" cy="359292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Are there disparities in the application of sentence enhancements and sentence mitigation measures?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7" y="1487286"/>
            <a:ext cx="5051318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heavily towards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7" y="1487286"/>
            <a:ext cx="5051318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98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 dirty="0"/>
              <a:t>Are there racial disparities between the sentencing population and the general population in Tennessee?</a:t>
            </a:r>
          </a:p>
          <a:p>
            <a:r>
              <a:rPr lang="en-US" sz="2200" dirty="0"/>
              <a:t>What kinds of crimes are most common among different racial groups?</a:t>
            </a:r>
          </a:p>
          <a:p>
            <a:r>
              <a:rPr lang="en-US" sz="2200" dirty="0"/>
              <a:t>Are people of color receiving longer sentences on average?</a:t>
            </a:r>
          </a:p>
          <a:p>
            <a:r>
              <a:rPr lang="en-US" sz="2200" dirty="0"/>
              <a:t>Are there disparities in the application of sentence enhancements and sentence mitigation measures?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even further toward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7" y="1487286"/>
            <a:ext cx="5051317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Disproportionately applied to white and Hispanic offenders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Note: 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7" y="1487286"/>
            <a:ext cx="5051317" cy="315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Measure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19%</a:t>
            </a:r>
          </a:p>
          <a:p>
            <a:pPr algn="ctr"/>
            <a:r>
              <a:rPr lang="en-US" sz="1300" dirty="0"/>
              <a:t>of drug cases</a:t>
            </a:r>
            <a:endParaRPr lang="en-US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99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State law:</a:t>
            </a:r>
          </a:p>
          <a:p>
            <a:pPr lvl="1"/>
            <a:r>
              <a:rPr lang="en-US"/>
              <a:t>Murder</a:t>
            </a:r>
          </a:p>
          <a:p>
            <a:pPr lvl="1"/>
            <a:r>
              <a:rPr lang="en-US"/>
              <a:t>Sexual assault</a:t>
            </a:r>
          </a:p>
          <a:p>
            <a:pPr lvl="1"/>
            <a:r>
              <a:rPr lang="en-US"/>
              <a:t>Robbery/burglary</a:t>
            </a:r>
          </a:p>
          <a:p>
            <a:pPr lvl="1"/>
            <a:r>
              <a:rPr lang="en-US"/>
              <a:t>Most violent crime</a:t>
            </a:r>
          </a:p>
          <a:p>
            <a:pPr lvl="1"/>
            <a:r>
              <a:rPr lang="en-US"/>
              <a:t>Violations of state drug laws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Federal law:</a:t>
            </a:r>
          </a:p>
          <a:p>
            <a:pPr lvl="1"/>
            <a:r>
              <a:rPr lang="en-US"/>
              <a:t>Drug possession and sales</a:t>
            </a:r>
          </a:p>
          <a:p>
            <a:pPr lvl="1"/>
            <a:r>
              <a:rPr lang="en-US"/>
              <a:t>Immigration</a:t>
            </a:r>
          </a:p>
          <a:p>
            <a:pPr lvl="1"/>
            <a:r>
              <a:rPr lang="en-US"/>
              <a:t>Tax fraud and counterfeiting of money</a:t>
            </a:r>
          </a:p>
          <a:p>
            <a:pPr lvl="1"/>
            <a:r>
              <a:rPr lang="en-US"/>
              <a:t>Bank robbery</a:t>
            </a:r>
          </a:p>
          <a:p>
            <a:pPr lvl="1"/>
            <a:r>
              <a:rPr lang="en-US"/>
              <a:t>State crimes that</a:t>
            </a:r>
          </a:p>
          <a:p>
            <a:pPr lvl="2"/>
            <a:r>
              <a:rPr lang="en-US"/>
              <a:t>Occur on federal land;</a:t>
            </a:r>
          </a:p>
          <a:p>
            <a:pPr lvl="2"/>
            <a:r>
              <a:rPr lang="en-US"/>
              <a:t>Are committed against federal agents;</a:t>
            </a:r>
          </a:p>
          <a:p>
            <a:pPr lvl="2"/>
            <a:r>
              <a:rPr lang="en-US"/>
              <a:t>Cross state lines;</a:t>
            </a:r>
          </a:p>
          <a:p>
            <a:pPr lvl="2"/>
            <a:r>
              <a:rPr lang="en-US"/>
              <a:t>Occur in Washington D.C. or in international waters;</a:t>
            </a:r>
          </a:p>
          <a:p>
            <a:pPr lvl="2"/>
            <a:r>
              <a:rPr lang="en-US"/>
              <a:t>Are investigated by a federal agency, such as the 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4500"/>
              <a:t>What kinds of crimes are most common among different racial groups?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675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&amp; Insights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Distribution of Sentence Length by Race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80</cp:revision>
  <dcterms:created xsi:type="dcterms:W3CDTF">2021-04-22T21:27:42Z</dcterms:created>
  <dcterms:modified xsi:type="dcterms:W3CDTF">2021-04-26T14:53:41Z</dcterms:modified>
</cp:coreProperties>
</file>