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256" r:id="rId2"/>
    <p:sldId id="258" r:id="rId3"/>
    <p:sldId id="259" r:id="rId4"/>
    <p:sldId id="260" r:id="rId5"/>
    <p:sldId id="261" r:id="rId6"/>
    <p:sldId id="262" r:id="rId7"/>
    <p:sldId id="263" r:id="rId8"/>
    <p:sldId id="302" r:id="rId9"/>
    <p:sldId id="264" r:id="rId10"/>
    <p:sldId id="303" r:id="rId11"/>
    <p:sldId id="304" r:id="rId12"/>
    <p:sldId id="305"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308" r:id="rId46"/>
    <p:sldId id="306" r:id="rId47"/>
    <p:sldId id="307" r:id="rId48"/>
    <p:sldId id="297" r:id="rId49"/>
    <p:sldId id="298" r:id="rId50"/>
    <p:sldId id="299" r:id="rId51"/>
    <p:sldId id="309" r:id="rId52"/>
    <p:sldId id="300" r:id="rId53"/>
    <p:sldId id="301" r:id="rId5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8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21B12D-3968-D542-A1E3-D5185C039872}" type="datetimeFigureOut">
              <a:rPr lang="en-US" smtClean="0"/>
              <a:pPr/>
              <a:t>2/19/19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150C1-A837-A947-9657-3821AF38AF38}" type="slidenum">
              <a:rPr lang="en-US" smtClean="0"/>
              <a:pPr/>
              <a:t>‹#›</a:t>
            </a:fld>
            <a:endParaRPr lang="en-US"/>
          </a:p>
        </p:txBody>
      </p:sp>
    </p:spTree>
    <p:extLst>
      <p:ext uri="{BB962C8B-B14F-4D97-AF65-F5344CB8AC3E}">
        <p14:creationId xmlns:p14="http://schemas.microsoft.com/office/powerpoint/2010/main" val="3287423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54C3B6-66BC-0E49-9076-60700C487A88}" type="slidenum">
              <a:rPr lang="en-US"/>
              <a:pPr>
                <a:defRPr/>
              </a:pPr>
              <a:t>‹#›</a:t>
            </a:fld>
            <a:endParaRPr lang="en-US"/>
          </a:p>
        </p:txBody>
      </p:sp>
    </p:spTree>
    <p:extLst>
      <p:ext uri="{BB962C8B-B14F-4D97-AF65-F5344CB8AC3E}">
        <p14:creationId xmlns:p14="http://schemas.microsoft.com/office/powerpoint/2010/main" val="2102292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PHMM</a:t>
            </a:r>
            <a:r>
              <a:rPr lang="en-US" baseline="0" dirty="0" smtClean="0"/>
              <a:t> is fairly easy at conceptual level, and also easy to train (once MSA is known). The PHMM scoring algorithm (forward algorithm) is more complex due to insert and delete states.</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6</a:t>
            </a:fld>
            <a:endParaRPr lang="en-US"/>
          </a:p>
        </p:txBody>
      </p:sp>
    </p:spTree>
    <p:extLst>
      <p:ext uri="{BB962C8B-B14F-4D97-AF65-F5344CB8AC3E}">
        <p14:creationId xmlns:p14="http://schemas.microsoft.com/office/powerpoint/2010/main" val="2194121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from the state diagram that</a:t>
            </a:r>
            <a:r>
              <a:rPr lang="en-US" baseline="0" dirty="0" smtClean="0"/>
              <a:t> we can loop from an insert state to itself.</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35</a:t>
            </a:fld>
            <a:endParaRPr lang="en-US"/>
          </a:p>
        </p:txBody>
      </p:sp>
    </p:spTree>
    <p:extLst>
      <p:ext uri="{BB962C8B-B14F-4D97-AF65-F5344CB8AC3E}">
        <p14:creationId xmlns:p14="http://schemas.microsoft.com/office/powerpoint/2010/main" val="2037402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one” is the simplest case of a pseudo-count. Other pseudo-counts could be used, as long as we eliminate 0 probabilities.</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37</a:t>
            </a:fld>
            <a:endParaRPr lang="en-US"/>
          </a:p>
        </p:txBody>
      </p:sp>
    </p:spTree>
    <p:extLst>
      <p:ext uri="{BB962C8B-B14F-4D97-AF65-F5344CB8AC3E}">
        <p14:creationId xmlns:p14="http://schemas.microsoft.com/office/powerpoint/2010/main" val="79317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scoring with a PHMM, the index</a:t>
            </a:r>
            <a:r>
              <a:rPr lang="en-US" baseline="0" dirty="0" smtClean="0"/>
              <a:t> for the state and observation are not necessarily the same.</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48</a:t>
            </a:fld>
            <a:endParaRPr lang="en-US"/>
          </a:p>
        </p:txBody>
      </p:sp>
    </p:spTree>
    <p:extLst>
      <p:ext uri="{BB962C8B-B14F-4D97-AF65-F5344CB8AC3E}">
        <p14:creationId xmlns:p14="http://schemas.microsoft.com/office/powerpoint/2010/main" val="34626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because of</a:t>
            </a:r>
            <a:r>
              <a:rPr lang="en-US" baseline="0" dirty="0" smtClean="0"/>
              <a:t> insertions and deletions, forward algorithm is more complex with a PHMM.</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7</a:t>
            </a:fld>
            <a:endParaRPr lang="en-US"/>
          </a:p>
        </p:txBody>
      </p:sp>
    </p:spTree>
    <p:extLst>
      <p:ext uri="{BB962C8B-B14F-4D97-AF65-F5344CB8AC3E}">
        <p14:creationId xmlns:p14="http://schemas.microsoft.com/office/powerpoint/2010/main" val="307094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basic form, a PHMM is essentially the same as an HMM, except</a:t>
            </a:r>
            <a:r>
              <a:rPr lang="en-US" baseline="0" dirty="0" smtClean="0"/>
              <a:t> that the B matrix varies.</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that insert states act a lot like match states, which explains the arrows</a:t>
            </a:r>
            <a:r>
              <a:rPr lang="en-US" baseline="0" dirty="0" smtClean="0"/>
              <a:t> between insert and delete states.</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13</a:t>
            </a:fld>
            <a:endParaRPr lang="en-US"/>
          </a:p>
        </p:txBody>
      </p:sp>
    </p:spTree>
    <p:extLst>
      <p:ext uri="{BB962C8B-B14F-4D97-AF65-F5344CB8AC3E}">
        <p14:creationId xmlns:p14="http://schemas.microsoft.com/office/powerpoint/2010/main" val="422497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there are also emissions at insert states.</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15</a:t>
            </a:fld>
            <a:endParaRPr lang="en-US"/>
          </a:p>
        </p:txBody>
      </p:sp>
    </p:spTree>
    <p:extLst>
      <p:ext uri="{BB962C8B-B14F-4D97-AF65-F5344CB8AC3E}">
        <p14:creationId xmlns:p14="http://schemas.microsoft.com/office/powerpoint/2010/main" val="290932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fewer gaps in the local alignment, which means that we’ll tend to get stronger results in the end.</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Substitution matrix S comes from knowledge</a:t>
            </a:r>
            <a:r>
              <a:rPr lang="en-US" baseline="0" dirty="0" smtClean="0"/>
              <a:t> of the underlying problem domain.</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F(0,j) (and F(i,0)) are the cost of inserting j (or </a:t>
            </a:r>
            <a:r>
              <a:rPr lang="en-US" dirty="0" err="1" smtClean="0"/>
              <a:t>i</a:t>
            </a:r>
            <a:r>
              <a:rPr lang="en-US" dirty="0" smtClean="0"/>
              <a:t>) consecutive gaps. For details on the affine</a:t>
            </a:r>
            <a:r>
              <a:rPr lang="en-US" baseline="0" dirty="0" smtClean="0"/>
              <a:t> case, see</a:t>
            </a:r>
          </a:p>
          <a:p>
            <a:r>
              <a:rPr lang="en-US" dirty="0" smtClean="0"/>
              <a:t>http://</a:t>
            </a:r>
            <a:r>
              <a:rPr lang="en-US" dirty="0" err="1" smtClean="0"/>
              <a:t>pages.cs.wisc.edu</a:t>
            </a:r>
            <a:r>
              <a:rPr lang="en-US" dirty="0" smtClean="0"/>
              <a:t>/%7Ebsettles/ibs08/lectures/02-alignment.pdf</a:t>
            </a:r>
          </a:p>
          <a:p>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Generally, gaps tend to proliferate when using a progressive alignment.</a:t>
            </a:r>
            <a:r>
              <a:rPr lang="en-US" baseline="0" dirty="0" smtClean="0"/>
              <a:t> That is, we will tend to have more gaps in the final result than in the optimal MSA. But, it is computationally infeasible to compute the optimal MSA in practice. Also, progressive alignment is unstable in the sense that the result can vary widely depending on the order in which the pairwise alignments are selected. </a:t>
            </a:r>
            <a:endParaRPr lang="en-US" dirty="0"/>
          </a:p>
        </p:txBody>
      </p:sp>
      <p:sp>
        <p:nvSpPr>
          <p:cNvPr id="4" name="Slide Number Placeholder 3"/>
          <p:cNvSpPr>
            <a:spLocks noGrp="1"/>
          </p:cNvSpPr>
          <p:nvPr>
            <p:ph type="sldNum" sz="quarter" idx="10"/>
          </p:nvPr>
        </p:nvSpPr>
        <p:spPr/>
        <p:txBody>
          <a:bodyPr/>
          <a:lstStyle/>
          <a:p>
            <a:pPr>
              <a:defRPr/>
            </a:pPr>
            <a:fld id="{4954C3B6-66BC-0E49-9076-60700C487A88}" type="slidenum">
              <a:rPr lang="en-US" smtClean="0"/>
              <a:pPr>
                <a:defRPr/>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557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505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a:xfrm>
            <a:off x="6553200" y="63246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31050-4FF2-0646-B549-420EB1446C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a:xfrm>
            <a:off x="6553200" y="63246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31050-4FF2-0646-B549-420EB1446C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676400"/>
            <a:ext cx="78486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324600"/>
            <a:ext cx="4038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dirty="0"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a:xfrm>
            <a:off x="6553200" y="63246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31050-4FF2-0646-B549-420EB1446C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27.xml.rels><?xml version="1.0" encoding="UTF-8" standalone="yes"?>
<Relationships xmlns="http://schemas.openxmlformats.org/package/2006/relationships"><Relationship Id="rId3" Type="http://schemas.openxmlformats.org/officeDocument/2006/relationships/image" Target="../media/image11.tiff"/><Relationship Id="rId4"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37.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17.tiff"/><Relationship Id="rId5" Type="http://schemas.openxmlformats.org/officeDocument/2006/relationships/image" Target="../media/image18.tif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8.xml.rels><?xml version="1.0" encoding="UTF-8" standalone="yes"?>
<Relationships xmlns="http://schemas.openxmlformats.org/package/2006/relationships"><Relationship Id="rId3" Type="http://schemas.openxmlformats.org/officeDocument/2006/relationships/image" Target="../media/image19.tiff"/><Relationship Id="rId4" Type="http://schemas.openxmlformats.org/officeDocument/2006/relationships/image" Target="../media/image20.tiff"/><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39.xml.rels><?xml version="1.0" encoding="UTF-8" standalone="yes"?>
<Relationships xmlns="http://schemas.openxmlformats.org/package/2006/relationships"><Relationship Id="rId3" Type="http://schemas.openxmlformats.org/officeDocument/2006/relationships/image" Target="../media/image21.tiff"/><Relationship Id="rId4" Type="http://schemas.openxmlformats.org/officeDocument/2006/relationships/image" Target="../media/image22.tiff"/><Relationship Id="rId5" Type="http://schemas.openxmlformats.org/officeDocument/2006/relationships/image" Target="../media/image23.tiff"/><Relationship Id="rId6" Type="http://schemas.openxmlformats.org/officeDocument/2006/relationships/image" Target="../media/image24.tiff"/><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 Id="rId3" Type="http://schemas.openxmlformats.org/officeDocument/2006/relationships/image" Target="../media/image25.tiff"/></Relationships>
</file>

<file path=ppt/slides/_rels/slide41.xml.rels><?xml version="1.0" encoding="UTF-8" standalone="yes"?>
<Relationships xmlns="http://schemas.openxmlformats.org/package/2006/relationships"><Relationship Id="rId3" Type="http://schemas.openxmlformats.org/officeDocument/2006/relationships/image" Target="../media/image26.tiff"/><Relationship Id="rId4" Type="http://schemas.openxmlformats.org/officeDocument/2006/relationships/image" Target="../media/image27.tiff"/><Relationship Id="rId1" Type="http://schemas.openxmlformats.org/officeDocument/2006/relationships/slideLayout" Target="../slideLayouts/slideLayout2.xml"/><Relationship Id="rId2" Type="http://schemas.openxmlformats.org/officeDocument/2006/relationships/image" Target="../media/image16.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 Id="rId3" Type="http://schemas.openxmlformats.org/officeDocument/2006/relationships/image" Target="../media/image28.tif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f"/><Relationship Id="rId3" Type="http://schemas.openxmlformats.org/officeDocument/2006/relationships/image" Target="../media/image29.tif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tiff"/><Relationship Id="rId3" Type="http://schemas.openxmlformats.org/officeDocument/2006/relationships/image" Target="../media/image30.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tiff"/><Relationship Id="rId3" Type="http://schemas.openxmlformats.org/officeDocument/2006/relationships/image" Target="../media/image3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tiff"/><Relationship Id="rId4" Type="http://schemas.openxmlformats.org/officeDocument/2006/relationships/image" Target="../media/image35.tiff"/><Relationship Id="rId5" Type="http://schemas.openxmlformats.org/officeDocument/2006/relationships/image" Target="../media/image36.tiff"/><Relationship Id="rId6" Type="http://schemas.openxmlformats.org/officeDocument/2006/relationships/image" Target="../media/image37.tiff"/><Relationship Id="rId1" Type="http://schemas.openxmlformats.org/officeDocument/2006/relationships/slideLayout" Target="../slideLayouts/slideLayout2.xml"/><Relationship Id="rId2" Type="http://schemas.openxmlformats.org/officeDocument/2006/relationships/image" Target="../media/image34.tif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link.springer.com/article/10.1007/s11416-008-0105-1" TargetMode="External"/><Relationship Id="rId4" Type="http://schemas.openxmlformats.org/officeDocument/2006/relationships/hyperlink" Target="http://www.sciencedirect.com/science/article/pii/S0167404811001003" TargetMode="External"/><Relationship Id="rId1" Type="http://schemas.openxmlformats.org/officeDocument/2006/relationships/slideLayout" Target="../slideLayouts/slideLayout2.xml"/><Relationship Id="rId2" Type="http://schemas.openxmlformats.org/officeDocument/2006/relationships/hyperlink" Target="http://www.amazon.com/Biological-Sequence-Analysis-Probabilistic-Proteins/dp/0521629713/ref=sr_1_1?ie=UTF8&amp;qid=1315334714&amp;sr=8-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533400" y="1600200"/>
            <a:ext cx="8077200" cy="1143000"/>
          </a:xfrm>
        </p:spPr>
        <p:txBody>
          <a:bodyPr/>
          <a:lstStyle/>
          <a:p>
            <a:pPr eaLnBrk="1" hangingPunct="1"/>
            <a:r>
              <a:rPr lang="en-US" dirty="0" smtClean="0"/>
              <a:t>A Full Frontal </a:t>
            </a:r>
            <a:r>
              <a:rPr lang="en-US" smtClean="0"/>
              <a:t>View of Profile </a:t>
            </a:r>
            <a:r>
              <a:rPr lang="en-US" dirty="0" smtClean="0"/>
              <a:t>Hidden Markov Models</a:t>
            </a:r>
          </a:p>
        </p:txBody>
      </p:sp>
      <p:sp>
        <p:nvSpPr>
          <p:cNvPr id="5" name="Footer Placeholder 4"/>
          <p:cNvSpPr>
            <a:spLocks noGrp="1"/>
          </p:cNvSpPr>
          <p:nvPr>
            <p:ph type="ftr" sz="quarter" idx="10"/>
          </p:nvPr>
        </p:nvSpPr>
        <p:spPr/>
        <p:txBody>
          <a:bodyPr/>
          <a:lstStyle/>
          <a:p>
            <a:pPr>
              <a:defRPr/>
            </a:pPr>
            <a:r>
              <a:rPr lang="en-US" smtClean="0"/>
              <a:t>Full Frontal View of PHMMs</a:t>
            </a:r>
            <a:endParaRPr lang="en-US">
              <a:latin typeface="Times New Roman" charset="0"/>
            </a:endParaRPr>
          </a:p>
        </p:txBody>
      </p:sp>
      <p:sp>
        <p:nvSpPr>
          <p:cNvPr id="6" name="Slide Number Placeholder 5"/>
          <p:cNvSpPr>
            <a:spLocks noGrp="1"/>
          </p:cNvSpPr>
          <p:nvPr>
            <p:ph type="sldNum" sz="quarter" idx="4"/>
          </p:nvPr>
        </p:nvSpPr>
        <p:spPr/>
        <p:txBody>
          <a:bodyPr/>
          <a:lstStyle/>
          <a:p>
            <a:fld id="{E4131050-4FF2-0646-B549-420EB1446C49}" type="slidenum">
              <a:rPr lang="en-US" smtClean="0"/>
              <a:pPr/>
              <a:t>1</a:t>
            </a:fld>
            <a:endParaRPr lang="en-US"/>
          </a:p>
        </p:txBody>
      </p:sp>
      <p:sp>
        <p:nvSpPr>
          <p:cNvPr id="7" name="TextBox 4"/>
          <p:cNvSpPr txBox="1">
            <a:spLocks noChangeArrowheads="1"/>
          </p:cNvSpPr>
          <p:nvPr/>
        </p:nvSpPr>
        <p:spPr bwMode="auto">
          <a:xfrm>
            <a:off x="1066800" y="3515380"/>
            <a:ext cx="7010400" cy="523220"/>
          </a:xfrm>
          <a:prstGeom prst="rect">
            <a:avLst/>
          </a:prstGeom>
          <a:noFill/>
          <a:ln w="9525">
            <a:noFill/>
            <a:miter lim="800000"/>
            <a:headEnd/>
            <a:tailEnd/>
          </a:ln>
        </p:spPr>
        <p:txBody>
          <a:bodyPr wrap="square">
            <a:prstTxWarp prst="textNoShape">
              <a:avLst/>
            </a:prstTxWarp>
            <a:spAutoFit/>
          </a:bodyPr>
          <a:lstStyle/>
          <a:p>
            <a:pPr lvl="0" algn="ctr" defTabSz="457200" fontAlgn="auto">
              <a:spcBef>
                <a:spcPct val="20000"/>
              </a:spcBef>
              <a:spcAft>
                <a:spcPts val="0"/>
              </a:spcAft>
              <a:buClr>
                <a:srgbClr val="0000FF"/>
              </a:buClr>
              <a:buSzPct val="75000"/>
              <a:defRPr/>
            </a:pPr>
            <a:r>
              <a:rPr lang="en-US" sz="2800" dirty="0" smtClean="0">
                <a:solidFill>
                  <a:schemeClr val="tx1">
                    <a:tint val="75000"/>
                  </a:schemeClr>
                </a:solidFill>
                <a:latin typeface="Comic Sans MS"/>
                <a:cs typeface="Comic Sans MS"/>
              </a:rPr>
              <a:t>Mark Stamp</a:t>
            </a:r>
            <a:endParaRPr lang="en-US" sz="2800" dirty="0">
              <a:solidFill>
                <a:schemeClr val="tx1">
                  <a:tint val="75000"/>
                </a:schemeClr>
              </a:solidFill>
              <a:latin typeface="Comic Sans MS"/>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 without Gaps</a:t>
            </a:r>
            <a:endParaRPr lang="en-US" dirty="0"/>
          </a:p>
        </p:txBody>
      </p:sp>
      <p:sp>
        <p:nvSpPr>
          <p:cNvPr id="3" name="Content Placeholder 2"/>
          <p:cNvSpPr>
            <a:spLocks noGrp="1"/>
          </p:cNvSpPr>
          <p:nvPr>
            <p:ph idx="1"/>
          </p:nvPr>
        </p:nvSpPr>
        <p:spPr/>
        <p:txBody>
          <a:bodyPr/>
          <a:lstStyle/>
          <a:p>
            <a:r>
              <a:rPr lang="en-US" dirty="0" smtClean="0"/>
              <a:t>If no insert or delete, PHMM is simple</a:t>
            </a:r>
          </a:p>
          <a:p>
            <a:r>
              <a:rPr lang="en-US" dirty="0" smtClean="0"/>
              <a:t>Illustrate such a PHMM as</a:t>
            </a:r>
            <a:r>
              <a:rPr lang="is-IS" dirty="0" smtClean="0"/>
              <a:t>…</a:t>
            </a:r>
            <a:endParaRPr lang="en-US" dirty="0"/>
          </a:p>
          <a:p>
            <a:endParaRPr lang="en-US" dirty="0" smtClean="0"/>
          </a:p>
          <a:p>
            <a:pPr>
              <a:lnSpc>
                <a:spcPct val="150000"/>
              </a:lnSpc>
            </a:pPr>
            <a:r>
              <a:rPr lang="en-US" dirty="0" smtClean="0"/>
              <a:t>Here, </a:t>
            </a:r>
            <a:r>
              <a:rPr lang="en-US" dirty="0" smtClean="0">
                <a:latin typeface="Lucida Grande"/>
                <a:cs typeface="Lucida Grande"/>
              </a:rPr>
              <a:t>M</a:t>
            </a:r>
            <a:r>
              <a:rPr lang="en-US" baseline="-25000" dirty="0" smtClean="0">
                <a:latin typeface="Lucida Grande"/>
                <a:cs typeface="Lucida Grande"/>
              </a:rPr>
              <a:t>i</a:t>
            </a:r>
            <a:r>
              <a:rPr lang="en-US" dirty="0" smtClean="0"/>
              <a:t> is </a:t>
            </a:r>
            <a:r>
              <a:rPr lang="en-US" dirty="0" err="1" smtClean="0">
                <a:latin typeface="Lucida Grande"/>
                <a:cs typeface="Lucida Grande"/>
              </a:rPr>
              <a:t>i</a:t>
            </a:r>
            <a:r>
              <a:rPr lang="en-US" baseline="30000" dirty="0" err="1" smtClean="0"/>
              <a:t>th</a:t>
            </a:r>
            <a:r>
              <a:rPr lang="en-US" dirty="0" smtClean="0"/>
              <a:t> “match state” </a:t>
            </a:r>
          </a:p>
          <a:p>
            <a:pPr lvl="1"/>
            <a:r>
              <a:rPr lang="en-US" dirty="0" smtClean="0"/>
              <a:t>This diagram ignores the </a:t>
            </a:r>
            <a:r>
              <a:rPr lang="en-US" dirty="0" smtClean="0">
                <a:latin typeface="Lucida Grande"/>
                <a:cs typeface="Lucida Grande"/>
              </a:rPr>
              <a:t>B</a:t>
            </a:r>
            <a:r>
              <a:rPr lang="en-US" dirty="0" smtClean="0"/>
              <a:t> matrix (matrices) and observations</a:t>
            </a:r>
          </a:p>
          <a:p>
            <a:pPr lvl="1"/>
            <a:r>
              <a:rPr lang="en-US" dirty="0" smtClean="0"/>
              <a:t>Recall, that in PHMM, there is a distinct </a:t>
            </a:r>
            <a:r>
              <a:rPr lang="en-US" dirty="0" smtClean="0">
                <a:latin typeface="Lucida Grande"/>
                <a:cs typeface="Lucida Grande"/>
              </a:rPr>
              <a:t>B</a:t>
            </a:r>
            <a:r>
              <a:rPr lang="en-US" dirty="0" smtClean="0"/>
              <a:t> matrix for each match state</a:t>
            </a:r>
            <a:endParaRPr lang="en-US" dirty="0"/>
          </a:p>
        </p:txBody>
      </p:sp>
      <p:sp>
        <p:nvSpPr>
          <p:cNvPr id="4" name="Footer Placeholder 3"/>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10</a:t>
            </a:fld>
            <a:endParaRPr lang="en-US"/>
          </a:p>
        </p:txBody>
      </p:sp>
      <p:pic>
        <p:nvPicPr>
          <p:cNvPr id="6" name="Picture 5" descr="phmm_no_gaps.tiff"/>
          <p:cNvPicPr>
            <a:picLocks noChangeAspect="1"/>
          </p:cNvPicPr>
          <p:nvPr/>
        </p:nvPicPr>
        <p:blipFill>
          <a:blip r:embed="rId3"/>
          <a:stretch>
            <a:fillRect/>
          </a:stretch>
        </p:blipFill>
        <p:spPr>
          <a:xfrm>
            <a:off x="457200" y="2895600"/>
            <a:ext cx="8229600" cy="698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 with Insertions</a:t>
            </a:r>
            <a:endParaRPr lang="en-US" dirty="0"/>
          </a:p>
        </p:txBody>
      </p:sp>
      <p:sp>
        <p:nvSpPr>
          <p:cNvPr id="3" name="Content Placeholder 2"/>
          <p:cNvSpPr>
            <a:spLocks noGrp="1"/>
          </p:cNvSpPr>
          <p:nvPr>
            <p:ph idx="1"/>
          </p:nvPr>
        </p:nvSpPr>
        <p:spPr/>
        <p:txBody>
          <a:bodyPr/>
          <a:lstStyle/>
          <a:p>
            <a:r>
              <a:rPr lang="en-US" dirty="0" smtClean="0"/>
              <a:t>If we also allow for </a:t>
            </a:r>
            <a:r>
              <a:rPr lang="en-US" b="1" dirty="0" smtClean="0">
                <a:solidFill>
                  <a:srgbClr val="FF0000"/>
                </a:solidFill>
              </a:rPr>
              <a:t>insert</a:t>
            </a:r>
            <a:r>
              <a:rPr lang="en-US" dirty="0" smtClean="0"/>
              <a:t> states, diagram is of the form</a:t>
            </a:r>
          </a:p>
          <a:p>
            <a:endParaRPr lang="en-US" dirty="0" smtClean="0"/>
          </a:p>
          <a:p>
            <a:endParaRPr lang="en-US" dirty="0" smtClean="0"/>
          </a:p>
          <a:p>
            <a:endParaRPr lang="en-US" dirty="0" smtClean="0"/>
          </a:p>
          <a:p>
            <a:endParaRPr lang="en-US" dirty="0" smtClean="0"/>
          </a:p>
          <a:p>
            <a:r>
              <a:rPr lang="en-US" dirty="0" smtClean="0"/>
              <a:t>Allows for multiple insertions between </a:t>
            </a:r>
            <a:r>
              <a:rPr lang="en-US" b="1" dirty="0" smtClean="0">
                <a:solidFill>
                  <a:srgbClr val="0000FF"/>
                </a:solidFill>
              </a:rPr>
              <a:t>match</a:t>
            </a:r>
            <a:r>
              <a:rPr lang="en-US" dirty="0" smtClean="0"/>
              <a:t> states</a:t>
            </a:r>
            <a:endParaRPr lang="en-US" dirty="0"/>
          </a:p>
        </p:txBody>
      </p:sp>
      <p:sp>
        <p:nvSpPr>
          <p:cNvPr id="4" name="Footer Placeholder 3"/>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11</a:t>
            </a:fld>
            <a:endParaRPr lang="en-US"/>
          </a:p>
        </p:txBody>
      </p:sp>
      <p:pic>
        <p:nvPicPr>
          <p:cNvPr id="6" name="Picture 5" descr="phmm_insertions.tiff"/>
          <p:cNvPicPr>
            <a:picLocks noChangeAspect="1"/>
          </p:cNvPicPr>
          <p:nvPr/>
        </p:nvPicPr>
        <p:blipFill>
          <a:blip r:embed="rId2"/>
          <a:stretch>
            <a:fillRect/>
          </a:stretch>
        </p:blipFill>
        <p:spPr>
          <a:xfrm>
            <a:off x="685800" y="2880895"/>
            <a:ext cx="7620000" cy="20721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 with Deletions</a:t>
            </a:r>
            <a:endParaRPr lang="en-US" dirty="0"/>
          </a:p>
        </p:txBody>
      </p:sp>
      <p:sp>
        <p:nvSpPr>
          <p:cNvPr id="3" name="Content Placeholder 2"/>
          <p:cNvSpPr>
            <a:spLocks noGrp="1"/>
          </p:cNvSpPr>
          <p:nvPr>
            <p:ph idx="1"/>
          </p:nvPr>
        </p:nvSpPr>
        <p:spPr/>
        <p:txBody>
          <a:bodyPr/>
          <a:lstStyle/>
          <a:p>
            <a:r>
              <a:rPr lang="en-US" dirty="0" smtClean="0"/>
              <a:t>If instead, we allow for </a:t>
            </a:r>
            <a:r>
              <a:rPr lang="en-US" b="1" dirty="0" smtClean="0">
                <a:solidFill>
                  <a:srgbClr val="008000"/>
                </a:solidFill>
              </a:rPr>
              <a:t>delete</a:t>
            </a:r>
            <a:r>
              <a:rPr lang="en-US" dirty="0" smtClean="0"/>
              <a:t> states, obtain the following diagram</a:t>
            </a:r>
          </a:p>
          <a:p>
            <a:endParaRPr lang="en-US" dirty="0" smtClean="0"/>
          </a:p>
          <a:p>
            <a:endParaRPr lang="en-US" dirty="0" smtClean="0"/>
          </a:p>
          <a:p>
            <a:endParaRPr lang="en-US" dirty="0" smtClean="0"/>
          </a:p>
          <a:p>
            <a:endParaRPr lang="en-US" dirty="0" smtClean="0"/>
          </a:p>
          <a:p>
            <a:r>
              <a:rPr lang="en-US" dirty="0" smtClean="0"/>
              <a:t>Note that a deletion skips over the corresponding </a:t>
            </a:r>
            <a:r>
              <a:rPr lang="en-US" b="1" dirty="0" smtClean="0">
                <a:solidFill>
                  <a:srgbClr val="0000FF"/>
                </a:solidFill>
              </a:rPr>
              <a:t>match</a:t>
            </a:r>
            <a:r>
              <a:rPr lang="en-US" dirty="0" smtClean="0"/>
              <a:t> state</a:t>
            </a:r>
            <a:endParaRPr lang="en-US" dirty="0"/>
          </a:p>
        </p:txBody>
      </p:sp>
      <p:sp>
        <p:nvSpPr>
          <p:cNvPr id="4" name="Footer Placeholder 3"/>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12</a:t>
            </a:fld>
            <a:endParaRPr lang="en-US"/>
          </a:p>
        </p:txBody>
      </p:sp>
      <p:pic>
        <p:nvPicPr>
          <p:cNvPr id="6" name="Picture 5" descr="phmm_deletions.tiff"/>
          <p:cNvPicPr>
            <a:picLocks noChangeAspect="1"/>
          </p:cNvPicPr>
          <p:nvPr/>
        </p:nvPicPr>
        <p:blipFill>
          <a:blip r:embed="rId2"/>
          <a:stretch>
            <a:fillRect/>
          </a:stretch>
        </p:blipFill>
        <p:spPr>
          <a:xfrm>
            <a:off x="533400" y="2819400"/>
            <a:ext cx="8001000" cy="22383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View of PHMM</a:t>
            </a:r>
            <a:endParaRPr lang="en-US" dirty="0"/>
          </a:p>
        </p:txBody>
      </p:sp>
      <p:sp>
        <p:nvSpPr>
          <p:cNvPr id="3" name="Content Placeholder 2"/>
          <p:cNvSpPr>
            <a:spLocks noGrp="1"/>
          </p:cNvSpPr>
          <p:nvPr>
            <p:ph idx="1"/>
          </p:nvPr>
        </p:nvSpPr>
        <p:spPr>
          <a:xfrm>
            <a:off x="457200" y="1600201"/>
            <a:ext cx="8229600" cy="1634044"/>
          </a:xfrm>
        </p:spPr>
        <p:txBody>
          <a:bodyPr>
            <a:normAutofit lnSpcReduction="10000"/>
          </a:bodyPr>
          <a:lstStyle/>
          <a:p>
            <a:r>
              <a:rPr lang="en-US" dirty="0" smtClean="0"/>
              <a:t>Circles are </a:t>
            </a:r>
            <a:r>
              <a:rPr lang="en-US" b="1" dirty="0" smtClean="0">
                <a:solidFill>
                  <a:schemeClr val="accent1">
                    <a:lumMod val="75000"/>
                  </a:schemeClr>
                </a:solidFill>
              </a:rPr>
              <a:t>delete</a:t>
            </a:r>
            <a:r>
              <a:rPr lang="en-US" dirty="0" smtClean="0"/>
              <a:t> states, diamonds are </a:t>
            </a:r>
            <a:r>
              <a:rPr lang="en-US" b="1" dirty="0" smtClean="0">
                <a:solidFill>
                  <a:srgbClr val="FF0000"/>
                </a:solidFill>
              </a:rPr>
              <a:t>insert</a:t>
            </a:r>
            <a:r>
              <a:rPr lang="en-US" dirty="0" smtClean="0"/>
              <a:t> states, squares are </a:t>
            </a:r>
            <a:r>
              <a:rPr lang="en-US" b="1" dirty="0" smtClean="0">
                <a:solidFill>
                  <a:srgbClr val="3366FF"/>
                </a:solidFill>
              </a:rPr>
              <a:t>match</a:t>
            </a:r>
            <a:r>
              <a:rPr lang="en-US" dirty="0" smtClean="0"/>
              <a:t> states</a:t>
            </a:r>
          </a:p>
          <a:p>
            <a:r>
              <a:rPr lang="en-US" dirty="0" smtClean="0"/>
              <a:t>Note the many possible transitions</a:t>
            </a:r>
          </a:p>
        </p:txBody>
      </p:sp>
      <p:sp>
        <p:nvSpPr>
          <p:cNvPr id="7" name="Rectangle 6"/>
          <p:cNvSpPr/>
          <p:nvPr/>
        </p:nvSpPr>
        <p:spPr>
          <a:xfrm>
            <a:off x="1730497" y="3467548"/>
            <a:ext cx="1119390" cy="534646"/>
          </a:xfrm>
          <a:prstGeom prst="rect">
            <a:avLst/>
          </a:prstGeom>
          <a:solidFill>
            <a:schemeClr val="bg1"/>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4"/>
          </p:nvPr>
        </p:nvSpPr>
        <p:spPr/>
        <p:txBody>
          <a:bodyPr/>
          <a:lstStyle/>
          <a:p>
            <a:fld id="{E4131050-4FF2-0646-B549-420EB1446C49}" type="slidenum">
              <a:rPr lang="en-US" smtClean="0"/>
              <a:pPr/>
              <a:t>13</a:t>
            </a:fld>
            <a:endParaRPr lang="en-US"/>
          </a:p>
        </p:txBody>
      </p:sp>
      <p:sp>
        <p:nvSpPr>
          <p:cNvPr id="10" name="Footer Placeholder 9"/>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pic>
        <p:nvPicPr>
          <p:cNvPr id="11" name="Picture 10" descr="phmm.tiff"/>
          <p:cNvPicPr>
            <a:picLocks noChangeAspect="1"/>
          </p:cNvPicPr>
          <p:nvPr/>
        </p:nvPicPr>
        <p:blipFill>
          <a:blip r:embed="rId3"/>
          <a:stretch>
            <a:fillRect/>
          </a:stretch>
        </p:blipFill>
        <p:spPr>
          <a:xfrm>
            <a:off x="990600" y="3124200"/>
            <a:ext cx="7162800" cy="31609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34"/>
            <a:ext cx="8229600" cy="1143000"/>
          </a:xfrm>
        </p:spPr>
        <p:txBody>
          <a:bodyPr/>
          <a:lstStyle/>
          <a:p>
            <a:r>
              <a:rPr lang="en-US" dirty="0" smtClean="0"/>
              <a:t>PHMM Notation</a:t>
            </a:r>
            <a:endParaRPr lang="en-US" dirty="0"/>
          </a:p>
        </p:txBody>
      </p:sp>
      <p:sp>
        <p:nvSpPr>
          <p:cNvPr id="3" name="Content Placeholder 2"/>
          <p:cNvSpPr>
            <a:spLocks noGrp="1"/>
          </p:cNvSpPr>
          <p:nvPr>
            <p:ph idx="1"/>
          </p:nvPr>
        </p:nvSpPr>
        <p:spPr>
          <a:xfrm>
            <a:off x="457200" y="1275305"/>
            <a:ext cx="8229600" cy="777486"/>
          </a:xfrm>
        </p:spPr>
        <p:txBody>
          <a:bodyPr/>
          <a:lstStyle/>
          <a:p>
            <a:r>
              <a:rPr lang="en-US" dirty="0" smtClean="0"/>
              <a:t>Notation</a:t>
            </a:r>
            <a:endParaRPr lang="en-US" dirty="0"/>
          </a:p>
        </p:txBody>
      </p:sp>
      <p:sp>
        <p:nvSpPr>
          <p:cNvPr id="8" name="Slide Number Placeholder 7"/>
          <p:cNvSpPr>
            <a:spLocks noGrp="1"/>
          </p:cNvSpPr>
          <p:nvPr>
            <p:ph type="sldNum" sz="quarter" idx="4"/>
          </p:nvPr>
        </p:nvSpPr>
        <p:spPr/>
        <p:txBody>
          <a:bodyPr/>
          <a:lstStyle/>
          <a:p>
            <a:fld id="{E4131050-4FF2-0646-B549-420EB1446C49}" type="slidenum">
              <a:rPr lang="en-US" smtClean="0"/>
              <a:pPr/>
              <a:t>14</a:t>
            </a:fld>
            <a:endParaRPr lang="en-US"/>
          </a:p>
        </p:txBody>
      </p:sp>
      <p:sp>
        <p:nvSpPr>
          <p:cNvPr id="9" name="Footer Placeholder 8"/>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pic>
        <p:nvPicPr>
          <p:cNvPr id="10" name="Picture 9" descr="temp.tiff"/>
          <p:cNvPicPr>
            <a:picLocks noChangeAspect="1"/>
          </p:cNvPicPr>
          <p:nvPr/>
        </p:nvPicPr>
        <p:blipFill>
          <a:blip r:embed="rId2"/>
          <a:stretch>
            <a:fillRect/>
          </a:stretch>
        </p:blipFill>
        <p:spPr>
          <a:xfrm>
            <a:off x="914400" y="1828800"/>
            <a:ext cx="7086600" cy="44139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a:t>
            </a:r>
            <a:endParaRPr lang="en-US" dirty="0"/>
          </a:p>
        </p:txBody>
      </p:sp>
      <p:sp>
        <p:nvSpPr>
          <p:cNvPr id="3" name="Content Placeholder 2"/>
          <p:cNvSpPr>
            <a:spLocks noGrp="1"/>
          </p:cNvSpPr>
          <p:nvPr>
            <p:ph idx="1"/>
          </p:nvPr>
        </p:nvSpPr>
        <p:spPr/>
        <p:txBody>
          <a:bodyPr/>
          <a:lstStyle/>
          <a:p>
            <a:r>
              <a:rPr lang="en-US" dirty="0" smtClean="0"/>
              <a:t>Match state probabilities easily determined from MSA </a:t>
            </a:r>
          </a:p>
          <a:p>
            <a:pPr lvl="1">
              <a:buNone/>
            </a:pPr>
            <a:r>
              <a:rPr lang="en-US" dirty="0" smtClean="0">
                <a:latin typeface="Lucida Grande"/>
                <a:cs typeface="Lucida Grande"/>
              </a:rPr>
              <a:t>a</a:t>
            </a:r>
            <a:r>
              <a:rPr lang="en-US" baseline="-25000" dirty="0" smtClean="0">
                <a:latin typeface="Lucida Grande"/>
                <a:cs typeface="Lucida Grande"/>
              </a:rPr>
              <a:t>Mi,Mi+1 </a:t>
            </a:r>
            <a:r>
              <a:rPr lang="en-US" dirty="0" smtClean="0">
                <a:latin typeface="Lucida Grande"/>
                <a:cs typeface="Lucida Grande"/>
              </a:rPr>
              <a:t> </a:t>
            </a:r>
            <a:r>
              <a:rPr lang="en-US" dirty="0" smtClean="0"/>
              <a:t>transitions between match states</a:t>
            </a:r>
            <a:endParaRPr lang="en-US" baseline="-25000" dirty="0" smtClean="0"/>
          </a:p>
          <a:p>
            <a:pPr lvl="1">
              <a:buNone/>
            </a:pPr>
            <a:r>
              <a:rPr lang="en-US" dirty="0" err="1" smtClean="0">
                <a:latin typeface="Lucida Grande"/>
                <a:cs typeface="Lucida Grande"/>
              </a:rPr>
              <a:t>e</a:t>
            </a:r>
            <a:r>
              <a:rPr lang="en-US" baseline="-25000" dirty="0" err="1" smtClean="0">
                <a:latin typeface="Lucida Grande"/>
                <a:cs typeface="Lucida Grande"/>
              </a:rPr>
              <a:t>Mi</a:t>
            </a:r>
            <a:r>
              <a:rPr lang="en-US" dirty="0" err="1" smtClean="0">
                <a:latin typeface="Lucida Grande"/>
                <a:cs typeface="Lucida Grande"/>
              </a:rPr>
              <a:t>(k</a:t>
            </a:r>
            <a:r>
              <a:rPr lang="en-US" dirty="0" smtClean="0">
                <a:latin typeface="Lucida Grande"/>
                <a:cs typeface="Lucida Grande"/>
              </a:rPr>
              <a:t>)</a:t>
            </a:r>
            <a:r>
              <a:rPr lang="en-US" dirty="0" smtClean="0"/>
              <a:t>  emission probability at match state</a:t>
            </a:r>
          </a:p>
          <a:p>
            <a:r>
              <a:rPr lang="en-US" dirty="0" smtClean="0"/>
              <a:t>Many other transition probabilities </a:t>
            </a:r>
          </a:p>
          <a:p>
            <a:pPr lvl="1"/>
            <a:r>
              <a:rPr lang="en-US" dirty="0" smtClean="0"/>
              <a:t>For example, </a:t>
            </a:r>
            <a:r>
              <a:rPr lang="en-US" dirty="0" err="1" smtClean="0">
                <a:latin typeface="Lucida Grande"/>
                <a:cs typeface="Lucida Grande"/>
              </a:rPr>
              <a:t>a</a:t>
            </a:r>
            <a:r>
              <a:rPr lang="en-US" baseline="-25000" dirty="0" err="1" smtClean="0">
                <a:latin typeface="Lucida Grande"/>
                <a:cs typeface="Lucida Grande"/>
              </a:rPr>
              <a:t>Mi,</a:t>
            </a:r>
            <a:r>
              <a:rPr lang="en-US" baseline="-25000" dirty="0" err="1" smtClean="0">
                <a:latin typeface="American Typewriter"/>
                <a:cs typeface="American Typewriter"/>
              </a:rPr>
              <a:t>I</a:t>
            </a:r>
            <a:r>
              <a:rPr lang="en-US" baseline="-25000" dirty="0" err="1" smtClean="0">
                <a:latin typeface="Lucida Grande"/>
                <a:cs typeface="Lucida Grande"/>
              </a:rPr>
              <a:t>i</a:t>
            </a:r>
            <a:r>
              <a:rPr lang="en-US" dirty="0" smtClean="0"/>
              <a:t> and </a:t>
            </a:r>
            <a:r>
              <a:rPr lang="en-US" dirty="0" smtClean="0">
                <a:latin typeface="Lucida Grande"/>
                <a:cs typeface="Lucida Grande"/>
              </a:rPr>
              <a:t>a</a:t>
            </a:r>
            <a:r>
              <a:rPr lang="en-US" baseline="-25000" dirty="0" smtClean="0">
                <a:latin typeface="Lucida Grande"/>
                <a:cs typeface="Lucida Grande"/>
              </a:rPr>
              <a:t>Mi,Di+1 </a:t>
            </a:r>
            <a:endParaRPr lang="en-US" dirty="0" smtClean="0"/>
          </a:p>
          <a:p>
            <a:r>
              <a:rPr lang="en-US" dirty="0" smtClean="0"/>
              <a:t>Emissions at all match &amp; insert states</a:t>
            </a:r>
          </a:p>
          <a:p>
            <a:pPr lvl="1"/>
            <a:r>
              <a:rPr lang="en-US" dirty="0" smtClean="0"/>
              <a:t>Remember, “emission” == “observation”</a:t>
            </a: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15</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Sequence Alignment</a:t>
            </a:r>
            <a:endParaRPr lang="en-US" dirty="0"/>
          </a:p>
        </p:txBody>
      </p:sp>
      <p:sp>
        <p:nvSpPr>
          <p:cNvPr id="3" name="Content Placeholder 2"/>
          <p:cNvSpPr>
            <a:spLocks noGrp="1"/>
          </p:cNvSpPr>
          <p:nvPr>
            <p:ph idx="1"/>
          </p:nvPr>
        </p:nvSpPr>
        <p:spPr>
          <a:xfrm>
            <a:off x="685800" y="1676400"/>
            <a:ext cx="8001000" cy="4419600"/>
          </a:xfrm>
        </p:spPr>
        <p:txBody>
          <a:bodyPr>
            <a:normAutofit fontScale="92500" lnSpcReduction="10000"/>
          </a:bodyPr>
          <a:lstStyle/>
          <a:p>
            <a:r>
              <a:rPr lang="en-US" dirty="0" smtClean="0"/>
              <a:t>First we consider MSA construction</a:t>
            </a:r>
          </a:p>
          <a:p>
            <a:pPr lvl="1"/>
            <a:r>
              <a:rPr lang="en-US" dirty="0" smtClean="0"/>
              <a:t>The difficult part!!! Lots of ways to do this</a:t>
            </a:r>
            <a:r>
              <a:rPr lang="is-IS" dirty="0" smtClean="0"/>
              <a:t>…</a:t>
            </a:r>
            <a:endParaRPr lang="en-US" dirty="0" smtClean="0"/>
          </a:p>
          <a:p>
            <a:pPr lvl="1"/>
            <a:r>
              <a:rPr lang="en-US" dirty="0" smtClean="0"/>
              <a:t>“Best” way depends on specific problem</a:t>
            </a:r>
          </a:p>
          <a:p>
            <a:r>
              <a:rPr lang="en-US" dirty="0" smtClean="0"/>
              <a:t>Then construct PHMM from MSA</a:t>
            </a:r>
          </a:p>
          <a:p>
            <a:pPr lvl="1"/>
            <a:r>
              <a:rPr lang="en-US" dirty="0" smtClean="0"/>
              <a:t>This is the easy part</a:t>
            </a:r>
          </a:p>
          <a:p>
            <a:pPr lvl="1"/>
            <a:r>
              <a:rPr lang="en-US" dirty="0" smtClean="0"/>
              <a:t>Standard way to generate PHMM from MSA</a:t>
            </a:r>
          </a:p>
          <a:p>
            <a:r>
              <a:rPr lang="en-US" dirty="0" smtClean="0"/>
              <a:t>How to score a sequence?</a:t>
            </a:r>
          </a:p>
          <a:p>
            <a:pPr lvl="1"/>
            <a:r>
              <a:rPr lang="en-US" dirty="0" smtClean="0"/>
              <a:t>Forward algorithm, similar to HMM</a:t>
            </a:r>
          </a:p>
          <a:p>
            <a:pPr lvl="1"/>
            <a:r>
              <a:rPr lang="en-US" dirty="0" smtClean="0"/>
              <a:t>But more complex due to insert/delete states</a:t>
            </a: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16</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MSA</a:t>
            </a:r>
            <a:endParaRPr lang="en-US" dirty="0"/>
          </a:p>
        </p:txBody>
      </p:sp>
      <p:sp>
        <p:nvSpPr>
          <p:cNvPr id="3" name="Content Placeholder 2"/>
          <p:cNvSpPr>
            <a:spLocks noGrp="1"/>
          </p:cNvSpPr>
          <p:nvPr>
            <p:ph idx="1"/>
          </p:nvPr>
        </p:nvSpPr>
        <p:spPr/>
        <p:txBody>
          <a:bodyPr>
            <a:normAutofit/>
          </a:bodyPr>
          <a:lstStyle/>
          <a:p>
            <a:r>
              <a:rPr lang="en-US" dirty="0" smtClean="0"/>
              <a:t>How to construct MSA?</a:t>
            </a:r>
          </a:p>
          <a:p>
            <a:pPr lvl="1"/>
            <a:r>
              <a:rPr lang="en-US" dirty="0" smtClean="0"/>
              <a:t>First, construct pairwise alignments</a:t>
            </a:r>
          </a:p>
          <a:p>
            <a:pPr lvl="1"/>
            <a:r>
              <a:rPr lang="en-US" dirty="0" smtClean="0"/>
              <a:t>Then combine these into an MSA</a:t>
            </a:r>
          </a:p>
          <a:p>
            <a:r>
              <a:rPr lang="en-US" dirty="0" smtClean="0"/>
              <a:t>We allow for gaps to be inserted</a:t>
            </a:r>
          </a:p>
          <a:p>
            <a:pPr lvl="1"/>
            <a:r>
              <a:rPr lang="en-US" dirty="0" smtClean="0"/>
              <a:t>To make better matches</a:t>
            </a:r>
          </a:p>
          <a:p>
            <a:r>
              <a:rPr lang="en-US" dirty="0" smtClean="0"/>
              <a:t>Gaps tend to weaken PHMM scoring</a:t>
            </a:r>
          </a:p>
          <a:p>
            <a:pPr lvl="1"/>
            <a:r>
              <a:rPr lang="en-US" dirty="0" smtClean="0"/>
              <a:t>So, tradeoff between number of gaps (better match) and strength of score</a:t>
            </a:r>
          </a:p>
          <a:p>
            <a:pPr lvl="1"/>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17</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34"/>
            <a:ext cx="8229600" cy="1143000"/>
          </a:xfrm>
        </p:spPr>
        <p:txBody>
          <a:bodyPr/>
          <a:lstStyle/>
          <a:p>
            <a:r>
              <a:rPr lang="en-US" dirty="0" smtClean="0"/>
              <a:t>Global </a:t>
            </a:r>
            <a:r>
              <a:rPr lang="en-US" dirty="0" err="1" smtClean="0"/>
              <a:t>vs</a:t>
            </a:r>
            <a:r>
              <a:rPr lang="en-US" dirty="0" smtClean="0"/>
              <a:t> Local Alignment</a:t>
            </a:r>
            <a:endParaRPr lang="en-US" dirty="0"/>
          </a:p>
        </p:txBody>
      </p:sp>
      <p:sp>
        <p:nvSpPr>
          <p:cNvPr id="3" name="Content Placeholder 2"/>
          <p:cNvSpPr>
            <a:spLocks noGrp="1"/>
          </p:cNvSpPr>
          <p:nvPr>
            <p:ph idx="1"/>
          </p:nvPr>
        </p:nvSpPr>
        <p:spPr>
          <a:xfrm>
            <a:off x="457200" y="1437752"/>
            <a:ext cx="8229600" cy="1840799"/>
          </a:xfrm>
        </p:spPr>
        <p:txBody>
          <a:bodyPr>
            <a:normAutofit fontScale="92500" lnSpcReduction="10000"/>
          </a:bodyPr>
          <a:lstStyle/>
          <a:p>
            <a:r>
              <a:rPr lang="en-US" dirty="0" smtClean="0"/>
              <a:t>For these </a:t>
            </a:r>
            <a:r>
              <a:rPr lang="en-US" dirty="0" err="1" smtClean="0"/>
              <a:t>pairwise</a:t>
            </a:r>
            <a:r>
              <a:rPr lang="en-US" dirty="0" smtClean="0"/>
              <a:t> alignment examples…</a:t>
            </a:r>
          </a:p>
          <a:p>
            <a:pPr lvl="1"/>
            <a:r>
              <a:rPr lang="en-US" dirty="0" smtClean="0"/>
              <a:t>“</a:t>
            </a:r>
            <a:r>
              <a:rPr lang="en-US" dirty="0" smtClean="0">
                <a:latin typeface="Lucida Grande"/>
                <a:cs typeface="Lucida Grande"/>
              </a:rPr>
              <a:t>-</a:t>
            </a:r>
            <a:r>
              <a:rPr lang="en-US" dirty="0" smtClean="0"/>
              <a:t>” is gap</a:t>
            </a:r>
          </a:p>
          <a:p>
            <a:pPr lvl="1"/>
            <a:r>
              <a:rPr lang="en-US" dirty="0" smtClean="0"/>
              <a:t>“</a:t>
            </a:r>
            <a:r>
              <a:rPr lang="en-US" dirty="0" smtClean="0">
                <a:latin typeface="Lucida Grande"/>
                <a:cs typeface="Lucida Grande"/>
              </a:rPr>
              <a:t>|</a:t>
            </a:r>
            <a:r>
              <a:rPr lang="en-US" dirty="0" smtClean="0"/>
              <a:t>” means elements aligned</a:t>
            </a:r>
          </a:p>
          <a:p>
            <a:pPr lvl="1"/>
            <a:r>
              <a:rPr lang="en-US" dirty="0" smtClean="0"/>
              <a:t>“</a:t>
            </a:r>
            <a:r>
              <a:rPr lang="en-US" dirty="0" smtClean="0">
                <a:latin typeface="Lucida Grande"/>
                <a:cs typeface="Lucida Grande"/>
              </a:rPr>
              <a:t>*</a:t>
            </a:r>
            <a:r>
              <a:rPr lang="en-US" dirty="0" smtClean="0"/>
              <a:t>” for omitted beginning/ending symbols</a:t>
            </a:r>
            <a:endParaRPr lang="en-US" dirty="0"/>
          </a:p>
        </p:txBody>
      </p:sp>
      <p:pic>
        <p:nvPicPr>
          <p:cNvPr id="7" name="Picture 6" descr="temp.tiff"/>
          <p:cNvPicPr>
            <a:picLocks noChangeAspect="1"/>
          </p:cNvPicPr>
          <p:nvPr/>
        </p:nvPicPr>
        <p:blipFill>
          <a:blip r:embed="rId3"/>
          <a:stretch>
            <a:fillRect/>
          </a:stretch>
        </p:blipFill>
        <p:spPr>
          <a:xfrm>
            <a:off x="1752600" y="3352391"/>
            <a:ext cx="5425242" cy="2994930"/>
          </a:xfrm>
          <a:prstGeom prst="rect">
            <a:avLst/>
          </a:prstGeom>
        </p:spPr>
      </p:pic>
      <p:sp>
        <p:nvSpPr>
          <p:cNvPr id="8" name="Slide Number Placeholder 7"/>
          <p:cNvSpPr>
            <a:spLocks noGrp="1"/>
          </p:cNvSpPr>
          <p:nvPr>
            <p:ph type="sldNum" sz="quarter" idx="4"/>
          </p:nvPr>
        </p:nvSpPr>
        <p:spPr/>
        <p:txBody>
          <a:bodyPr/>
          <a:lstStyle/>
          <a:p>
            <a:fld id="{E4131050-4FF2-0646-B549-420EB1446C49}" type="slidenum">
              <a:rPr lang="en-US" smtClean="0"/>
              <a:pPr/>
              <a:t>18</a:t>
            </a:fld>
            <a:endParaRPr lang="en-US"/>
          </a:p>
        </p:txBody>
      </p:sp>
      <p:sp>
        <p:nvSpPr>
          <p:cNvPr id="9" name="Footer Placeholder 8"/>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a:t>
            </a:r>
            <a:r>
              <a:rPr lang="en-US" dirty="0" err="1" smtClean="0"/>
              <a:t>vs</a:t>
            </a:r>
            <a:r>
              <a:rPr lang="en-US" dirty="0" smtClean="0"/>
              <a:t> Local Alignment</a:t>
            </a:r>
            <a:endParaRPr lang="en-US" dirty="0"/>
          </a:p>
        </p:txBody>
      </p:sp>
      <p:sp>
        <p:nvSpPr>
          <p:cNvPr id="3" name="Content Placeholder 2"/>
          <p:cNvSpPr>
            <a:spLocks noGrp="1"/>
          </p:cNvSpPr>
          <p:nvPr>
            <p:ph idx="1"/>
          </p:nvPr>
        </p:nvSpPr>
        <p:spPr>
          <a:xfrm>
            <a:off x="457200" y="1600200"/>
            <a:ext cx="8229600" cy="4756150"/>
          </a:xfrm>
        </p:spPr>
        <p:txBody>
          <a:bodyPr>
            <a:normAutofit lnSpcReduction="10000"/>
          </a:bodyPr>
          <a:lstStyle/>
          <a:p>
            <a:r>
              <a:rPr lang="en-US" dirty="0" smtClean="0"/>
              <a:t>Global alignment is lossless</a:t>
            </a:r>
          </a:p>
          <a:p>
            <a:pPr lvl="1"/>
            <a:r>
              <a:rPr lang="en-US" dirty="0" smtClean="0"/>
              <a:t>But gaps tend to proliferate</a:t>
            </a:r>
          </a:p>
          <a:p>
            <a:pPr lvl="1"/>
            <a:r>
              <a:rPr lang="en-US" dirty="0" smtClean="0"/>
              <a:t>And gaps increase when combined into MSA </a:t>
            </a:r>
          </a:p>
          <a:p>
            <a:pPr lvl="1"/>
            <a:r>
              <a:rPr lang="en-US" dirty="0" smtClean="0"/>
              <a:t>More gaps, more random matches…</a:t>
            </a:r>
          </a:p>
          <a:p>
            <a:pPr lvl="1"/>
            <a:r>
              <a:rPr lang="en-US" dirty="0" smtClean="0"/>
              <a:t>…and the model is less useful for scoring</a:t>
            </a:r>
          </a:p>
          <a:p>
            <a:r>
              <a:rPr lang="en-US" dirty="0"/>
              <a:t>U</a:t>
            </a:r>
            <a:r>
              <a:rPr lang="en-US" dirty="0" smtClean="0"/>
              <a:t>sually want to consider local alignment</a:t>
            </a:r>
          </a:p>
          <a:p>
            <a:pPr lvl="1"/>
            <a:r>
              <a:rPr lang="en-US" dirty="0" smtClean="0"/>
              <a:t>That is, omit ends for better alignment</a:t>
            </a:r>
          </a:p>
          <a:p>
            <a:r>
              <a:rPr lang="en-US" dirty="0" smtClean="0"/>
              <a:t>For simplicity, we do global alignment in examples presented here (and in book)</a:t>
            </a: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19</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Markov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Here, we assume you know about </a:t>
            </a:r>
            <a:r>
              <a:rPr lang="en-US" dirty="0" err="1" smtClean="0"/>
              <a:t>HMMs</a:t>
            </a:r>
            <a:endParaRPr lang="en-US" dirty="0" smtClean="0"/>
          </a:p>
          <a:p>
            <a:pPr lvl="1"/>
            <a:r>
              <a:rPr lang="en-US" dirty="0" smtClean="0"/>
              <a:t>If not, see “A Revealing </a:t>
            </a:r>
            <a:r>
              <a:rPr lang="en-US" dirty="0"/>
              <a:t>I</a:t>
            </a:r>
            <a:r>
              <a:rPr lang="en-US" dirty="0" smtClean="0"/>
              <a:t>ntroduction to Hidden Markov Models”</a:t>
            </a:r>
          </a:p>
          <a:p>
            <a:r>
              <a:rPr lang="en-US" dirty="0" smtClean="0"/>
              <a:t>Executive summary of </a:t>
            </a:r>
            <a:r>
              <a:rPr lang="en-US" dirty="0" err="1" smtClean="0"/>
              <a:t>HMMs</a:t>
            </a:r>
            <a:endParaRPr lang="en-US" dirty="0" smtClean="0"/>
          </a:p>
          <a:p>
            <a:pPr lvl="1"/>
            <a:r>
              <a:rPr lang="en-US" dirty="0" smtClean="0"/>
              <a:t>HMM is a machine learning technique…</a:t>
            </a:r>
          </a:p>
          <a:p>
            <a:pPr lvl="1"/>
            <a:r>
              <a:rPr lang="en-US" dirty="0" smtClean="0"/>
              <a:t>…and a discrete hill climb </a:t>
            </a:r>
          </a:p>
          <a:p>
            <a:pPr lvl="1"/>
            <a:r>
              <a:rPr lang="en-US" dirty="0" smtClean="0"/>
              <a:t>Train model based on observation sequence</a:t>
            </a:r>
          </a:p>
          <a:p>
            <a:pPr lvl="1"/>
            <a:r>
              <a:rPr lang="en-US" dirty="0" smtClean="0"/>
              <a:t>Can then score any given sequence to see how closely it matches the model</a:t>
            </a:r>
          </a:p>
          <a:p>
            <a:pPr lvl="1"/>
            <a:r>
              <a:rPr lang="en-US" dirty="0" smtClean="0"/>
              <a:t>Efficient algorithms and many useful apps</a:t>
            </a:r>
          </a:p>
        </p:txBody>
      </p:sp>
      <p:sp>
        <p:nvSpPr>
          <p:cNvPr id="6" name="Slide Number Placeholder 5"/>
          <p:cNvSpPr>
            <a:spLocks noGrp="1"/>
          </p:cNvSpPr>
          <p:nvPr>
            <p:ph type="sldNum" sz="quarter" idx="4"/>
          </p:nvPr>
        </p:nvSpPr>
        <p:spPr/>
        <p:txBody>
          <a:bodyPr/>
          <a:lstStyle/>
          <a:p>
            <a:fld id="{E4131050-4FF2-0646-B549-420EB1446C49}" type="slidenum">
              <a:rPr lang="en-US" smtClean="0"/>
              <a:pPr/>
              <a:t>2</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Pairwise</a:t>
            </a:r>
            <a:r>
              <a:rPr lang="en-US" dirty="0" smtClean="0"/>
              <a:t> Alignment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Allow gaps when aligning</a:t>
            </a:r>
          </a:p>
          <a:p>
            <a:r>
              <a:rPr lang="en-US" dirty="0" smtClean="0"/>
              <a:t>How to score an alignment?</a:t>
            </a:r>
          </a:p>
          <a:p>
            <a:pPr lvl="1"/>
            <a:r>
              <a:rPr lang="en-US" dirty="0" smtClean="0"/>
              <a:t>Based on </a:t>
            </a:r>
            <a:r>
              <a:rPr lang="en-US" dirty="0" err="1" smtClean="0">
                <a:latin typeface="Lucida Grande"/>
                <a:cs typeface="Lucida Grande"/>
              </a:rPr>
              <a:t>n</a:t>
            </a:r>
            <a:r>
              <a:rPr lang="en-US" dirty="0" smtClean="0">
                <a:latin typeface="Lucida Grande"/>
                <a:cs typeface="Lucida Grande"/>
              </a:rPr>
              <a:t> </a:t>
            </a:r>
            <a:r>
              <a:rPr lang="en-US" dirty="0" err="1" smtClean="0">
                <a:latin typeface="Lucida Grande"/>
                <a:cs typeface="Lucida Grande"/>
              </a:rPr>
              <a:t>x</a:t>
            </a:r>
            <a:r>
              <a:rPr lang="en-US" dirty="0" smtClean="0">
                <a:latin typeface="Lucida Grande"/>
                <a:cs typeface="Lucida Grande"/>
              </a:rPr>
              <a:t> </a:t>
            </a:r>
            <a:r>
              <a:rPr lang="en-US" dirty="0" err="1" smtClean="0">
                <a:latin typeface="Lucida Grande"/>
                <a:cs typeface="Lucida Grande"/>
              </a:rPr>
              <a:t>n</a:t>
            </a:r>
            <a:r>
              <a:rPr lang="en-US" dirty="0" smtClean="0">
                <a:latin typeface="Lucida Grande"/>
                <a:cs typeface="Lucida Grande"/>
              </a:rPr>
              <a:t> </a:t>
            </a:r>
            <a:r>
              <a:rPr lang="en-US" dirty="0" smtClean="0"/>
              <a:t>substitution matrix </a:t>
            </a:r>
            <a:r>
              <a:rPr lang="en-US" dirty="0" smtClean="0">
                <a:latin typeface="Lucida Grande"/>
                <a:cs typeface="Lucida Grande"/>
              </a:rPr>
              <a:t>S</a:t>
            </a:r>
          </a:p>
          <a:p>
            <a:pPr lvl="1"/>
            <a:r>
              <a:rPr lang="en-US" dirty="0" smtClean="0"/>
              <a:t>Where </a:t>
            </a:r>
            <a:r>
              <a:rPr lang="en-US" dirty="0" err="1" smtClean="0">
                <a:latin typeface="Lucida Grande"/>
                <a:cs typeface="Lucida Grande"/>
              </a:rPr>
              <a:t>n</a:t>
            </a:r>
            <a:r>
              <a:rPr lang="en-US" dirty="0" smtClean="0"/>
              <a:t> is number of symbols</a:t>
            </a:r>
          </a:p>
          <a:p>
            <a:r>
              <a:rPr lang="en-US" dirty="0" smtClean="0"/>
              <a:t>What </a:t>
            </a:r>
            <a:r>
              <a:rPr lang="en-US" dirty="0" err="1" smtClean="0"/>
              <a:t>algorithm(s</a:t>
            </a:r>
            <a:r>
              <a:rPr lang="en-US" dirty="0" smtClean="0"/>
              <a:t>) to align sequences?</a:t>
            </a:r>
          </a:p>
          <a:p>
            <a:pPr lvl="1"/>
            <a:r>
              <a:rPr lang="en-US" dirty="0" smtClean="0"/>
              <a:t>Usually, use dynamic programming</a:t>
            </a:r>
          </a:p>
          <a:p>
            <a:pPr lvl="1"/>
            <a:r>
              <a:rPr lang="en-US" dirty="0" smtClean="0"/>
              <a:t>Sometimes, HMM is used</a:t>
            </a:r>
          </a:p>
          <a:p>
            <a:pPr lvl="1"/>
            <a:r>
              <a:rPr lang="en-US" dirty="0" smtClean="0"/>
              <a:t>Other?</a:t>
            </a:r>
          </a:p>
          <a:p>
            <a:r>
              <a:rPr lang="en-US" dirty="0" smtClean="0"/>
              <a:t>Local alignment? </a:t>
            </a:r>
            <a:r>
              <a:rPr lang="en-US" dirty="0" smtClean="0">
                <a:sym typeface="Symbol" charset="2"/>
              </a:rPr>
              <a:t>A</a:t>
            </a:r>
            <a:r>
              <a:rPr lang="en-US" dirty="0" smtClean="0"/>
              <a:t>dditional issues arise…</a:t>
            </a: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20</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Pairwise</a:t>
            </a:r>
            <a:r>
              <a:rPr lang="en-US" dirty="0" smtClean="0"/>
              <a:t> Alignment</a:t>
            </a:r>
            <a:endParaRPr lang="en-US" dirty="0"/>
          </a:p>
        </p:txBody>
      </p:sp>
      <p:sp>
        <p:nvSpPr>
          <p:cNvPr id="3" name="Content Placeholder 2"/>
          <p:cNvSpPr>
            <a:spLocks noGrp="1"/>
          </p:cNvSpPr>
          <p:nvPr>
            <p:ph idx="1"/>
          </p:nvPr>
        </p:nvSpPr>
        <p:spPr>
          <a:xfrm>
            <a:off x="457200" y="1600200"/>
            <a:ext cx="8229600" cy="4570506"/>
          </a:xfrm>
        </p:spPr>
        <p:txBody>
          <a:bodyPr>
            <a:normAutofit fontScale="92500"/>
          </a:bodyPr>
          <a:lstStyle/>
          <a:p>
            <a:r>
              <a:rPr lang="en-US" dirty="0" smtClean="0"/>
              <a:t>Example</a:t>
            </a:r>
          </a:p>
          <a:p>
            <a:endParaRPr lang="en-US" dirty="0" smtClean="0"/>
          </a:p>
          <a:p>
            <a:endParaRPr lang="en-US" dirty="0" smtClean="0"/>
          </a:p>
          <a:p>
            <a:endParaRPr lang="en-US" dirty="0" smtClean="0"/>
          </a:p>
          <a:p>
            <a:endParaRPr lang="en-US" dirty="0" smtClean="0"/>
          </a:p>
          <a:p>
            <a:endParaRPr lang="en-US" dirty="0" smtClean="0"/>
          </a:p>
          <a:p>
            <a:r>
              <a:rPr lang="en-US" dirty="0" smtClean="0"/>
              <a:t>Tradeoff: Gaps </a:t>
            </a:r>
            <a:r>
              <a:rPr lang="en-US" dirty="0" err="1" smtClean="0"/>
              <a:t>vs</a:t>
            </a:r>
            <a:r>
              <a:rPr lang="en-US" dirty="0" smtClean="0"/>
              <a:t> misaligned elements</a:t>
            </a:r>
          </a:p>
          <a:p>
            <a:pPr lvl="1"/>
            <a:r>
              <a:rPr lang="en-US" dirty="0" smtClean="0"/>
              <a:t>Depends on matrix </a:t>
            </a:r>
            <a:r>
              <a:rPr lang="en-US" dirty="0" smtClean="0">
                <a:latin typeface="Lucida Grande"/>
                <a:cs typeface="Lucida Grande"/>
              </a:rPr>
              <a:t>S </a:t>
            </a:r>
            <a:r>
              <a:rPr lang="en-US" dirty="0" smtClean="0"/>
              <a:t>and gap penalty function</a:t>
            </a:r>
            <a:endParaRPr lang="en-US" dirty="0"/>
          </a:p>
        </p:txBody>
      </p:sp>
      <p:pic>
        <p:nvPicPr>
          <p:cNvPr id="6" name="Picture 5" descr="temp.tiff"/>
          <p:cNvPicPr>
            <a:picLocks noChangeAspect="1"/>
          </p:cNvPicPr>
          <p:nvPr/>
        </p:nvPicPr>
        <p:blipFill>
          <a:blip r:embed="rId2"/>
          <a:stretch>
            <a:fillRect/>
          </a:stretch>
        </p:blipFill>
        <p:spPr>
          <a:xfrm>
            <a:off x="58518" y="2341943"/>
            <a:ext cx="9029701" cy="2463800"/>
          </a:xfrm>
          <a:prstGeom prst="rect">
            <a:avLst/>
          </a:prstGeom>
        </p:spPr>
      </p:pic>
      <p:sp>
        <p:nvSpPr>
          <p:cNvPr id="7" name="Slide Number Placeholder 6"/>
          <p:cNvSpPr>
            <a:spLocks noGrp="1"/>
          </p:cNvSpPr>
          <p:nvPr>
            <p:ph type="sldNum" sz="quarter" idx="4"/>
          </p:nvPr>
        </p:nvSpPr>
        <p:spPr/>
        <p:txBody>
          <a:bodyPr/>
          <a:lstStyle/>
          <a:p>
            <a:fld id="{E4131050-4FF2-0646-B549-420EB1446C49}" type="slidenum">
              <a:rPr lang="en-US" smtClean="0"/>
              <a:pPr/>
              <a:t>21</a:t>
            </a:fld>
            <a:endParaRPr lang="en-US"/>
          </a:p>
        </p:txBody>
      </p:sp>
      <p:sp>
        <p:nvSpPr>
          <p:cNvPr id="8" name="Footer Placeholder 7"/>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Matrix</a:t>
            </a:r>
            <a:endParaRPr lang="en-US" dirty="0"/>
          </a:p>
        </p:txBody>
      </p:sp>
      <p:sp>
        <p:nvSpPr>
          <p:cNvPr id="3" name="Content Placeholder 2"/>
          <p:cNvSpPr>
            <a:spLocks noGrp="1"/>
          </p:cNvSpPr>
          <p:nvPr>
            <p:ph idx="1"/>
          </p:nvPr>
        </p:nvSpPr>
        <p:spPr/>
        <p:txBody>
          <a:bodyPr/>
          <a:lstStyle/>
          <a:p>
            <a:r>
              <a:rPr lang="en-US" dirty="0" smtClean="0"/>
              <a:t>For example, masquerade detection</a:t>
            </a:r>
          </a:p>
          <a:p>
            <a:pPr lvl="1"/>
            <a:r>
              <a:rPr lang="en-US" dirty="0" smtClean="0"/>
              <a:t>Detect imposter using computer account</a:t>
            </a:r>
          </a:p>
          <a:p>
            <a:r>
              <a:rPr lang="en-US" dirty="0" smtClean="0"/>
              <a:t>Consider 4 different operations</a:t>
            </a:r>
          </a:p>
          <a:p>
            <a:pPr lvl="1"/>
            <a:r>
              <a:rPr lang="en-US" dirty="0" smtClean="0"/>
              <a:t>E == send email</a:t>
            </a:r>
          </a:p>
          <a:p>
            <a:pPr lvl="1"/>
            <a:r>
              <a:rPr lang="en-US" dirty="0" smtClean="0"/>
              <a:t>G == play games</a:t>
            </a:r>
          </a:p>
          <a:p>
            <a:pPr lvl="1"/>
            <a:r>
              <a:rPr lang="en-US" dirty="0" smtClean="0"/>
              <a:t>C == C programming</a:t>
            </a:r>
          </a:p>
          <a:p>
            <a:pPr lvl="1"/>
            <a:r>
              <a:rPr lang="en-US" dirty="0" smtClean="0"/>
              <a:t>J == Java programming</a:t>
            </a:r>
          </a:p>
          <a:p>
            <a:r>
              <a:rPr lang="en-US" dirty="0" smtClean="0"/>
              <a:t>How similar are these to each other?</a:t>
            </a:r>
          </a:p>
        </p:txBody>
      </p:sp>
      <p:sp>
        <p:nvSpPr>
          <p:cNvPr id="6" name="Slide Number Placeholder 5"/>
          <p:cNvSpPr>
            <a:spLocks noGrp="1"/>
          </p:cNvSpPr>
          <p:nvPr>
            <p:ph type="sldNum" sz="quarter" idx="4"/>
          </p:nvPr>
        </p:nvSpPr>
        <p:spPr/>
        <p:txBody>
          <a:bodyPr/>
          <a:lstStyle/>
          <a:p>
            <a:fld id="{E4131050-4FF2-0646-B549-420EB1446C49}" type="slidenum">
              <a:rPr lang="en-US" smtClean="0"/>
              <a:pPr/>
              <a:t>22</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Matrix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Consider 4 different operations:</a:t>
            </a:r>
          </a:p>
          <a:p>
            <a:pPr lvl="1"/>
            <a:r>
              <a:rPr lang="en-US" dirty="0" smtClean="0"/>
              <a:t>E, G, C, J </a:t>
            </a:r>
          </a:p>
          <a:p>
            <a:r>
              <a:rPr lang="en-US" dirty="0" smtClean="0"/>
              <a:t>Possible substitution matrix:</a:t>
            </a:r>
          </a:p>
          <a:p>
            <a:r>
              <a:rPr lang="en-US" dirty="0" smtClean="0"/>
              <a:t>Diagonal </a:t>
            </a:r>
            <a:r>
              <a:rPr lang="en-US" dirty="0" err="1" smtClean="0">
                <a:sym typeface="Symbol" charset="2"/>
              </a:rPr>
              <a:t></a:t>
            </a:r>
            <a:r>
              <a:rPr lang="en-US" dirty="0" smtClean="0"/>
              <a:t> matches</a:t>
            </a:r>
          </a:p>
          <a:p>
            <a:pPr lvl="1"/>
            <a:r>
              <a:rPr lang="en-US" dirty="0" smtClean="0"/>
              <a:t>High positive scores</a:t>
            </a:r>
          </a:p>
          <a:p>
            <a:r>
              <a:rPr lang="en-US" dirty="0" smtClean="0"/>
              <a:t>Which others most similar?</a:t>
            </a:r>
          </a:p>
          <a:p>
            <a:pPr lvl="1"/>
            <a:r>
              <a:rPr lang="en-US" dirty="0" smtClean="0"/>
              <a:t>J and C, so substituting C for J is a high score</a:t>
            </a:r>
          </a:p>
          <a:p>
            <a:r>
              <a:rPr lang="en-US" dirty="0" smtClean="0"/>
              <a:t>Game playing/programming, very different</a:t>
            </a:r>
          </a:p>
          <a:p>
            <a:pPr lvl="1"/>
            <a:r>
              <a:rPr lang="en-US" dirty="0" smtClean="0"/>
              <a:t>So substituting G for C is a negative score</a:t>
            </a:r>
          </a:p>
        </p:txBody>
      </p:sp>
      <p:pic>
        <p:nvPicPr>
          <p:cNvPr id="6" name="Picture 5" descr="temp.tiff"/>
          <p:cNvPicPr>
            <a:picLocks noChangeAspect="1"/>
          </p:cNvPicPr>
          <p:nvPr/>
        </p:nvPicPr>
        <p:blipFill>
          <a:blip r:embed="rId2"/>
          <a:stretch>
            <a:fillRect/>
          </a:stretch>
        </p:blipFill>
        <p:spPr>
          <a:xfrm>
            <a:off x="6044288" y="2112730"/>
            <a:ext cx="3022600" cy="2095500"/>
          </a:xfrm>
          <a:prstGeom prst="rect">
            <a:avLst/>
          </a:prstGeom>
        </p:spPr>
      </p:pic>
      <p:sp>
        <p:nvSpPr>
          <p:cNvPr id="7" name="Slide Number Placeholder 6"/>
          <p:cNvSpPr>
            <a:spLocks noGrp="1"/>
          </p:cNvSpPr>
          <p:nvPr>
            <p:ph type="sldNum" sz="quarter" idx="4"/>
          </p:nvPr>
        </p:nvSpPr>
        <p:spPr/>
        <p:txBody>
          <a:bodyPr/>
          <a:lstStyle/>
          <a:p>
            <a:fld id="{E4131050-4FF2-0646-B549-420EB1446C49}" type="slidenum">
              <a:rPr lang="en-US" smtClean="0"/>
              <a:pPr/>
              <a:t>23</a:t>
            </a:fld>
            <a:endParaRPr lang="en-US"/>
          </a:p>
        </p:txBody>
      </p:sp>
      <p:sp>
        <p:nvSpPr>
          <p:cNvPr id="8" name="Footer Placeholder 7"/>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 Matrix</a:t>
            </a:r>
            <a:endParaRPr lang="en-US" dirty="0"/>
          </a:p>
        </p:txBody>
      </p:sp>
      <p:sp>
        <p:nvSpPr>
          <p:cNvPr id="3" name="Content Placeholder 2"/>
          <p:cNvSpPr>
            <a:spLocks noGrp="1"/>
          </p:cNvSpPr>
          <p:nvPr>
            <p:ph idx="1"/>
          </p:nvPr>
        </p:nvSpPr>
        <p:spPr>
          <a:xfrm>
            <a:off x="457200" y="1600200"/>
            <a:ext cx="8432800" cy="4525963"/>
          </a:xfrm>
        </p:spPr>
        <p:txBody>
          <a:bodyPr>
            <a:normAutofit/>
          </a:bodyPr>
          <a:lstStyle/>
          <a:p>
            <a:r>
              <a:rPr lang="en-US" dirty="0" smtClean="0"/>
              <a:t>Depending on problem, might be easy or very difficult to find useful </a:t>
            </a:r>
            <a:r>
              <a:rPr lang="en-US" dirty="0" smtClean="0">
                <a:latin typeface="Lucida Grande"/>
                <a:cs typeface="Lucida Grande"/>
              </a:rPr>
              <a:t>S</a:t>
            </a:r>
            <a:r>
              <a:rPr lang="en-US" dirty="0" smtClean="0"/>
              <a:t> matrix</a:t>
            </a:r>
          </a:p>
          <a:p>
            <a:r>
              <a:rPr lang="en-US" dirty="0" smtClean="0"/>
              <a:t>Consider masquerade detection based on UNIX commands</a:t>
            </a:r>
          </a:p>
          <a:p>
            <a:pPr lvl="1"/>
            <a:r>
              <a:rPr lang="en-US" dirty="0"/>
              <a:t>D</a:t>
            </a:r>
            <a:r>
              <a:rPr lang="en-US" dirty="0" smtClean="0"/>
              <a:t>ifficult to say how close </a:t>
            </a:r>
            <a:r>
              <a:rPr lang="en-US" dirty="0"/>
              <a:t>2</a:t>
            </a:r>
            <a:r>
              <a:rPr lang="en-US" dirty="0" smtClean="0"/>
              <a:t> commands are</a:t>
            </a:r>
          </a:p>
          <a:p>
            <a:r>
              <a:rPr lang="en-US" dirty="0" smtClean="0"/>
              <a:t>Suppose instead, aligning DNA sequences</a:t>
            </a:r>
          </a:p>
          <a:p>
            <a:pPr lvl="1"/>
            <a:r>
              <a:rPr lang="en-US" dirty="0" smtClean="0"/>
              <a:t>Biologically valid reasons for </a:t>
            </a:r>
            <a:r>
              <a:rPr lang="en-US" dirty="0" smtClean="0">
                <a:latin typeface="Lucida Grande"/>
                <a:cs typeface="Lucida Grande"/>
              </a:rPr>
              <a:t>S</a:t>
            </a:r>
            <a:r>
              <a:rPr lang="en-US" dirty="0" smtClean="0"/>
              <a:t> matrix</a:t>
            </a:r>
          </a:p>
          <a:p>
            <a:pPr lvl="1"/>
            <a:r>
              <a:rPr lang="en-US" dirty="0"/>
              <a:t>E</a:t>
            </a:r>
            <a:r>
              <a:rPr lang="en-US" dirty="0" smtClean="0"/>
              <a:t>asier to determine sensible </a:t>
            </a:r>
            <a:r>
              <a:rPr lang="en-US" dirty="0">
                <a:latin typeface="Lucida Grande"/>
                <a:cs typeface="Lucida Grande"/>
              </a:rPr>
              <a:t>S</a:t>
            </a:r>
            <a:r>
              <a:rPr lang="en-US" dirty="0" smtClean="0"/>
              <a:t> matrix</a:t>
            </a: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24</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Gap Penalty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Generally must allow gaps to be inserted</a:t>
            </a:r>
          </a:p>
          <a:p>
            <a:r>
              <a:rPr lang="en-US" dirty="0" smtClean="0"/>
              <a:t>But gaps make alignment more generic</a:t>
            </a:r>
          </a:p>
          <a:p>
            <a:pPr lvl="1"/>
            <a:r>
              <a:rPr lang="en-US" dirty="0" smtClean="0"/>
              <a:t>Less useful for scoring, so we penalize gaps</a:t>
            </a:r>
          </a:p>
          <a:p>
            <a:r>
              <a:rPr lang="en-US" dirty="0" smtClean="0"/>
              <a:t>How to penalize gaps? Popular options</a:t>
            </a:r>
            <a:r>
              <a:rPr lang="is-IS" dirty="0" smtClean="0"/>
              <a:t>…</a:t>
            </a:r>
            <a:endParaRPr lang="en-US" dirty="0" smtClean="0"/>
          </a:p>
          <a:p>
            <a:r>
              <a:rPr lang="en-US" dirty="0" smtClean="0"/>
              <a:t>Linear gap penalty function:</a:t>
            </a:r>
          </a:p>
          <a:p>
            <a:pPr lvl="1">
              <a:buNone/>
            </a:pPr>
            <a:r>
              <a:rPr lang="en-US" dirty="0" smtClean="0">
                <a:latin typeface="Lucida Grande"/>
                <a:cs typeface="Lucida Grande"/>
              </a:rPr>
              <a:t>	</a:t>
            </a:r>
            <a:r>
              <a:rPr lang="en-US" dirty="0" err="1" smtClean="0">
                <a:latin typeface="Lucida Grande"/>
                <a:cs typeface="Lucida Grande"/>
              </a:rPr>
              <a:t>g(x</a:t>
            </a:r>
            <a:r>
              <a:rPr lang="en-US" dirty="0" smtClean="0">
                <a:latin typeface="Lucida Grande"/>
                <a:cs typeface="Lucida Grande"/>
              </a:rPr>
              <a:t>) = ax  </a:t>
            </a:r>
            <a:r>
              <a:rPr lang="en-US" dirty="0" smtClean="0"/>
              <a:t>(constant penalty for every gap)</a:t>
            </a:r>
          </a:p>
          <a:p>
            <a:r>
              <a:rPr lang="en-US" dirty="0" smtClean="0"/>
              <a:t>Affine gap penalty function</a:t>
            </a:r>
          </a:p>
          <a:p>
            <a:pPr lvl="1">
              <a:buNone/>
            </a:pPr>
            <a:r>
              <a:rPr lang="en-US" dirty="0" smtClean="0">
                <a:latin typeface="Lucida Grande"/>
                <a:cs typeface="Lucida Grande"/>
              </a:rPr>
              <a:t>	</a:t>
            </a:r>
            <a:r>
              <a:rPr lang="en-US" dirty="0" err="1" smtClean="0">
                <a:latin typeface="Lucida Grande"/>
                <a:cs typeface="Lucida Grande"/>
              </a:rPr>
              <a:t>g(x</a:t>
            </a:r>
            <a:r>
              <a:rPr lang="en-US" dirty="0" smtClean="0">
                <a:latin typeface="Lucida Grande"/>
                <a:cs typeface="Lucida Grande"/>
              </a:rPr>
              <a:t>) = a + </a:t>
            </a:r>
            <a:r>
              <a:rPr lang="en-US" dirty="0" err="1" smtClean="0">
                <a:latin typeface="Lucida Grande"/>
                <a:cs typeface="Lucida Grande"/>
              </a:rPr>
              <a:t>b(x</a:t>
            </a:r>
            <a:r>
              <a:rPr lang="en-US" dirty="0" smtClean="0">
                <a:latin typeface="Lucida Grande"/>
                <a:cs typeface="Lucida Grande"/>
              </a:rPr>
              <a:t> – 1)</a:t>
            </a:r>
          </a:p>
          <a:p>
            <a:pPr lvl="1"/>
            <a:r>
              <a:rPr lang="en-US" dirty="0" smtClean="0"/>
              <a:t>Gap opening penalty </a:t>
            </a:r>
            <a:r>
              <a:rPr lang="en-US" dirty="0" smtClean="0">
                <a:latin typeface="Lucida Grande"/>
                <a:cs typeface="Lucida Grande"/>
              </a:rPr>
              <a:t>a</a:t>
            </a:r>
            <a:r>
              <a:rPr lang="en-US" dirty="0" smtClean="0"/>
              <a:t> and constant penalty of </a:t>
            </a:r>
            <a:r>
              <a:rPr lang="en-US" dirty="0" err="1" smtClean="0">
                <a:latin typeface="Lucida Grande"/>
                <a:cs typeface="Lucida Grande"/>
              </a:rPr>
              <a:t>b</a:t>
            </a:r>
            <a:r>
              <a:rPr lang="en-US" dirty="0" smtClean="0">
                <a:cs typeface="Lucida Grande"/>
              </a:rPr>
              <a:t> for each extension of existing gap   </a:t>
            </a:r>
            <a:endParaRPr lang="en-US" dirty="0">
              <a:cs typeface="Lucida Grande"/>
            </a:endParaRPr>
          </a:p>
        </p:txBody>
      </p:sp>
      <p:sp>
        <p:nvSpPr>
          <p:cNvPr id="6" name="Slide Number Placeholder 5"/>
          <p:cNvSpPr>
            <a:spLocks noGrp="1"/>
          </p:cNvSpPr>
          <p:nvPr>
            <p:ph type="sldNum" sz="quarter" idx="4"/>
          </p:nvPr>
        </p:nvSpPr>
        <p:spPr/>
        <p:txBody>
          <a:bodyPr/>
          <a:lstStyle/>
          <a:p>
            <a:fld id="{E4131050-4FF2-0646-B549-420EB1446C49}" type="slidenum">
              <a:rPr lang="en-US" smtClean="0"/>
              <a:pPr/>
              <a:t>25</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mp.tiff"/>
          <p:cNvPicPr>
            <a:picLocks noChangeAspect="1"/>
          </p:cNvPicPr>
          <p:nvPr/>
        </p:nvPicPr>
        <p:blipFill>
          <a:blip r:embed="rId2"/>
          <a:stretch>
            <a:fillRect/>
          </a:stretch>
        </p:blipFill>
        <p:spPr>
          <a:xfrm>
            <a:off x="2052508" y="2590800"/>
            <a:ext cx="7087945" cy="3478233"/>
          </a:xfrm>
          <a:prstGeom prst="rect">
            <a:avLst/>
          </a:prstGeom>
        </p:spPr>
      </p:pic>
      <p:sp>
        <p:nvSpPr>
          <p:cNvPr id="2" name="Title 1"/>
          <p:cNvSpPr>
            <a:spLocks noGrp="1"/>
          </p:cNvSpPr>
          <p:nvPr>
            <p:ph type="title"/>
          </p:nvPr>
        </p:nvSpPr>
        <p:spPr>
          <a:xfrm>
            <a:off x="457200" y="215566"/>
            <a:ext cx="8229600" cy="1143000"/>
          </a:xfrm>
        </p:spPr>
        <p:txBody>
          <a:bodyPr/>
          <a:lstStyle/>
          <a:p>
            <a:r>
              <a:rPr lang="en-US" dirty="0" err="1" smtClean="0"/>
              <a:t>Pairwise</a:t>
            </a:r>
            <a:r>
              <a:rPr lang="en-US" dirty="0" smtClean="0"/>
              <a:t> Alignment Algorithm</a:t>
            </a:r>
            <a:endParaRPr lang="en-US" dirty="0"/>
          </a:p>
        </p:txBody>
      </p:sp>
      <p:sp>
        <p:nvSpPr>
          <p:cNvPr id="3" name="Content Placeholder 2"/>
          <p:cNvSpPr>
            <a:spLocks noGrp="1"/>
          </p:cNvSpPr>
          <p:nvPr>
            <p:ph idx="1"/>
          </p:nvPr>
        </p:nvSpPr>
        <p:spPr>
          <a:xfrm>
            <a:off x="353838" y="1408217"/>
            <a:ext cx="8229600" cy="1616579"/>
          </a:xfrm>
        </p:spPr>
        <p:txBody>
          <a:bodyPr>
            <a:normAutofit lnSpcReduction="10000"/>
          </a:bodyPr>
          <a:lstStyle/>
          <a:p>
            <a:r>
              <a:rPr lang="en-US" dirty="0" smtClean="0"/>
              <a:t>We’ll use dynamic programming</a:t>
            </a:r>
          </a:p>
          <a:p>
            <a:pPr lvl="1"/>
            <a:r>
              <a:rPr lang="en-US" dirty="0" smtClean="0"/>
              <a:t>Based on </a:t>
            </a:r>
            <a:r>
              <a:rPr lang="en-US" dirty="0" smtClean="0">
                <a:latin typeface="Lucida Grande"/>
                <a:cs typeface="Lucida Grande"/>
              </a:rPr>
              <a:t>S</a:t>
            </a:r>
            <a:r>
              <a:rPr lang="en-US" dirty="0" smtClean="0"/>
              <a:t> matrix</a:t>
            </a:r>
            <a:r>
              <a:rPr lang="en-US" dirty="0"/>
              <a:t> </a:t>
            </a:r>
            <a:r>
              <a:rPr lang="en-US" dirty="0" smtClean="0"/>
              <a:t>and gap penalty function</a:t>
            </a:r>
          </a:p>
          <a:p>
            <a:r>
              <a:rPr lang="en-US" dirty="0" smtClean="0"/>
              <a:t>Notation:</a:t>
            </a:r>
            <a:endParaRPr lang="en-US" dirty="0"/>
          </a:p>
        </p:txBody>
      </p:sp>
      <p:sp>
        <p:nvSpPr>
          <p:cNvPr id="7" name="Slide Number Placeholder 6"/>
          <p:cNvSpPr>
            <a:spLocks noGrp="1"/>
          </p:cNvSpPr>
          <p:nvPr>
            <p:ph type="sldNum" sz="quarter" idx="4"/>
          </p:nvPr>
        </p:nvSpPr>
        <p:spPr/>
        <p:txBody>
          <a:bodyPr/>
          <a:lstStyle/>
          <a:p>
            <a:fld id="{E4131050-4FF2-0646-B549-420EB1446C49}" type="slidenum">
              <a:rPr lang="en-US" smtClean="0"/>
              <a:pPr/>
              <a:t>26</a:t>
            </a:fld>
            <a:endParaRPr lang="en-US"/>
          </a:p>
        </p:txBody>
      </p:sp>
      <p:sp>
        <p:nvSpPr>
          <p:cNvPr id="8" name="Footer Placeholder 7"/>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Pairwise</a:t>
            </a:r>
            <a:r>
              <a:rPr lang="en-US" dirty="0" smtClean="0"/>
              <a:t> Alignment DP</a:t>
            </a:r>
            <a:endParaRPr lang="en-US" dirty="0"/>
          </a:p>
        </p:txBody>
      </p:sp>
      <p:sp>
        <p:nvSpPr>
          <p:cNvPr id="3" name="Content Placeholder 2"/>
          <p:cNvSpPr>
            <a:spLocks noGrp="1"/>
          </p:cNvSpPr>
          <p:nvPr>
            <p:ph idx="1"/>
          </p:nvPr>
        </p:nvSpPr>
        <p:spPr>
          <a:xfrm>
            <a:off x="457200" y="1600201"/>
            <a:ext cx="8229600" cy="511658"/>
          </a:xfrm>
        </p:spPr>
        <p:txBody>
          <a:bodyPr>
            <a:normAutofit fontScale="92500" lnSpcReduction="10000"/>
          </a:bodyPr>
          <a:lstStyle/>
          <a:p>
            <a:r>
              <a:rPr lang="en-US" dirty="0" smtClean="0"/>
              <a:t>Assuming linear gap penalty, </a:t>
            </a:r>
            <a:r>
              <a:rPr lang="en-US" i="1" dirty="0" smtClean="0">
                <a:latin typeface="Arial"/>
                <a:cs typeface="Arial"/>
              </a:rPr>
              <a:t>g(x) = ax</a:t>
            </a:r>
            <a:r>
              <a:rPr lang="en-US" dirty="0" smtClean="0"/>
              <a:t>     </a:t>
            </a:r>
            <a:endParaRPr lang="en-US" dirty="0"/>
          </a:p>
        </p:txBody>
      </p:sp>
      <p:sp>
        <p:nvSpPr>
          <p:cNvPr id="6" name="Content Placeholder 2"/>
          <p:cNvSpPr txBox="1">
            <a:spLocks/>
          </p:cNvSpPr>
          <p:nvPr/>
        </p:nvSpPr>
        <p:spPr>
          <a:xfrm>
            <a:off x="461940" y="3581400"/>
            <a:ext cx="8148660" cy="762000"/>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rgbClr val="0000FF"/>
              </a:buClr>
              <a:buSzPct val="75000"/>
              <a:buFont typeface="Wingdings" charset="2"/>
              <a:buChar char="q"/>
              <a:tabLst/>
              <a:defRPr/>
            </a:pPr>
            <a:r>
              <a:rPr lang="en-US" sz="3000" dirty="0" smtClean="0">
                <a:latin typeface="Comic Sans MS"/>
                <a:cs typeface="Comic Sans MS"/>
              </a:rPr>
              <a:t>Recursion:</a:t>
            </a:r>
          </a:p>
        </p:txBody>
      </p:sp>
      <p:sp>
        <p:nvSpPr>
          <p:cNvPr id="9" name="Slide Number Placeholder 8"/>
          <p:cNvSpPr>
            <a:spLocks noGrp="1"/>
          </p:cNvSpPr>
          <p:nvPr>
            <p:ph type="sldNum" sz="quarter" idx="4"/>
          </p:nvPr>
        </p:nvSpPr>
        <p:spPr/>
        <p:txBody>
          <a:bodyPr/>
          <a:lstStyle/>
          <a:p>
            <a:fld id="{E4131050-4FF2-0646-B549-420EB1446C49}" type="slidenum">
              <a:rPr lang="en-US" smtClean="0"/>
              <a:pPr/>
              <a:t>27</a:t>
            </a:fld>
            <a:endParaRPr lang="en-US"/>
          </a:p>
        </p:txBody>
      </p:sp>
      <p:sp>
        <p:nvSpPr>
          <p:cNvPr id="10" name="Footer Placeholder 9"/>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
        <p:nvSpPr>
          <p:cNvPr id="13" name="Content Placeholder 2"/>
          <p:cNvSpPr txBox="1">
            <a:spLocks/>
          </p:cNvSpPr>
          <p:nvPr/>
        </p:nvSpPr>
        <p:spPr bwMode="auto">
          <a:xfrm>
            <a:off x="457200" y="2460142"/>
            <a:ext cx="8229600" cy="5116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a:lstStyle>
          <a:p>
            <a:r>
              <a:rPr lang="en-US" dirty="0" smtClean="0"/>
              <a:t>Initialization:   </a:t>
            </a:r>
            <a:endParaRPr lang="en-US" dirty="0"/>
          </a:p>
        </p:txBody>
      </p:sp>
      <p:pic>
        <p:nvPicPr>
          <p:cNvPr id="4" name="Picture 3"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438400"/>
            <a:ext cx="4500282" cy="609600"/>
          </a:xfrm>
          <a:prstGeom prst="rect">
            <a:avLst/>
          </a:prstGeom>
        </p:spPr>
      </p:pic>
      <p:pic>
        <p:nvPicPr>
          <p:cNvPr id="5" name="Picture 4" descr="temp.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3276600"/>
            <a:ext cx="5486400" cy="1371600"/>
          </a:xfrm>
          <a:prstGeom prst="rect">
            <a:avLst/>
          </a:prstGeom>
        </p:spPr>
      </p:pic>
      <p:sp>
        <p:nvSpPr>
          <p:cNvPr id="14" name="Content Placeholder 2"/>
          <p:cNvSpPr txBox="1">
            <a:spLocks/>
          </p:cNvSpPr>
          <p:nvPr/>
        </p:nvSpPr>
        <p:spPr>
          <a:xfrm>
            <a:off x="457200" y="4800600"/>
            <a:ext cx="8077200" cy="1295400"/>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rgbClr val="0000FF"/>
              </a:buClr>
              <a:buSzPct val="75000"/>
              <a:buFont typeface="Wingdings" charset="2"/>
              <a:buChar char="q"/>
              <a:tabLst/>
              <a:defRPr/>
            </a:pPr>
            <a:r>
              <a:rPr lang="en-US" sz="3000" dirty="0" smtClean="0">
                <a:latin typeface="Comic Sans MS"/>
                <a:cs typeface="Comic Sans MS"/>
              </a:rPr>
              <a:t>Best score is in </a:t>
            </a:r>
            <a:r>
              <a:rPr lang="en-US" sz="3000" i="1" dirty="0" smtClean="0">
                <a:latin typeface="Arial"/>
                <a:cs typeface="Arial"/>
              </a:rPr>
              <a:t>F</a:t>
            </a:r>
            <a:r>
              <a:rPr lang="en-US" sz="3000" dirty="0" smtClean="0">
                <a:latin typeface="Arial"/>
                <a:cs typeface="Arial"/>
              </a:rPr>
              <a:t>(</a:t>
            </a:r>
            <a:r>
              <a:rPr lang="en-US" sz="3000" i="1" dirty="0" err="1" smtClean="0">
                <a:latin typeface="Arial"/>
                <a:cs typeface="Arial"/>
              </a:rPr>
              <a:t>n,m</a:t>
            </a:r>
            <a:r>
              <a:rPr lang="en-US" sz="3000" dirty="0" smtClean="0">
                <a:latin typeface="Arial"/>
                <a:cs typeface="Arial"/>
              </a:rPr>
              <a:t>)</a:t>
            </a:r>
            <a:r>
              <a:rPr lang="en-US" sz="3000" dirty="0" smtClean="0">
                <a:latin typeface="Comic Sans MS"/>
                <a:cs typeface="Comic Sans MS"/>
              </a:rPr>
              <a:t>    </a:t>
            </a:r>
          </a:p>
          <a:p>
            <a:pPr marL="342900" marR="0" lvl="0" indent="-342900" algn="l" defTabSz="457200" rtl="0" eaLnBrk="1" fontAlgn="auto" latinLnBrk="0" hangingPunct="1">
              <a:lnSpc>
                <a:spcPct val="100000"/>
              </a:lnSpc>
              <a:spcBef>
                <a:spcPct val="20000"/>
              </a:spcBef>
              <a:spcAft>
                <a:spcPts val="0"/>
              </a:spcAft>
              <a:buClr>
                <a:srgbClr val="0000FF"/>
              </a:buClr>
              <a:buSzPct val="75000"/>
              <a:buFont typeface="Wingdings" charset="2"/>
              <a:buChar char="q"/>
              <a:tabLst/>
              <a:defRPr/>
            </a:pPr>
            <a:r>
              <a:rPr lang="en-US" sz="3000" dirty="0" smtClean="0">
                <a:latin typeface="Comic Sans MS"/>
                <a:cs typeface="Comic Sans MS"/>
              </a:rPr>
              <a:t>Affine gap penalty </a:t>
            </a:r>
            <a:r>
              <a:rPr lang="en-US" sz="3000" dirty="0" smtClean="0">
                <a:latin typeface="Comic Sans MS"/>
                <a:cs typeface="Comic Sans MS"/>
              </a:rPr>
              <a:t>case is </a:t>
            </a:r>
            <a:r>
              <a:rPr lang="en-US" sz="3000" dirty="0" smtClean="0">
                <a:latin typeface="Comic Sans MS"/>
                <a:cs typeface="Comic Sans MS"/>
              </a:rPr>
              <a:t>more complex</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MSA from </a:t>
            </a:r>
            <a:r>
              <a:rPr lang="en-US" dirty="0" err="1" smtClean="0"/>
              <a:t>Pairwise</a:t>
            </a:r>
            <a:r>
              <a:rPr lang="en-US" dirty="0" smtClean="0"/>
              <a:t> Alignments</a:t>
            </a:r>
            <a:endParaRPr lang="en-US" dirty="0"/>
          </a:p>
        </p:txBody>
      </p:sp>
      <p:sp>
        <p:nvSpPr>
          <p:cNvPr id="3" name="Content Placeholder 2"/>
          <p:cNvSpPr>
            <a:spLocks noGrp="1"/>
          </p:cNvSpPr>
          <p:nvPr>
            <p:ph idx="1"/>
          </p:nvPr>
        </p:nvSpPr>
        <p:spPr/>
        <p:txBody>
          <a:bodyPr>
            <a:normAutofit fontScale="92500"/>
          </a:bodyPr>
          <a:lstStyle/>
          <a:p>
            <a:r>
              <a:rPr lang="en-US" dirty="0" smtClean="0"/>
              <a:t>Given </a:t>
            </a:r>
            <a:r>
              <a:rPr lang="en-US" dirty="0" err="1" smtClean="0"/>
              <a:t>pairwise</a:t>
            </a:r>
            <a:r>
              <a:rPr lang="en-US" dirty="0" smtClean="0"/>
              <a:t> alignments…</a:t>
            </a:r>
          </a:p>
          <a:p>
            <a:r>
              <a:rPr lang="en-US" dirty="0" smtClean="0"/>
              <a:t>How to construct MSA?</a:t>
            </a:r>
          </a:p>
          <a:p>
            <a:r>
              <a:rPr lang="en-US" dirty="0" smtClean="0"/>
              <a:t>Generally use “progressive alignment”</a:t>
            </a:r>
          </a:p>
          <a:p>
            <a:pPr lvl="1"/>
            <a:r>
              <a:rPr lang="en-US" dirty="0" smtClean="0"/>
              <a:t>Select one </a:t>
            </a:r>
            <a:r>
              <a:rPr lang="en-US" dirty="0" err="1" smtClean="0"/>
              <a:t>pairwise</a:t>
            </a:r>
            <a:r>
              <a:rPr lang="en-US" dirty="0" smtClean="0"/>
              <a:t> alignment</a:t>
            </a:r>
          </a:p>
          <a:p>
            <a:pPr lvl="1"/>
            <a:r>
              <a:rPr lang="en-US" dirty="0" smtClean="0"/>
              <a:t>Select another and combine with first</a:t>
            </a:r>
          </a:p>
          <a:p>
            <a:pPr lvl="1"/>
            <a:r>
              <a:rPr lang="en-US" dirty="0" smtClean="0"/>
              <a:t>Continue to add more until all are used</a:t>
            </a:r>
          </a:p>
          <a:p>
            <a:r>
              <a:rPr lang="en-US" dirty="0" smtClean="0"/>
              <a:t>Relatively easy (good)</a:t>
            </a:r>
          </a:p>
          <a:p>
            <a:r>
              <a:rPr lang="en-US" dirty="0" smtClean="0"/>
              <a:t>Gaps proliferate, and it’s unstable (bad)</a:t>
            </a: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28</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MSA from </a:t>
            </a:r>
            <a:r>
              <a:rPr lang="en-US" dirty="0" err="1" smtClean="0"/>
              <a:t>Pairwise</a:t>
            </a:r>
            <a:r>
              <a:rPr lang="en-US" dirty="0" smtClean="0"/>
              <a:t> Alignments</a:t>
            </a:r>
            <a:endParaRPr lang="en-US" dirty="0"/>
          </a:p>
        </p:txBody>
      </p:sp>
      <p:sp>
        <p:nvSpPr>
          <p:cNvPr id="3" name="Content Placeholder 2"/>
          <p:cNvSpPr>
            <a:spLocks noGrp="1"/>
          </p:cNvSpPr>
          <p:nvPr>
            <p:ph idx="1"/>
          </p:nvPr>
        </p:nvSpPr>
        <p:spPr>
          <a:xfrm>
            <a:off x="685800" y="1676400"/>
            <a:ext cx="8153400" cy="4419600"/>
          </a:xfrm>
        </p:spPr>
        <p:txBody>
          <a:bodyPr>
            <a:normAutofit fontScale="92500" lnSpcReduction="20000"/>
          </a:bodyPr>
          <a:lstStyle/>
          <a:p>
            <a:r>
              <a:rPr lang="en-US" dirty="0" smtClean="0"/>
              <a:t>Lots of ways to improve on generic progressive alignment</a:t>
            </a:r>
          </a:p>
          <a:p>
            <a:pPr lvl="1"/>
            <a:r>
              <a:rPr lang="en-US" dirty="0" smtClean="0"/>
              <a:t>Here, we mention one such approach</a:t>
            </a:r>
          </a:p>
          <a:p>
            <a:pPr lvl="1"/>
            <a:r>
              <a:rPr lang="en-US" dirty="0" smtClean="0"/>
              <a:t>Not necessarily “best” (or even most popular)</a:t>
            </a:r>
          </a:p>
          <a:p>
            <a:r>
              <a:rPr lang="en-US" dirty="0" err="1" smtClean="0"/>
              <a:t>Feng-Dolittle</a:t>
            </a:r>
            <a:r>
              <a:rPr lang="en-US" dirty="0" smtClean="0"/>
              <a:t> progressive alignment</a:t>
            </a:r>
          </a:p>
          <a:p>
            <a:pPr lvl="1"/>
            <a:r>
              <a:rPr lang="en-US" dirty="0" smtClean="0"/>
              <a:t>Compute scores for all pairs of </a:t>
            </a:r>
            <a:r>
              <a:rPr lang="en-US" dirty="0" err="1" smtClean="0">
                <a:latin typeface="Lucida Grande"/>
                <a:cs typeface="Lucida Grande"/>
              </a:rPr>
              <a:t>n</a:t>
            </a:r>
            <a:r>
              <a:rPr lang="en-US" dirty="0" smtClean="0"/>
              <a:t> sequences</a:t>
            </a:r>
          </a:p>
          <a:p>
            <a:pPr lvl="1"/>
            <a:r>
              <a:rPr lang="en-US" dirty="0" smtClean="0"/>
              <a:t>Select </a:t>
            </a:r>
            <a:r>
              <a:rPr lang="en-US" dirty="0" smtClean="0">
                <a:latin typeface="Lucida Grande"/>
                <a:cs typeface="Lucida Grande"/>
              </a:rPr>
              <a:t>n-1</a:t>
            </a:r>
            <a:r>
              <a:rPr lang="en-US" dirty="0" smtClean="0"/>
              <a:t> alignments that a) “connect” all sequences and </a:t>
            </a:r>
            <a:r>
              <a:rPr lang="en-US" dirty="0" err="1" smtClean="0"/>
              <a:t>b</a:t>
            </a:r>
            <a:r>
              <a:rPr lang="en-US" dirty="0" smtClean="0"/>
              <a:t>) maximize </a:t>
            </a:r>
            <a:r>
              <a:rPr lang="en-US" dirty="0" err="1" smtClean="0"/>
              <a:t>pairwise</a:t>
            </a:r>
            <a:r>
              <a:rPr lang="en-US" dirty="0" smtClean="0"/>
              <a:t> scores</a:t>
            </a:r>
          </a:p>
          <a:p>
            <a:pPr lvl="1"/>
            <a:r>
              <a:rPr lang="en-US" dirty="0" smtClean="0"/>
              <a:t>Then generate a minimum spanning tree</a:t>
            </a:r>
          </a:p>
          <a:p>
            <a:pPr lvl="1"/>
            <a:r>
              <a:rPr lang="en-US" dirty="0" smtClean="0"/>
              <a:t>For MSA, add sequences in the order that they appear in the spanning tree</a:t>
            </a:r>
          </a:p>
          <a:p>
            <a:pPr lvl="1"/>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29</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02"/>
            <a:ext cx="8229600" cy="1143000"/>
          </a:xfrm>
        </p:spPr>
        <p:txBody>
          <a:bodyPr/>
          <a:lstStyle/>
          <a:p>
            <a:r>
              <a:rPr lang="en-US" dirty="0" smtClean="0"/>
              <a:t>HMM Notation</a:t>
            </a:r>
            <a:endParaRPr lang="en-US" dirty="0"/>
          </a:p>
        </p:txBody>
      </p:sp>
      <p:sp>
        <p:nvSpPr>
          <p:cNvPr id="3" name="Content Placeholder 2"/>
          <p:cNvSpPr>
            <a:spLocks noGrp="1"/>
          </p:cNvSpPr>
          <p:nvPr>
            <p:ph idx="1"/>
          </p:nvPr>
        </p:nvSpPr>
        <p:spPr>
          <a:xfrm>
            <a:off x="457200" y="1408217"/>
            <a:ext cx="8229600" cy="1573444"/>
          </a:xfrm>
        </p:spPr>
        <p:txBody>
          <a:bodyPr>
            <a:normAutofit fontScale="92500" lnSpcReduction="10000"/>
          </a:bodyPr>
          <a:lstStyle/>
          <a:p>
            <a:r>
              <a:rPr lang="en-US" dirty="0" smtClean="0"/>
              <a:t>Recall, HMM model denoted </a:t>
            </a:r>
            <a:r>
              <a:rPr lang="en-US" dirty="0" err="1" smtClean="0">
                <a:latin typeface="Lucida Grande"/>
                <a:ea typeface="Lucida Grande"/>
                <a:cs typeface="Lucida Grande"/>
              </a:rPr>
              <a:t>λ</a:t>
            </a:r>
            <a:r>
              <a:rPr lang="en-US" dirty="0" smtClean="0">
                <a:latin typeface="Lucida Grande"/>
                <a:ea typeface="Lucida Grande"/>
                <a:cs typeface="Lucida Grande"/>
              </a:rPr>
              <a:t> = (</a:t>
            </a:r>
            <a:r>
              <a:rPr lang="en-US" dirty="0" smtClean="0">
                <a:latin typeface="Lucida Grande"/>
                <a:cs typeface="Lucida Grande"/>
              </a:rPr>
              <a:t>A,B,</a:t>
            </a:r>
            <a:r>
              <a:rPr lang="en-US" dirty="0" smtClean="0">
                <a:latin typeface="Lucida Grande"/>
                <a:ea typeface="Lucida Grande"/>
                <a:cs typeface="Lucida Grande"/>
              </a:rPr>
              <a:t>π)</a:t>
            </a:r>
            <a:r>
              <a:rPr lang="en-US" dirty="0" smtClean="0"/>
              <a:t> </a:t>
            </a:r>
          </a:p>
          <a:p>
            <a:r>
              <a:rPr lang="en-US" dirty="0" smtClean="0"/>
              <a:t>Observation sequence is </a:t>
            </a:r>
            <a:r>
              <a:rPr lang="en-US" i="1" dirty="0" smtClean="0">
                <a:latin typeface="Lucida Grande"/>
                <a:cs typeface="Lucida Grande"/>
              </a:rPr>
              <a:t>O</a:t>
            </a:r>
          </a:p>
          <a:p>
            <a:r>
              <a:rPr lang="en-US" dirty="0" smtClean="0"/>
              <a:t>Notation:</a:t>
            </a:r>
          </a:p>
          <a:p>
            <a:endParaRPr lang="en-US" dirty="0"/>
          </a:p>
        </p:txBody>
      </p:sp>
      <p:pic>
        <p:nvPicPr>
          <p:cNvPr id="6" name="Picture 5" descr="temp.tiff"/>
          <p:cNvPicPr>
            <a:picLocks noChangeAspect="1"/>
          </p:cNvPicPr>
          <p:nvPr/>
        </p:nvPicPr>
        <p:blipFill>
          <a:blip r:embed="rId2"/>
          <a:stretch>
            <a:fillRect/>
          </a:stretch>
        </p:blipFill>
        <p:spPr>
          <a:xfrm>
            <a:off x="651832" y="2835109"/>
            <a:ext cx="8064500" cy="3413291"/>
          </a:xfrm>
          <a:prstGeom prst="rect">
            <a:avLst/>
          </a:prstGeom>
        </p:spPr>
      </p:pic>
      <p:sp>
        <p:nvSpPr>
          <p:cNvPr id="7" name="Slide Number Placeholder 6"/>
          <p:cNvSpPr>
            <a:spLocks noGrp="1"/>
          </p:cNvSpPr>
          <p:nvPr>
            <p:ph type="sldNum" sz="quarter" idx="4"/>
          </p:nvPr>
        </p:nvSpPr>
        <p:spPr/>
        <p:txBody>
          <a:bodyPr/>
          <a:lstStyle/>
          <a:p>
            <a:fld id="{E4131050-4FF2-0646-B549-420EB1446C49}" type="slidenum">
              <a:rPr lang="en-US" smtClean="0"/>
              <a:pPr/>
              <a:t>3</a:t>
            </a:fld>
            <a:endParaRPr lang="en-US"/>
          </a:p>
        </p:txBody>
      </p:sp>
      <p:sp>
        <p:nvSpPr>
          <p:cNvPr id="8" name="Footer Placeholder 7"/>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MSA Construction</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t>
            </a:r>
            <a:r>
              <a:rPr lang="en-US" dirty="0" err="1" smtClean="0"/>
              <a:t>pairwise</a:t>
            </a:r>
            <a:r>
              <a:rPr lang="en-US" dirty="0" smtClean="0"/>
              <a:t> alignments</a:t>
            </a:r>
          </a:p>
          <a:p>
            <a:pPr lvl="1"/>
            <a:r>
              <a:rPr lang="en-US" dirty="0" smtClean="0"/>
              <a:t>Dynamic program for pairwise alignments</a:t>
            </a:r>
          </a:p>
          <a:p>
            <a:pPr marL="342900" lvl="1" indent="-342900">
              <a:buSzPct val="75000"/>
              <a:buFont typeface="Wingdings" charset="2"/>
              <a:buChar char="q"/>
            </a:pPr>
            <a:r>
              <a:rPr lang="en-US" sz="3200" dirty="0" smtClean="0"/>
              <a:t>Specify function </a:t>
            </a:r>
            <a:r>
              <a:rPr lang="en-US" sz="3200" dirty="0" smtClean="0">
                <a:latin typeface="Lucida Grande"/>
                <a:cs typeface="Lucida Grande"/>
              </a:rPr>
              <a:t>g</a:t>
            </a:r>
            <a:r>
              <a:rPr lang="en-US" sz="3200" dirty="0" smtClean="0"/>
              <a:t> and matrix </a:t>
            </a:r>
            <a:r>
              <a:rPr lang="en-US" sz="3200" dirty="0">
                <a:latin typeface="Lucida Grande"/>
                <a:cs typeface="Lucida Grande"/>
              </a:rPr>
              <a:t>S</a:t>
            </a:r>
            <a:r>
              <a:rPr lang="en-US" sz="3200" dirty="0"/>
              <a:t>  </a:t>
            </a:r>
            <a:endParaRPr lang="en-US" sz="3200" dirty="0" smtClean="0"/>
          </a:p>
          <a:p>
            <a:r>
              <a:rPr lang="en-US" dirty="0" smtClean="0"/>
              <a:t>Use pairwise alignments to make MSA</a:t>
            </a:r>
          </a:p>
          <a:p>
            <a:pPr lvl="1"/>
            <a:r>
              <a:rPr lang="en-US" dirty="0" smtClean="0"/>
              <a:t>First, construct spanning tree (Prim’s Algorithm, for example)</a:t>
            </a:r>
          </a:p>
          <a:p>
            <a:pPr lvl="1"/>
            <a:r>
              <a:rPr lang="en-US" dirty="0" smtClean="0"/>
              <a:t>Add sequences in spanning tree order, from high score, </a:t>
            </a:r>
          </a:p>
          <a:p>
            <a:pPr lvl="1"/>
            <a:r>
              <a:rPr lang="en-US" dirty="0" smtClean="0"/>
              <a:t>Gaps</a:t>
            </a:r>
            <a:r>
              <a:rPr lang="en-US" dirty="0"/>
              <a:t> </a:t>
            </a:r>
            <a:r>
              <a:rPr lang="en-US" dirty="0" smtClean="0"/>
              <a:t>and/or misalignments as needed</a:t>
            </a:r>
          </a:p>
          <a:p>
            <a:pPr lvl="1"/>
            <a:endParaRPr lang="en-US" dirty="0" smtClean="0"/>
          </a:p>
          <a:p>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30</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494"/>
            <a:ext cx="8229600" cy="1143000"/>
          </a:xfrm>
        </p:spPr>
        <p:txBody>
          <a:bodyPr/>
          <a:lstStyle/>
          <a:p>
            <a:r>
              <a:rPr lang="en-US" dirty="0" smtClean="0"/>
              <a:t>MSA Example</a:t>
            </a:r>
            <a:endParaRPr lang="en-US" dirty="0"/>
          </a:p>
        </p:txBody>
      </p:sp>
      <p:sp>
        <p:nvSpPr>
          <p:cNvPr id="3" name="Content Placeholder 2"/>
          <p:cNvSpPr>
            <a:spLocks noGrp="1"/>
          </p:cNvSpPr>
          <p:nvPr>
            <p:ph idx="1"/>
          </p:nvPr>
        </p:nvSpPr>
        <p:spPr>
          <a:xfrm>
            <a:off x="457200" y="1378681"/>
            <a:ext cx="8229600" cy="939936"/>
          </a:xfrm>
        </p:spPr>
        <p:txBody>
          <a:bodyPr>
            <a:normAutofit fontScale="92500" lnSpcReduction="10000"/>
          </a:bodyPr>
          <a:lstStyle/>
          <a:p>
            <a:r>
              <a:rPr lang="en-US" dirty="0" smtClean="0"/>
              <a:t>Suppose we have 10 sequences, with the following </a:t>
            </a:r>
            <a:r>
              <a:rPr lang="en-US" dirty="0" err="1" smtClean="0"/>
              <a:t>pairwise</a:t>
            </a:r>
            <a:r>
              <a:rPr lang="en-US" dirty="0" smtClean="0"/>
              <a:t> alignment scores </a:t>
            </a:r>
            <a:endParaRPr lang="en-US" dirty="0"/>
          </a:p>
        </p:txBody>
      </p:sp>
      <p:pic>
        <p:nvPicPr>
          <p:cNvPr id="6" name="Picture 5" descr="temp.tiff"/>
          <p:cNvPicPr>
            <a:picLocks noChangeAspect="1"/>
          </p:cNvPicPr>
          <p:nvPr/>
        </p:nvPicPr>
        <p:blipFill>
          <a:blip r:embed="rId2"/>
          <a:stretch>
            <a:fillRect/>
          </a:stretch>
        </p:blipFill>
        <p:spPr>
          <a:xfrm>
            <a:off x="1524000" y="2397440"/>
            <a:ext cx="6403209" cy="3850960"/>
          </a:xfrm>
          <a:prstGeom prst="rect">
            <a:avLst/>
          </a:prstGeom>
        </p:spPr>
      </p:pic>
      <p:sp>
        <p:nvSpPr>
          <p:cNvPr id="7" name="Slide Number Placeholder 6"/>
          <p:cNvSpPr>
            <a:spLocks noGrp="1"/>
          </p:cNvSpPr>
          <p:nvPr>
            <p:ph type="sldNum" sz="quarter" idx="4"/>
          </p:nvPr>
        </p:nvSpPr>
        <p:spPr/>
        <p:txBody>
          <a:bodyPr/>
          <a:lstStyle/>
          <a:p>
            <a:fld id="{E4131050-4FF2-0646-B549-420EB1446C49}" type="slidenum">
              <a:rPr lang="en-US" smtClean="0"/>
              <a:pPr/>
              <a:t>31</a:t>
            </a:fld>
            <a:endParaRPr lang="en-US"/>
          </a:p>
        </p:txBody>
      </p:sp>
      <p:sp>
        <p:nvSpPr>
          <p:cNvPr id="8" name="Footer Placeholder 7"/>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MSA Example: Spanning Tree</a:t>
            </a:r>
            <a:endParaRPr lang="en-US" dirty="0"/>
          </a:p>
        </p:txBody>
      </p:sp>
      <p:sp>
        <p:nvSpPr>
          <p:cNvPr id="3" name="Content Placeholder 2"/>
          <p:cNvSpPr>
            <a:spLocks noGrp="1"/>
          </p:cNvSpPr>
          <p:nvPr>
            <p:ph idx="1"/>
          </p:nvPr>
        </p:nvSpPr>
        <p:spPr>
          <a:xfrm>
            <a:off x="599325" y="1600200"/>
            <a:ext cx="3972675" cy="4525963"/>
          </a:xfrm>
        </p:spPr>
        <p:txBody>
          <a:bodyPr>
            <a:normAutofit/>
          </a:bodyPr>
          <a:lstStyle/>
          <a:p>
            <a:r>
              <a:rPr lang="en-US" dirty="0" smtClean="0"/>
              <a:t>Spanning tree based on scores</a:t>
            </a:r>
          </a:p>
          <a:p>
            <a:r>
              <a:rPr lang="en-US" dirty="0" smtClean="0"/>
              <a:t>So process pairs in following order: </a:t>
            </a:r>
            <a:r>
              <a:rPr lang="en-US" dirty="0" smtClean="0">
                <a:latin typeface="Lucida Grande"/>
                <a:cs typeface="Lucida Grande"/>
              </a:rPr>
              <a:t>(5,4), (5,8), (8,3), (3,2), (2,7), (2,1), (1,6), (6,10), (10,9)</a:t>
            </a:r>
            <a:endParaRPr lang="en-US" dirty="0">
              <a:latin typeface="Lucida Grande"/>
              <a:cs typeface="Lucida Grande"/>
            </a:endParaRPr>
          </a:p>
        </p:txBody>
      </p:sp>
      <p:pic>
        <p:nvPicPr>
          <p:cNvPr id="6" name="Picture 5" descr="temp.tiff"/>
          <p:cNvPicPr>
            <a:picLocks noChangeAspect="1"/>
          </p:cNvPicPr>
          <p:nvPr/>
        </p:nvPicPr>
        <p:blipFill>
          <a:blip r:embed="rId2"/>
          <a:stretch>
            <a:fillRect/>
          </a:stretch>
        </p:blipFill>
        <p:spPr>
          <a:xfrm>
            <a:off x="5181600" y="1405783"/>
            <a:ext cx="3048000" cy="4842617"/>
          </a:xfrm>
          <a:prstGeom prst="rect">
            <a:avLst/>
          </a:prstGeom>
        </p:spPr>
      </p:pic>
      <p:sp>
        <p:nvSpPr>
          <p:cNvPr id="7" name="Slide Number Placeholder 6"/>
          <p:cNvSpPr>
            <a:spLocks noGrp="1"/>
          </p:cNvSpPr>
          <p:nvPr>
            <p:ph type="sldNum" sz="quarter" idx="4"/>
          </p:nvPr>
        </p:nvSpPr>
        <p:spPr/>
        <p:txBody>
          <a:bodyPr/>
          <a:lstStyle/>
          <a:p>
            <a:fld id="{E4131050-4FF2-0646-B549-420EB1446C49}" type="slidenum">
              <a:rPr lang="en-US" smtClean="0"/>
              <a:pPr/>
              <a:t>32</a:t>
            </a:fld>
            <a:endParaRPr lang="en-US"/>
          </a:p>
        </p:txBody>
      </p:sp>
      <p:sp>
        <p:nvSpPr>
          <p:cNvPr id="8" name="Footer Placeholder 7"/>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78" y="121647"/>
            <a:ext cx="3796357" cy="1325563"/>
          </a:xfrm>
        </p:spPr>
        <p:txBody>
          <a:bodyPr>
            <a:normAutofit fontScale="90000"/>
          </a:bodyPr>
          <a:lstStyle/>
          <a:p>
            <a:r>
              <a:rPr lang="en-US" dirty="0" smtClean="0"/>
              <a:t>MSA Snapshot</a:t>
            </a:r>
            <a:endParaRPr lang="en-US" dirty="0"/>
          </a:p>
        </p:txBody>
      </p:sp>
      <p:sp>
        <p:nvSpPr>
          <p:cNvPr id="3" name="Content Placeholder 2"/>
          <p:cNvSpPr>
            <a:spLocks noGrp="1"/>
          </p:cNvSpPr>
          <p:nvPr>
            <p:ph idx="1"/>
          </p:nvPr>
        </p:nvSpPr>
        <p:spPr>
          <a:xfrm>
            <a:off x="273587" y="1600200"/>
            <a:ext cx="3413849" cy="4534882"/>
          </a:xfrm>
        </p:spPr>
        <p:txBody>
          <a:bodyPr>
            <a:normAutofit/>
          </a:bodyPr>
          <a:lstStyle/>
          <a:p>
            <a:r>
              <a:rPr lang="en-US" dirty="0" smtClean="0"/>
              <a:t>Intermediate step and final</a:t>
            </a:r>
          </a:p>
          <a:p>
            <a:pPr lvl="1"/>
            <a:r>
              <a:rPr lang="en-US" dirty="0" smtClean="0"/>
              <a:t>Use “+” for neutral symbol</a:t>
            </a:r>
          </a:p>
          <a:p>
            <a:pPr lvl="1"/>
            <a:r>
              <a:rPr lang="en-US" dirty="0" smtClean="0"/>
              <a:t>Then “-” for gaps in MSA</a:t>
            </a:r>
          </a:p>
          <a:p>
            <a:r>
              <a:rPr lang="en-US" dirty="0" smtClean="0"/>
              <a:t>Note increase in gaps</a:t>
            </a:r>
            <a:endParaRPr lang="en-US" dirty="0"/>
          </a:p>
        </p:txBody>
      </p:sp>
      <p:pic>
        <p:nvPicPr>
          <p:cNvPr id="6" name="Picture 5" descr="temp.tiff"/>
          <p:cNvPicPr>
            <a:picLocks noChangeAspect="1"/>
          </p:cNvPicPr>
          <p:nvPr/>
        </p:nvPicPr>
        <p:blipFill>
          <a:blip r:embed="rId2"/>
          <a:stretch>
            <a:fillRect/>
          </a:stretch>
        </p:blipFill>
        <p:spPr>
          <a:xfrm>
            <a:off x="3965615" y="1035739"/>
            <a:ext cx="5163084" cy="5099343"/>
          </a:xfrm>
          <a:prstGeom prst="rect">
            <a:avLst/>
          </a:prstGeom>
        </p:spPr>
      </p:pic>
      <p:sp>
        <p:nvSpPr>
          <p:cNvPr id="7" name="Slide Number Placeholder 6"/>
          <p:cNvSpPr>
            <a:spLocks noGrp="1"/>
          </p:cNvSpPr>
          <p:nvPr>
            <p:ph type="sldNum" sz="quarter" idx="4"/>
          </p:nvPr>
        </p:nvSpPr>
        <p:spPr/>
        <p:txBody>
          <a:bodyPr/>
          <a:lstStyle/>
          <a:p>
            <a:fld id="{E4131050-4FF2-0646-B549-420EB1446C49}" type="slidenum">
              <a:rPr lang="en-US" smtClean="0"/>
              <a:pPr/>
              <a:t>33</a:t>
            </a:fld>
            <a:endParaRPr lang="en-US"/>
          </a:p>
        </p:txBody>
      </p:sp>
      <p:sp>
        <p:nvSpPr>
          <p:cNvPr id="8" name="Footer Placeholder 7"/>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 from MSA</a:t>
            </a:r>
            <a:endParaRPr lang="en-US" dirty="0"/>
          </a:p>
        </p:txBody>
      </p:sp>
      <p:sp>
        <p:nvSpPr>
          <p:cNvPr id="3" name="Content Placeholder 2"/>
          <p:cNvSpPr>
            <a:spLocks noGrp="1"/>
          </p:cNvSpPr>
          <p:nvPr>
            <p:ph idx="1"/>
          </p:nvPr>
        </p:nvSpPr>
        <p:spPr>
          <a:xfrm>
            <a:off x="533400" y="1676400"/>
            <a:ext cx="8229600" cy="4419600"/>
          </a:xfrm>
        </p:spPr>
        <p:txBody>
          <a:bodyPr/>
          <a:lstStyle/>
          <a:p>
            <a:r>
              <a:rPr lang="en-US" dirty="0" smtClean="0"/>
              <a:t>In PHMM, determine match and insert states &amp; probabilities from MSA</a:t>
            </a:r>
          </a:p>
          <a:p>
            <a:r>
              <a:rPr lang="en-US" dirty="0" smtClean="0"/>
              <a:t>“Conservative” columns </a:t>
            </a:r>
            <a:r>
              <a:rPr lang="en-US" dirty="0" smtClean="0">
                <a:sym typeface="Symbol" charset="2"/>
              </a:rPr>
              <a:t>are</a:t>
            </a:r>
            <a:r>
              <a:rPr lang="en-US" dirty="0" smtClean="0"/>
              <a:t> match states</a:t>
            </a:r>
          </a:p>
          <a:p>
            <a:pPr lvl="1"/>
            <a:r>
              <a:rPr lang="en-US" dirty="0" smtClean="0"/>
              <a:t>Half or less of symbols are gaps</a:t>
            </a:r>
          </a:p>
          <a:p>
            <a:r>
              <a:rPr lang="en-US" dirty="0" smtClean="0"/>
              <a:t>Other columns are insert states</a:t>
            </a:r>
          </a:p>
          <a:p>
            <a:pPr lvl="1"/>
            <a:r>
              <a:rPr lang="en-US" dirty="0" smtClean="0"/>
              <a:t>Majority of symbols are gaps</a:t>
            </a:r>
          </a:p>
          <a:p>
            <a:r>
              <a:rPr lang="en-US" dirty="0" smtClean="0"/>
              <a:t>Delete states are a separate issue</a:t>
            </a:r>
          </a:p>
          <a:p>
            <a:pPr lvl="1"/>
            <a:r>
              <a:rPr lang="en-US" dirty="0" smtClean="0"/>
              <a:t>Should become clear from example</a:t>
            </a:r>
            <a:r>
              <a:rPr lang="is-IS" dirty="0" smtClean="0"/>
              <a:t>…</a:t>
            </a:r>
            <a:endParaRPr lang="en-US" dirty="0" smtClean="0"/>
          </a:p>
        </p:txBody>
      </p:sp>
      <p:sp>
        <p:nvSpPr>
          <p:cNvPr id="6" name="Slide Number Placeholder 5"/>
          <p:cNvSpPr>
            <a:spLocks noGrp="1"/>
          </p:cNvSpPr>
          <p:nvPr>
            <p:ph type="sldNum" sz="quarter" idx="4"/>
          </p:nvPr>
        </p:nvSpPr>
        <p:spPr/>
        <p:txBody>
          <a:bodyPr/>
          <a:lstStyle/>
          <a:p>
            <a:fld id="{E4131050-4FF2-0646-B549-420EB1446C49}" type="slidenum">
              <a:rPr lang="en-US" smtClean="0"/>
              <a:pPr/>
              <a:t>34</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 States from MSA</a:t>
            </a:r>
            <a:endParaRPr lang="en-US" dirty="0"/>
          </a:p>
        </p:txBody>
      </p:sp>
      <p:sp>
        <p:nvSpPr>
          <p:cNvPr id="3" name="Content Placeholder 2"/>
          <p:cNvSpPr>
            <a:spLocks noGrp="1"/>
          </p:cNvSpPr>
          <p:nvPr>
            <p:ph idx="1"/>
          </p:nvPr>
        </p:nvSpPr>
        <p:spPr>
          <a:xfrm>
            <a:off x="339072" y="1600200"/>
            <a:ext cx="5434532" cy="4525963"/>
          </a:xfrm>
        </p:spPr>
        <p:txBody>
          <a:bodyPr>
            <a:normAutofit fontScale="92500"/>
          </a:bodyPr>
          <a:lstStyle/>
          <a:p>
            <a:r>
              <a:rPr lang="en-US" dirty="0" smtClean="0"/>
              <a:t>Consider a simple MSA</a:t>
            </a:r>
          </a:p>
          <a:p>
            <a:r>
              <a:rPr lang="en-US" dirty="0" smtClean="0"/>
              <a:t>Columns 1,2,6 are match states 1,2,3, respectively</a:t>
            </a:r>
          </a:p>
          <a:p>
            <a:pPr lvl="1"/>
            <a:r>
              <a:rPr lang="en-US" dirty="0" smtClean="0"/>
              <a:t>Since less than half gaps</a:t>
            </a:r>
          </a:p>
          <a:p>
            <a:r>
              <a:rPr lang="en-US" dirty="0" smtClean="0"/>
              <a:t>Columns 3,4,5 are combined to form insert state 2</a:t>
            </a:r>
          </a:p>
          <a:p>
            <a:pPr lvl="1"/>
            <a:r>
              <a:rPr lang="en-US" dirty="0" smtClean="0"/>
              <a:t>Since more than half gaps</a:t>
            </a:r>
          </a:p>
          <a:p>
            <a:pPr lvl="1"/>
            <a:r>
              <a:rPr lang="en-US" dirty="0" smtClean="0"/>
              <a:t>Can loop in insert state</a:t>
            </a:r>
          </a:p>
          <a:p>
            <a:pPr lvl="1"/>
            <a:r>
              <a:rPr lang="en-US" dirty="0" smtClean="0"/>
              <a:t>Match states between insert</a:t>
            </a:r>
          </a:p>
        </p:txBody>
      </p:sp>
      <p:pic>
        <p:nvPicPr>
          <p:cNvPr id="6" name="Picture 5" descr="temp.tiff"/>
          <p:cNvPicPr>
            <a:picLocks noChangeAspect="1"/>
          </p:cNvPicPr>
          <p:nvPr/>
        </p:nvPicPr>
        <p:blipFill>
          <a:blip r:embed="rId3"/>
          <a:stretch>
            <a:fillRect/>
          </a:stretch>
        </p:blipFill>
        <p:spPr>
          <a:xfrm>
            <a:off x="6199058" y="2362200"/>
            <a:ext cx="2679700" cy="3073400"/>
          </a:xfrm>
          <a:prstGeom prst="rect">
            <a:avLst/>
          </a:prstGeom>
        </p:spPr>
      </p:pic>
      <p:sp>
        <p:nvSpPr>
          <p:cNvPr id="7" name="Slide Number Placeholder 6"/>
          <p:cNvSpPr>
            <a:spLocks noGrp="1"/>
          </p:cNvSpPr>
          <p:nvPr>
            <p:ph type="sldNum" sz="quarter" idx="4"/>
          </p:nvPr>
        </p:nvSpPr>
        <p:spPr/>
        <p:txBody>
          <a:bodyPr/>
          <a:lstStyle/>
          <a:p>
            <a:fld id="{E4131050-4FF2-0646-B549-420EB1446C49}" type="slidenum">
              <a:rPr lang="en-US" smtClean="0"/>
              <a:pPr/>
              <a:t>35</a:t>
            </a:fld>
            <a:endParaRPr lang="en-US"/>
          </a:p>
        </p:txBody>
      </p:sp>
      <p:sp>
        <p:nvSpPr>
          <p:cNvPr id="8" name="Footer Placeholder 7"/>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Probabilities from MSA</a:t>
            </a:r>
            <a:endParaRPr lang="en-US" dirty="0"/>
          </a:p>
        </p:txBody>
      </p:sp>
      <p:sp>
        <p:nvSpPr>
          <p:cNvPr id="3" name="Content Placeholder 2"/>
          <p:cNvSpPr>
            <a:spLocks noGrp="1"/>
          </p:cNvSpPr>
          <p:nvPr>
            <p:ph idx="1"/>
          </p:nvPr>
        </p:nvSpPr>
        <p:spPr>
          <a:xfrm>
            <a:off x="339072" y="1600200"/>
            <a:ext cx="5257337" cy="4525963"/>
          </a:xfrm>
        </p:spPr>
        <p:txBody>
          <a:bodyPr>
            <a:normAutofit/>
          </a:bodyPr>
          <a:lstStyle/>
          <a:p>
            <a:r>
              <a:rPr lang="en-US" dirty="0" smtClean="0"/>
              <a:t>Emission probabilities</a:t>
            </a:r>
          </a:p>
          <a:p>
            <a:pPr lvl="1"/>
            <a:r>
              <a:rPr lang="en-US" dirty="0" smtClean="0"/>
              <a:t>Determined by symbol distribution in match and insert states</a:t>
            </a:r>
          </a:p>
          <a:p>
            <a:r>
              <a:rPr lang="en-US" dirty="0" smtClean="0"/>
              <a:t>State transition </a:t>
            </a:r>
            <a:r>
              <a:rPr lang="en-US" dirty="0" err="1" smtClean="0"/>
              <a:t>probs</a:t>
            </a:r>
            <a:endParaRPr lang="en-US" dirty="0" smtClean="0"/>
          </a:p>
          <a:p>
            <a:pPr lvl="1"/>
            <a:r>
              <a:rPr lang="en-US" dirty="0" smtClean="0"/>
              <a:t>Based on transitions in the MSA</a:t>
            </a:r>
          </a:p>
        </p:txBody>
      </p:sp>
      <p:pic>
        <p:nvPicPr>
          <p:cNvPr id="6" name="Picture 5" descr="temp.tiff"/>
          <p:cNvPicPr>
            <a:picLocks noChangeAspect="1"/>
          </p:cNvPicPr>
          <p:nvPr/>
        </p:nvPicPr>
        <p:blipFill>
          <a:blip r:embed="rId2"/>
          <a:stretch>
            <a:fillRect/>
          </a:stretch>
        </p:blipFill>
        <p:spPr>
          <a:xfrm>
            <a:off x="6199058" y="2209800"/>
            <a:ext cx="2679700" cy="3073400"/>
          </a:xfrm>
          <a:prstGeom prst="rect">
            <a:avLst/>
          </a:prstGeom>
        </p:spPr>
      </p:pic>
      <p:sp>
        <p:nvSpPr>
          <p:cNvPr id="7" name="Slide Number Placeholder 6"/>
          <p:cNvSpPr>
            <a:spLocks noGrp="1"/>
          </p:cNvSpPr>
          <p:nvPr>
            <p:ph type="sldNum" sz="quarter" idx="4"/>
          </p:nvPr>
        </p:nvSpPr>
        <p:spPr/>
        <p:txBody>
          <a:bodyPr/>
          <a:lstStyle/>
          <a:p>
            <a:fld id="{E4131050-4FF2-0646-B549-420EB1446C49}" type="slidenum">
              <a:rPr lang="en-US" smtClean="0"/>
              <a:pPr/>
              <a:t>36</a:t>
            </a:fld>
            <a:endParaRPr lang="en-US"/>
          </a:p>
        </p:txBody>
      </p:sp>
      <p:sp>
        <p:nvSpPr>
          <p:cNvPr id="8" name="Footer Placeholder 7"/>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Probabilities from MSA</a:t>
            </a:r>
            <a:endParaRPr lang="en-US" dirty="0"/>
          </a:p>
        </p:txBody>
      </p:sp>
      <p:sp>
        <p:nvSpPr>
          <p:cNvPr id="3" name="Content Placeholder 2"/>
          <p:cNvSpPr>
            <a:spLocks noGrp="1"/>
          </p:cNvSpPr>
          <p:nvPr>
            <p:ph idx="1"/>
          </p:nvPr>
        </p:nvSpPr>
        <p:spPr>
          <a:xfrm>
            <a:off x="339072" y="1600200"/>
            <a:ext cx="5528328" cy="3733800"/>
          </a:xfrm>
        </p:spPr>
        <p:txBody>
          <a:bodyPr>
            <a:normAutofit fontScale="92500" lnSpcReduction="10000"/>
          </a:bodyPr>
          <a:lstStyle/>
          <a:p>
            <a:r>
              <a:rPr lang="en-US" sz="3243" dirty="0" smtClean="0"/>
              <a:t>Emission probabilities:</a:t>
            </a:r>
          </a:p>
          <a:p>
            <a:pPr>
              <a:buNone/>
            </a:pPr>
            <a:endParaRPr lang="en-US" sz="2800" dirty="0" smtClean="0"/>
          </a:p>
          <a:p>
            <a:endParaRPr lang="en-US" sz="2800" dirty="0" smtClean="0"/>
          </a:p>
          <a:p>
            <a:r>
              <a:rPr lang="en-US" dirty="0" smtClean="0"/>
              <a:t>But 0 probabilities are bad</a:t>
            </a:r>
          </a:p>
          <a:p>
            <a:pPr lvl="1"/>
            <a:r>
              <a:rPr lang="en-US" dirty="0" smtClean="0"/>
              <a:t>Model </a:t>
            </a:r>
            <a:r>
              <a:rPr lang="en-US" dirty="0" err="1" smtClean="0"/>
              <a:t>overfits</a:t>
            </a:r>
            <a:r>
              <a:rPr lang="en-US" dirty="0" smtClean="0"/>
              <a:t> the data</a:t>
            </a:r>
          </a:p>
          <a:p>
            <a:pPr lvl="1"/>
            <a:r>
              <a:rPr lang="en-US" dirty="0" smtClean="0"/>
              <a:t>So, use “add one” rule</a:t>
            </a:r>
          </a:p>
          <a:p>
            <a:pPr lvl="1"/>
            <a:r>
              <a:rPr lang="en-US" dirty="0" smtClean="0"/>
              <a:t>Add one to each numerator, add total to denominators</a:t>
            </a:r>
          </a:p>
        </p:txBody>
      </p:sp>
      <p:pic>
        <p:nvPicPr>
          <p:cNvPr id="6" name="Picture 5" descr="temp.tiff"/>
          <p:cNvPicPr>
            <a:picLocks noChangeAspect="1"/>
          </p:cNvPicPr>
          <p:nvPr/>
        </p:nvPicPr>
        <p:blipFill>
          <a:blip r:embed="rId3"/>
          <a:stretch>
            <a:fillRect/>
          </a:stretch>
        </p:blipFill>
        <p:spPr>
          <a:xfrm>
            <a:off x="6734586" y="2590800"/>
            <a:ext cx="2409414" cy="2763403"/>
          </a:xfrm>
          <a:prstGeom prst="rect">
            <a:avLst/>
          </a:prstGeom>
        </p:spPr>
      </p:pic>
      <p:pic>
        <p:nvPicPr>
          <p:cNvPr id="7" name="Picture 6" descr="temp.tiff"/>
          <p:cNvPicPr>
            <a:picLocks noChangeAspect="1"/>
          </p:cNvPicPr>
          <p:nvPr/>
        </p:nvPicPr>
        <p:blipFill>
          <a:blip r:embed="rId4"/>
          <a:stretch>
            <a:fillRect/>
          </a:stretch>
        </p:blipFill>
        <p:spPr>
          <a:xfrm>
            <a:off x="149731" y="2322282"/>
            <a:ext cx="6553201" cy="406400"/>
          </a:xfrm>
          <a:prstGeom prst="rect">
            <a:avLst/>
          </a:prstGeom>
        </p:spPr>
      </p:pic>
      <p:pic>
        <p:nvPicPr>
          <p:cNvPr id="8" name="Picture 7" descr="temp.tiff"/>
          <p:cNvPicPr>
            <a:picLocks noChangeAspect="1"/>
          </p:cNvPicPr>
          <p:nvPr/>
        </p:nvPicPr>
        <p:blipFill>
          <a:blip r:embed="rId5"/>
          <a:stretch>
            <a:fillRect/>
          </a:stretch>
        </p:blipFill>
        <p:spPr>
          <a:xfrm>
            <a:off x="191856" y="5435600"/>
            <a:ext cx="8534401" cy="431800"/>
          </a:xfrm>
          <a:prstGeom prst="rect">
            <a:avLst/>
          </a:prstGeom>
        </p:spPr>
      </p:pic>
      <p:sp>
        <p:nvSpPr>
          <p:cNvPr id="9" name="Slide Number Placeholder 8"/>
          <p:cNvSpPr>
            <a:spLocks noGrp="1"/>
          </p:cNvSpPr>
          <p:nvPr>
            <p:ph type="sldNum" sz="quarter" idx="4"/>
          </p:nvPr>
        </p:nvSpPr>
        <p:spPr/>
        <p:txBody>
          <a:bodyPr/>
          <a:lstStyle/>
          <a:p>
            <a:fld id="{E4131050-4FF2-0646-B549-420EB1446C49}" type="slidenum">
              <a:rPr lang="en-US" smtClean="0"/>
              <a:pPr/>
              <a:t>37</a:t>
            </a:fld>
            <a:endParaRPr lang="en-US"/>
          </a:p>
        </p:txBody>
      </p:sp>
      <p:sp>
        <p:nvSpPr>
          <p:cNvPr id="10" name="Footer Placeholder 9"/>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Probabilities from MSA</a:t>
            </a:r>
            <a:endParaRPr lang="en-US" dirty="0"/>
          </a:p>
        </p:txBody>
      </p:sp>
      <p:sp>
        <p:nvSpPr>
          <p:cNvPr id="3" name="Content Placeholder 2"/>
          <p:cNvSpPr>
            <a:spLocks noGrp="1"/>
          </p:cNvSpPr>
          <p:nvPr>
            <p:ph idx="1"/>
          </p:nvPr>
        </p:nvSpPr>
        <p:spPr>
          <a:xfrm>
            <a:off x="339072" y="1600201"/>
            <a:ext cx="5528328" cy="3657600"/>
          </a:xfrm>
        </p:spPr>
        <p:txBody>
          <a:bodyPr>
            <a:normAutofit fontScale="92500" lnSpcReduction="10000"/>
          </a:bodyPr>
          <a:lstStyle/>
          <a:p>
            <a:r>
              <a:rPr lang="en-US" sz="3243" dirty="0" smtClean="0"/>
              <a:t>More emission probabilities:</a:t>
            </a:r>
          </a:p>
          <a:p>
            <a:pPr>
              <a:buNone/>
            </a:pPr>
            <a:endParaRPr lang="en-US" sz="2800" dirty="0" smtClean="0"/>
          </a:p>
          <a:p>
            <a:endParaRPr lang="en-US" sz="2800" dirty="0" smtClean="0"/>
          </a:p>
          <a:p>
            <a:r>
              <a:rPr lang="en-US" dirty="0" smtClean="0"/>
              <a:t>But 0 probabilities still bad</a:t>
            </a:r>
          </a:p>
          <a:p>
            <a:pPr lvl="1"/>
            <a:r>
              <a:rPr lang="en-US" dirty="0" smtClean="0"/>
              <a:t>Model </a:t>
            </a:r>
            <a:r>
              <a:rPr lang="en-US" dirty="0" err="1" smtClean="0"/>
              <a:t>overfits</a:t>
            </a:r>
            <a:r>
              <a:rPr lang="en-US" dirty="0" smtClean="0"/>
              <a:t> the data</a:t>
            </a:r>
          </a:p>
          <a:p>
            <a:pPr lvl="1"/>
            <a:r>
              <a:rPr lang="en-US" dirty="0" smtClean="0"/>
              <a:t>Again, use “add one” rule</a:t>
            </a:r>
          </a:p>
          <a:p>
            <a:pPr lvl="1"/>
            <a:r>
              <a:rPr lang="en-US" dirty="0" smtClean="0"/>
              <a:t>Add one to each numerator, add total to denominators</a:t>
            </a:r>
          </a:p>
        </p:txBody>
      </p:sp>
      <p:pic>
        <p:nvPicPr>
          <p:cNvPr id="6" name="Picture 5" descr="temp.tiff"/>
          <p:cNvPicPr>
            <a:picLocks noChangeAspect="1"/>
          </p:cNvPicPr>
          <p:nvPr/>
        </p:nvPicPr>
        <p:blipFill>
          <a:blip r:embed="rId2"/>
          <a:stretch>
            <a:fillRect/>
          </a:stretch>
        </p:blipFill>
        <p:spPr>
          <a:xfrm>
            <a:off x="6705600" y="2590800"/>
            <a:ext cx="2409414" cy="2763403"/>
          </a:xfrm>
          <a:prstGeom prst="rect">
            <a:avLst/>
          </a:prstGeom>
        </p:spPr>
      </p:pic>
      <p:pic>
        <p:nvPicPr>
          <p:cNvPr id="10" name="Picture 9" descr="temp.tiff"/>
          <p:cNvPicPr>
            <a:picLocks noChangeAspect="1"/>
          </p:cNvPicPr>
          <p:nvPr/>
        </p:nvPicPr>
        <p:blipFill>
          <a:blip r:embed="rId3"/>
          <a:stretch>
            <a:fillRect/>
          </a:stretch>
        </p:blipFill>
        <p:spPr>
          <a:xfrm>
            <a:off x="220944" y="2341709"/>
            <a:ext cx="6235701" cy="368300"/>
          </a:xfrm>
          <a:prstGeom prst="rect">
            <a:avLst/>
          </a:prstGeom>
        </p:spPr>
      </p:pic>
      <p:pic>
        <p:nvPicPr>
          <p:cNvPr id="11" name="Picture 10" descr="temp.tiff"/>
          <p:cNvPicPr>
            <a:picLocks noChangeAspect="1"/>
          </p:cNvPicPr>
          <p:nvPr/>
        </p:nvPicPr>
        <p:blipFill>
          <a:blip r:embed="rId4"/>
          <a:stretch>
            <a:fillRect/>
          </a:stretch>
        </p:blipFill>
        <p:spPr>
          <a:xfrm>
            <a:off x="254028" y="5321300"/>
            <a:ext cx="6197600" cy="393700"/>
          </a:xfrm>
          <a:prstGeom prst="rect">
            <a:avLst/>
          </a:prstGeom>
        </p:spPr>
      </p:pic>
      <p:sp>
        <p:nvSpPr>
          <p:cNvPr id="9" name="Slide Number Placeholder 8"/>
          <p:cNvSpPr>
            <a:spLocks noGrp="1"/>
          </p:cNvSpPr>
          <p:nvPr>
            <p:ph type="sldNum" sz="quarter" idx="4"/>
          </p:nvPr>
        </p:nvSpPr>
        <p:spPr/>
        <p:txBody>
          <a:bodyPr/>
          <a:lstStyle/>
          <a:p>
            <a:fld id="{E4131050-4FF2-0646-B549-420EB1446C49}" type="slidenum">
              <a:rPr lang="en-US" smtClean="0"/>
              <a:pPr/>
              <a:t>38</a:t>
            </a:fld>
            <a:endParaRPr lang="en-US"/>
          </a:p>
        </p:txBody>
      </p:sp>
      <p:sp>
        <p:nvSpPr>
          <p:cNvPr id="12" name="Footer Placeholder 11"/>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Probabilities from MSA</a:t>
            </a:r>
            <a:endParaRPr lang="en-US" dirty="0"/>
          </a:p>
        </p:txBody>
      </p:sp>
      <p:sp>
        <p:nvSpPr>
          <p:cNvPr id="3" name="Content Placeholder 2"/>
          <p:cNvSpPr>
            <a:spLocks noGrp="1"/>
          </p:cNvSpPr>
          <p:nvPr>
            <p:ph idx="1"/>
          </p:nvPr>
        </p:nvSpPr>
        <p:spPr>
          <a:xfrm>
            <a:off x="339072" y="1600200"/>
            <a:ext cx="5257337" cy="4756150"/>
          </a:xfrm>
        </p:spPr>
        <p:txBody>
          <a:bodyPr>
            <a:normAutofit/>
          </a:bodyPr>
          <a:lstStyle/>
          <a:p>
            <a:r>
              <a:rPr lang="en-US" sz="2800" dirty="0" smtClean="0"/>
              <a:t>Transition probabilities:</a:t>
            </a:r>
          </a:p>
          <a:p>
            <a:pPr>
              <a:buNone/>
            </a:pPr>
            <a:endParaRPr lang="en-US" sz="2800" dirty="0" smtClean="0"/>
          </a:p>
          <a:p>
            <a:endParaRPr lang="en-US" sz="2800" dirty="0" smtClean="0"/>
          </a:p>
          <a:p>
            <a:r>
              <a:rPr lang="en-US" sz="2800" dirty="0" smtClean="0"/>
              <a:t>We look at some examples</a:t>
            </a:r>
          </a:p>
          <a:p>
            <a:pPr lvl="1"/>
            <a:r>
              <a:rPr lang="en-US" sz="2400" dirty="0" smtClean="0"/>
              <a:t>Note that “</a:t>
            </a:r>
            <a:r>
              <a:rPr lang="en-US" sz="2400" dirty="0" smtClean="0">
                <a:latin typeface="Lucida Grande"/>
                <a:cs typeface="Lucida Grande"/>
              </a:rPr>
              <a:t>-</a:t>
            </a:r>
            <a:r>
              <a:rPr lang="en-US" sz="2400" dirty="0" smtClean="0"/>
              <a:t>” is delete state</a:t>
            </a:r>
          </a:p>
          <a:p>
            <a:r>
              <a:rPr lang="en-US" sz="2800" dirty="0" smtClean="0"/>
              <a:t>First, consider begin state:</a:t>
            </a:r>
          </a:p>
          <a:p>
            <a:endParaRPr lang="en-US" sz="2800" dirty="0" smtClean="0"/>
          </a:p>
          <a:p>
            <a:r>
              <a:rPr lang="en-US" sz="2800" dirty="0" smtClean="0"/>
              <a:t>Again, use add one rule</a:t>
            </a:r>
          </a:p>
        </p:txBody>
      </p:sp>
      <p:pic>
        <p:nvPicPr>
          <p:cNvPr id="6" name="Picture 5" descr="temp.tiff"/>
          <p:cNvPicPr>
            <a:picLocks noChangeAspect="1"/>
          </p:cNvPicPr>
          <p:nvPr/>
        </p:nvPicPr>
        <p:blipFill>
          <a:blip r:embed="rId2"/>
          <a:stretch>
            <a:fillRect/>
          </a:stretch>
        </p:blipFill>
        <p:spPr>
          <a:xfrm>
            <a:off x="6781800" y="3038992"/>
            <a:ext cx="2333214" cy="2676008"/>
          </a:xfrm>
          <a:prstGeom prst="rect">
            <a:avLst/>
          </a:prstGeom>
        </p:spPr>
      </p:pic>
      <p:pic>
        <p:nvPicPr>
          <p:cNvPr id="9" name="Picture 8" descr="temp.tiff"/>
          <p:cNvPicPr>
            <a:picLocks noChangeAspect="1"/>
          </p:cNvPicPr>
          <p:nvPr/>
        </p:nvPicPr>
        <p:blipFill>
          <a:blip r:embed="rId3"/>
          <a:stretch>
            <a:fillRect/>
          </a:stretch>
        </p:blipFill>
        <p:spPr>
          <a:xfrm>
            <a:off x="228600" y="2324538"/>
            <a:ext cx="6629401" cy="609600"/>
          </a:xfrm>
          <a:prstGeom prst="rect">
            <a:avLst/>
          </a:prstGeom>
        </p:spPr>
      </p:pic>
      <p:pic>
        <p:nvPicPr>
          <p:cNvPr id="10" name="Picture 9" descr="temp.tiff"/>
          <p:cNvPicPr>
            <a:picLocks noChangeAspect="1"/>
          </p:cNvPicPr>
          <p:nvPr/>
        </p:nvPicPr>
        <p:blipFill>
          <a:blip r:embed="rId4"/>
          <a:stretch>
            <a:fillRect/>
          </a:stretch>
        </p:blipFill>
        <p:spPr>
          <a:xfrm>
            <a:off x="252345" y="4717047"/>
            <a:ext cx="1473200" cy="342900"/>
          </a:xfrm>
          <a:prstGeom prst="rect">
            <a:avLst/>
          </a:prstGeom>
        </p:spPr>
      </p:pic>
      <p:pic>
        <p:nvPicPr>
          <p:cNvPr id="11" name="Picture 10" descr="temp2.tiff"/>
          <p:cNvPicPr>
            <a:picLocks noChangeAspect="1"/>
          </p:cNvPicPr>
          <p:nvPr/>
        </p:nvPicPr>
        <p:blipFill>
          <a:blip r:embed="rId5"/>
          <a:stretch>
            <a:fillRect/>
          </a:stretch>
        </p:blipFill>
        <p:spPr>
          <a:xfrm>
            <a:off x="1715632" y="4707710"/>
            <a:ext cx="3302000" cy="330200"/>
          </a:xfrm>
          <a:prstGeom prst="rect">
            <a:avLst/>
          </a:prstGeom>
        </p:spPr>
      </p:pic>
      <p:pic>
        <p:nvPicPr>
          <p:cNvPr id="12" name="Picture 11" descr="temp.tiff"/>
          <p:cNvPicPr>
            <a:picLocks noChangeAspect="1"/>
          </p:cNvPicPr>
          <p:nvPr/>
        </p:nvPicPr>
        <p:blipFill>
          <a:blip r:embed="rId6"/>
          <a:stretch>
            <a:fillRect/>
          </a:stretch>
        </p:blipFill>
        <p:spPr>
          <a:xfrm>
            <a:off x="170730" y="5729768"/>
            <a:ext cx="6858000" cy="342900"/>
          </a:xfrm>
          <a:prstGeom prst="rect">
            <a:avLst/>
          </a:prstGeom>
        </p:spPr>
      </p:pic>
      <p:sp>
        <p:nvSpPr>
          <p:cNvPr id="13" name="Slide Number Placeholder 12"/>
          <p:cNvSpPr>
            <a:spLocks noGrp="1"/>
          </p:cNvSpPr>
          <p:nvPr>
            <p:ph type="sldNum" sz="quarter" idx="4"/>
          </p:nvPr>
        </p:nvSpPr>
        <p:spPr/>
        <p:txBody>
          <a:bodyPr/>
          <a:lstStyle/>
          <a:p>
            <a:fld id="{E4131050-4FF2-0646-B549-420EB1446C49}" type="slidenum">
              <a:rPr lang="en-US" smtClean="0"/>
              <a:pPr/>
              <a:t>39</a:t>
            </a:fld>
            <a:endParaRPr lang="en-US"/>
          </a:p>
        </p:txBody>
      </p:sp>
      <p:sp>
        <p:nvSpPr>
          <p:cNvPr id="14" name="Footer Placeholder 13"/>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Markov Models</a:t>
            </a:r>
            <a:endParaRPr lang="en-US" dirty="0"/>
          </a:p>
        </p:txBody>
      </p:sp>
      <p:sp>
        <p:nvSpPr>
          <p:cNvPr id="3" name="Content Placeholder 2"/>
          <p:cNvSpPr>
            <a:spLocks noGrp="1"/>
          </p:cNvSpPr>
          <p:nvPr>
            <p:ph idx="1"/>
          </p:nvPr>
        </p:nvSpPr>
        <p:spPr/>
        <p:txBody>
          <a:bodyPr>
            <a:normAutofit/>
          </a:bodyPr>
          <a:lstStyle/>
          <a:p>
            <a:r>
              <a:rPr lang="en-US" dirty="0" smtClean="0"/>
              <a:t>Among the many uses for </a:t>
            </a:r>
            <a:r>
              <a:rPr lang="en-US" dirty="0" err="1" smtClean="0"/>
              <a:t>HMMs</a:t>
            </a:r>
            <a:r>
              <a:rPr lang="en-US" dirty="0" smtClean="0"/>
              <a:t>…</a:t>
            </a:r>
          </a:p>
          <a:p>
            <a:pPr lvl="1"/>
            <a:r>
              <a:rPr lang="en-US" dirty="0" smtClean="0"/>
              <a:t>Speech recognition/analysis</a:t>
            </a:r>
          </a:p>
          <a:p>
            <a:pPr lvl="1"/>
            <a:r>
              <a:rPr lang="en-US" dirty="0" smtClean="0"/>
              <a:t>Music search engine</a:t>
            </a:r>
          </a:p>
          <a:p>
            <a:pPr lvl="1"/>
            <a:r>
              <a:rPr lang="en-US" dirty="0" smtClean="0"/>
              <a:t>Malware detection</a:t>
            </a:r>
          </a:p>
          <a:p>
            <a:pPr lvl="1"/>
            <a:r>
              <a:rPr lang="en-US" dirty="0" smtClean="0"/>
              <a:t>Intrusion detection system (IDS)</a:t>
            </a:r>
          </a:p>
          <a:p>
            <a:pPr lvl="1"/>
            <a:r>
              <a:rPr lang="en-US" dirty="0" smtClean="0"/>
              <a:t>And more and more all the time</a:t>
            </a:r>
          </a:p>
        </p:txBody>
      </p:sp>
      <p:sp>
        <p:nvSpPr>
          <p:cNvPr id="6" name="Slide Number Placeholder 5"/>
          <p:cNvSpPr>
            <a:spLocks noGrp="1"/>
          </p:cNvSpPr>
          <p:nvPr>
            <p:ph type="sldNum" sz="quarter" idx="4"/>
          </p:nvPr>
        </p:nvSpPr>
        <p:spPr/>
        <p:txBody>
          <a:bodyPr/>
          <a:lstStyle/>
          <a:p>
            <a:fld id="{E4131050-4FF2-0646-B549-420EB1446C49}" type="slidenum">
              <a:rPr lang="en-US" smtClean="0"/>
              <a:pPr/>
              <a:t>4</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Probabilities from MSA</a:t>
            </a:r>
            <a:endParaRPr lang="en-US" dirty="0"/>
          </a:p>
        </p:txBody>
      </p:sp>
      <p:sp>
        <p:nvSpPr>
          <p:cNvPr id="3" name="Content Placeholder 2"/>
          <p:cNvSpPr>
            <a:spLocks noGrp="1"/>
          </p:cNvSpPr>
          <p:nvPr>
            <p:ph idx="1"/>
          </p:nvPr>
        </p:nvSpPr>
        <p:spPr>
          <a:xfrm>
            <a:off x="339072" y="1600200"/>
            <a:ext cx="5257337" cy="4756150"/>
          </a:xfrm>
        </p:spPr>
        <p:txBody>
          <a:bodyPr>
            <a:normAutofit/>
          </a:bodyPr>
          <a:lstStyle/>
          <a:p>
            <a:r>
              <a:rPr lang="en-US" sz="2800" dirty="0" smtClean="0"/>
              <a:t>Transition probabilities</a:t>
            </a:r>
          </a:p>
          <a:p>
            <a:r>
              <a:rPr lang="en-US" sz="2800" dirty="0" smtClean="0"/>
              <a:t>When no information in MSA, set </a:t>
            </a:r>
            <a:r>
              <a:rPr lang="en-US" sz="2800" dirty="0" err="1" smtClean="0"/>
              <a:t>probs</a:t>
            </a:r>
            <a:r>
              <a:rPr lang="en-US" sz="2800" dirty="0" smtClean="0"/>
              <a:t> to uniform</a:t>
            </a:r>
          </a:p>
          <a:p>
            <a:r>
              <a:rPr lang="en-US" sz="2800" dirty="0" smtClean="0"/>
              <a:t>For example </a:t>
            </a:r>
            <a:r>
              <a:rPr lang="en-US" sz="2800" dirty="0" smtClean="0">
                <a:latin typeface="American Typewriter"/>
                <a:cs typeface="American Typewriter"/>
              </a:rPr>
              <a:t>I</a:t>
            </a:r>
            <a:r>
              <a:rPr lang="en-US" sz="2800" baseline="-25000" dirty="0" smtClean="0">
                <a:latin typeface="American Typewriter"/>
                <a:cs typeface="American Typewriter"/>
              </a:rPr>
              <a:t>1</a:t>
            </a:r>
            <a:r>
              <a:rPr lang="en-US" sz="2800" dirty="0" smtClean="0"/>
              <a:t> does not appear in MSA, so</a:t>
            </a:r>
          </a:p>
        </p:txBody>
      </p:sp>
      <p:pic>
        <p:nvPicPr>
          <p:cNvPr id="6" name="Picture 5" descr="temp.tiff"/>
          <p:cNvPicPr>
            <a:picLocks noChangeAspect="1"/>
          </p:cNvPicPr>
          <p:nvPr/>
        </p:nvPicPr>
        <p:blipFill>
          <a:blip r:embed="rId2"/>
          <a:stretch>
            <a:fillRect/>
          </a:stretch>
        </p:blipFill>
        <p:spPr>
          <a:xfrm>
            <a:off x="6781800" y="2286000"/>
            <a:ext cx="2333214" cy="2676008"/>
          </a:xfrm>
          <a:prstGeom prst="rect">
            <a:avLst/>
          </a:prstGeom>
        </p:spPr>
      </p:pic>
      <p:pic>
        <p:nvPicPr>
          <p:cNvPr id="13" name="Picture 12" descr="temp.tiff"/>
          <p:cNvPicPr>
            <a:picLocks noChangeAspect="1"/>
          </p:cNvPicPr>
          <p:nvPr/>
        </p:nvPicPr>
        <p:blipFill>
          <a:blip r:embed="rId3"/>
          <a:stretch>
            <a:fillRect/>
          </a:stretch>
        </p:blipFill>
        <p:spPr>
          <a:xfrm>
            <a:off x="739009" y="4096572"/>
            <a:ext cx="4061591" cy="449438"/>
          </a:xfrm>
          <a:prstGeom prst="rect">
            <a:avLst/>
          </a:prstGeom>
        </p:spPr>
      </p:pic>
      <p:sp>
        <p:nvSpPr>
          <p:cNvPr id="8" name="Slide Number Placeholder 7"/>
          <p:cNvSpPr>
            <a:spLocks noGrp="1"/>
          </p:cNvSpPr>
          <p:nvPr>
            <p:ph type="sldNum" sz="quarter" idx="4"/>
          </p:nvPr>
        </p:nvSpPr>
        <p:spPr/>
        <p:txBody>
          <a:bodyPr/>
          <a:lstStyle/>
          <a:p>
            <a:fld id="{E4131050-4FF2-0646-B549-420EB1446C49}" type="slidenum">
              <a:rPr lang="en-US" smtClean="0"/>
              <a:pPr/>
              <a:t>40</a:t>
            </a:fld>
            <a:endParaRPr lang="en-US"/>
          </a:p>
        </p:txBody>
      </p:sp>
      <p:sp>
        <p:nvSpPr>
          <p:cNvPr id="9" name="Footer Placeholder 8"/>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Probabilities from MSA</a:t>
            </a:r>
            <a:endParaRPr lang="en-US" dirty="0"/>
          </a:p>
        </p:txBody>
      </p:sp>
      <p:sp>
        <p:nvSpPr>
          <p:cNvPr id="3" name="Content Placeholder 2"/>
          <p:cNvSpPr>
            <a:spLocks noGrp="1"/>
          </p:cNvSpPr>
          <p:nvPr>
            <p:ph idx="1"/>
          </p:nvPr>
        </p:nvSpPr>
        <p:spPr>
          <a:xfrm>
            <a:off x="339072" y="1600200"/>
            <a:ext cx="5257337" cy="4756150"/>
          </a:xfrm>
        </p:spPr>
        <p:txBody>
          <a:bodyPr>
            <a:normAutofit/>
          </a:bodyPr>
          <a:lstStyle/>
          <a:p>
            <a:r>
              <a:rPr lang="en-US" sz="2800" dirty="0" smtClean="0"/>
              <a:t>Transition probabilities, another example</a:t>
            </a:r>
          </a:p>
          <a:p>
            <a:r>
              <a:rPr lang="en-US" sz="2800" dirty="0" smtClean="0"/>
              <a:t>What about transitions from state </a:t>
            </a:r>
            <a:r>
              <a:rPr lang="en-US" sz="2800" dirty="0" smtClean="0">
                <a:latin typeface="Lucida Grande"/>
                <a:cs typeface="Lucida Grande"/>
              </a:rPr>
              <a:t>D</a:t>
            </a:r>
            <a:r>
              <a:rPr lang="en-US" sz="2800" baseline="-25000" dirty="0" smtClean="0">
                <a:latin typeface="Lucida Grande"/>
                <a:cs typeface="Lucida Grande"/>
              </a:rPr>
              <a:t>1</a:t>
            </a:r>
            <a:r>
              <a:rPr lang="en-US" sz="2800" dirty="0" smtClean="0"/>
              <a:t>?</a:t>
            </a:r>
          </a:p>
          <a:p>
            <a:r>
              <a:rPr lang="en-US" sz="2800" dirty="0" smtClean="0"/>
              <a:t>Can only go to </a:t>
            </a:r>
            <a:r>
              <a:rPr lang="en-US" sz="2800" dirty="0" smtClean="0">
                <a:latin typeface="Lucida Grande"/>
                <a:cs typeface="Lucida Grande"/>
              </a:rPr>
              <a:t>M</a:t>
            </a:r>
            <a:r>
              <a:rPr lang="en-US" sz="2800" baseline="-25000" dirty="0" smtClean="0">
                <a:latin typeface="Lucida Grande"/>
                <a:cs typeface="Lucida Grande"/>
              </a:rPr>
              <a:t>2</a:t>
            </a:r>
            <a:r>
              <a:rPr lang="en-US" sz="2800" dirty="0" smtClean="0"/>
              <a:t>, so</a:t>
            </a:r>
          </a:p>
          <a:p>
            <a:pPr>
              <a:buNone/>
            </a:pPr>
            <a:r>
              <a:rPr lang="en-US" sz="2800" dirty="0" smtClean="0"/>
              <a:t>	</a:t>
            </a:r>
          </a:p>
          <a:p>
            <a:r>
              <a:rPr lang="en-US" sz="2800" dirty="0" smtClean="0"/>
              <a:t>Again, use add one rule:</a:t>
            </a:r>
          </a:p>
        </p:txBody>
      </p:sp>
      <p:pic>
        <p:nvPicPr>
          <p:cNvPr id="6" name="Picture 5" descr="temp.tiff"/>
          <p:cNvPicPr>
            <a:picLocks noChangeAspect="1"/>
          </p:cNvPicPr>
          <p:nvPr/>
        </p:nvPicPr>
        <p:blipFill>
          <a:blip r:embed="rId2"/>
          <a:stretch>
            <a:fillRect/>
          </a:stretch>
        </p:blipFill>
        <p:spPr>
          <a:xfrm>
            <a:off x="6781800" y="2070534"/>
            <a:ext cx="2333214" cy="2676008"/>
          </a:xfrm>
          <a:prstGeom prst="rect">
            <a:avLst/>
          </a:prstGeom>
        </p:spPr>
      </p:pic>
      <p:pic>
        <p:nvPicPr>
          <p:cNvPr id="13" name="Picture 12" descr="temp.tiff"/>
          <p:cNvPicPr>
            <a:picLocks noChangeAspect="1"/>
          </p:cNvPicPr>
          <p:nvPr/>
        </p:nvPicPr>
        <p:blipFill>
          <a:blip r:embed="rId3"/>
          <a:stretch>
            <a:fillRect/>
          </a:stretch>
        </p:blipFill>
        <p:spPr>
          <a:xfrm>
            <a:off x="61203" y="4127500"/>
            <a:ext cx="6553200" cy="368300"/>
          </a:xfrm>
          <a:prstGeom prst="rect">
            <a:avLst/>
          </a:prstGeom>
        </p:spPr>
      </p:pic>
      <p:pic>
        <p:nvPicPr>
          <p:cNvPr id="14" name="Picture 13" descr="temp.tiff"/>
          <p:cNvPicPr>
            <a:picLocks noChangeAspect="1"/>
          </p:cNvPicPr>
          <p:nvPr/>
        </p:nvPicPr>
        <p:blipFill>
          <a:blip r:embed="rId4"/>
          <a:stretch>
            <a:fillRect/>
          </a:stretch>
        </p:blipFill>
        <p:spPr>
          <a:xfrm>
            <a:off x="43127" y="5105400"/>
            <a:ext cx="7150100" cy="317500"/>
          </a:xfrm>
          <a:prstGeom prst="rect">
            <a:avLst/>
          </a:prstGeom>
        </p:spPr>
      </p:pic>
      <p:sp>
        <p:nvSpPr>
          <p:cNvPr id="9" name="Slide Number Placeholder 8"/>
          <p:cNvSpPr>
            <a:spLocks noGrp="1"/>
          </p:cNvSpPr>
          <p:nvPr>
            <p:ph type="sldNum" sz="quarter" idx="4"/>
          </p:nvPr>
        </p:nvSpPr>
        <p:spPr/>
        <p:txBody>
          <a:bodyPr/>
          <a:lstStyle/>
          <a:p>
            <a:fld id="{E4131050-4FF2-0646-B549-420EB1446C49}" type="slidenum">
              <a:rPr lang="en-US" smtClean="0"/>
              <a:pPr/>
              <a:t>41</a:t>
            </a:fld>
            <a:endParaRPr lang="en-US"/>
          </a:p>
        </p:txBody>
      </p:sp>
      <p:sp>
        <p:nvSpPr>
          <p:cNvPr id="10" name="Footer Placeholder 9"/>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886"/>
            <a:ext cx="8229600" cy="1143000"/>
          </a:xfrm>
        </p:spPr>
        <p:txBody>
          <a:bodyPr>
            <a:normAutofit/>
          </a:bodyPr>
          <a:lstStyle/>
          <a:p>
            <a:r>
              <a:rPr lang="en-US" dirty="0" smtClean="0"/>
              <a:t>PHMM Emission Probabilities</a:t>
            </a:r>
            <a:endParaRPr lang="en-US" dirty="0"/>
          </a:p>
        </p:txBody>
      </p:sp>
      <p:sp>
        <p:nvSpPr>
          <p:cNvPr id="3" name="Content Placeholder 2"/>
          <p:cNvSpPr>
            <a:spLocks noGrp="1"/>
          </p:cNvSpPr>
          <p:nvPr>
            <p:ph idx="1"/>
          </p:nvPr>
        </p:nvSpPr>
        <p:spPr>
          <a:xfrm>
            <a:off x="339072" y="1231000"/>
            <a:ext cx="8347728" cy="984925"/>
          </a:xfrm>
        </p:spPr>
        <p:txBody>
          <a:bodyPr>
            <a:normAutofit/>
          </a:bodyPr>
          <a:lstStyle/>
          <a:p>
            <a:r>
              <a:rPr lang="en-US" sz="2800" dirty="0" smtClean="0"/>
              <a:t>Emission probabilities for the given MSA</a:t>
            </a:r>
          </a:p>
          <a:p>
            <a:pPr lvl="1"/>
            <a:r>
              <a:rPr lang="en-US" sz="2400" dirty="0" smtClean="0"/>
              <a:t>Using add-one rule</a:t>
            </a:r>
          </a:p>
        </p:txBody>
      </p:sp>
      <p:pic>
        <p:nvPicPr>
          <p:cNvPr id="6" name="Picture 5" descr="temp.tiff"/>
          <p:cNvPicPr>
            <a:picLocks noChangeAspect="1"/>
          </p:cNvPicPr>
          <p:nvPr/>
        </p:nvPicPr>
        <p:blipFill>
          <a:blip r:embed="rId2"/>
          <a:stretch>
            <a:fillRect/>
          </a:stretch>
        </p:blipFill>
        <p:spPr>
          <a:xfrm>
            <a:off x="6781800" y="2486336"/>
            <a:ext cx="2333214" cy="2676008"/>
          </a:xfrm>
          <a:prstGeom prst="rect">
            <a:avLst/>
          </a:prstGeom>
        </p:spPr>
      </p:pic>
      <p:pic>
        <p:nvPicPr>
          <p:cNvPr id="9" name="Picture 8" descr="temp.tiff"/>
          <p:cNvPicPr>
            <a:picLocks noChangeAspect="1"/>
          </p:cNvPicPr>
          <p:nvPr/>
        </p:nvPicPr>
        <p:blipFill>
          <a:blip r:embed="rId3"/>
          <a:stretch>
            <a:fillRect/>
          </a:stretch>
        </p:blipFill>
        <p:spPr>
          <a:xfrm>
            <a:off x="838200" y="2350293"/>
            <a:ext cx="4180935" cy="3821907"/>
          </a:xfrm>
          <a:prstGeom prst="rect">
            <a:avLst/>
          </a:prstGeom>
        </p:spPr>
      </p:pic>
      <p:sp>
        <p:nvSpPr>
          <p:cNvPr id="8" name="Slide Number Placeholder 7"/>
          <p:cNvSpPr>
            <a:spLocks noGrp="1"/>
          </p:cNvSpPr>
          <p:nvPr>
            <p:ph type="sldNum" sz="quarter" idx="4"/>
          </p:nvPr>
        </p:nvSpPr>
        <p:spPr/>
        <p:txBody>
          <a:bodyPr/>
          <a:lstStyle/>
          <a:p>
            <a:fld id="{E4131050-4FF2-0646-B549-420EB1446C49}" type="slidenum">
              <a:rPr lang="en-US" smtClean="0"/>
              <a:pPr/>
              <a:t>42</a:t>
            </a:fld>
            <a:endParaRPr lang="en-US"/>
          </a:p>
        </p:txBody>
      </p:sp>
      <p:sp>
        <p:nvSpPr>
          <p:cNvPr id="10" name="Footer Placeholder 9"/>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886"/>
            <a:ext cx="8229600" cy="1143000"/>
          </a:xfrm>
        </p:spPr>
        <p:txBody>
          <a:bodyPr>
            <a:normAutofit/>
          </a:bodyPr>
          <a:lstStyle/>
          <a:p>
            <a:r>
              <a:rPr lang="en-US" dirty="0" smtClean="0"/>
              <a:t>PHMM Transition Probabilities</a:t>
            </a:r>
            <a:endParaRPr lang="en-US" dirty="0"/>
          </a:p>
        </p:txBody>
      </p:sp>
      <p:sp>
        <p:nvSpPr>
          <p:cNvPr id="3" name="Content Placeholder 2"/>
          <p:cNvSpPr>
            <a:spLocks noGrp="1"/>
          </p:cNvSpPr>
          <p:nvPr>
            <p:ph idx="1"/>
          </p:nvPr>
        </p:nvSpPr>
        <p:spPr>
          <a:xfrm>
            <a:off x="339072" y="1231000"/>
            <a:ext cx="8347728" cy="984925"/>
          </a:xfrm>
        </p:spPr>
        <p:txBody>
          <a:bodyPr>
            <a:normAutofit/>
          </a:bodyPr>
          <a:lstStyle/>
          <a:p>
            <a:r>
              <a:rPr lang="en-US" sz="2800" dirty="0" smtClean="0"/>
              <a:t>Transition probabilities for the given MSA</a:t>
            </a:r>
          </a:p>
          <a:p>
            <a:pPr lvl="1"/>
            <a:r>
              <a:rPr lang="en-US" sz="2400" dirty="0" smtClean="0"/>
              <a:t>Using add-one rule</a:t>
            </a:r>
          </a:p>
        </p:txBody>
      </p:sp>
      <p:pic>
        <p:nvPicPr>
          <p:cNvPr id="6" name="Picture 5" descr="temp.tiff"/>
          <p:cNvPicPr>
            <a:picLocks noChangeAspect="1"/>
          </p:cNvPicPr>
          <p:nvPr/>
        </p:nvPicPr>
        <p:blipFill>
          <a:blip r:embed="rId2"/>
          <a:stretch>
            <a:fillRect/>
          </a:stretch>
        </p:blipFill>
        <p:spPr>
          <a:xfrm>
            <a:off x="6819998" y="2701802"/>
            <a:ext cx="2295016" cy="2632198"/>
          </a:xfrm>
          <a:prstGeom prst="rect">
            <a:avLst/>
          </a:prstGeom>
        </p:spPr>
      </p:pic>
      <p:pic>
        <p:nvPicPr>
          <p:cNvPr id="8" name="Picture 7" descr="temp.tiff"/>
          <p:cNvPicPr>
            <a:picLocks noChangeAspect="1"/>
          </p:cNvPicPr>
          <p:nvPr/>
        </p:nvPicPr>
        <p:blipFill>
          <a:blip r:embed="rId3"/>
          <a:stretch>
            <a:fillRect/>
          </a:stretch>
        </p:blipFill>
        <p:spPr>
          <a:xfrm>
            <a:off x="59064" y="2364706"/>
            <a:ext cx="6337301" cy="3873500"/>
          </a:xfrm>
          <a:prstGeom prst="rect">
            <a:avLst/>
          </a:prstGeom>
        </p:spPr>
      </p:pic>
      <p:sp>
        <p:nvSpPr>
          <p:cNvPr id="9" name="Slide Number Placeholder 8"/>
          <p:cNvSpPr>
            <a:spLocks noGrp="1"/>
          </p:cNvSpPr>
          <p:nvPr>
            <p:ph type="sldNum" sz="quarter" idx="4"/>
          </p:nvPr>
        </p:nvSpPr>
        <p:spPr/>
        <p:txBody>
          <a:bodyPr/>
          <a:lstStyle/>
          <a:p>
            <a:fld id="{E4131050-4FF2-0646-B549-420EB1446C49}" type="slidenum">
              <a:rPr lang="en-US" smtClean="0"/>
              <a:pPr/>
              <a:t>43</a:t>
            </a:fld>
            <a:endParaRPr lang="en-US"/>
          </a:p>
        </p:txBody>
      </p:sp>
      <p:sp>
        <p:nvSpPr>
          <p:cNvPr id="10" name="Footer Placeholder 9"/>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 Summary</a:t>
            </a:r>
            <a:endParaRPr lang="en-US" dirty="0"/>
          </a:p>
        </p:txBody>
      </p:sp>
      <p:sp>
        <p:nvSpPr>
          <p:cNvPr id="3" name="Content Placeholder 2"/>
          <p:cNvSpPr>
            <a:spLocks noGrp="1"/>
          </p:cNvSpPr>
          <p:nvPr>
            <p:ph idx="1"/>
          </p:nvPr>
        </p:nvSpPr>
        <p:spPr>
          <a:xfrm>
            <a:off x="685800" y="1676400"/>
            <a:ext cx="8077200" cy="4419600"/>
          </a:xfrm>
        </p:spPr>
        <p:txBody>
          <a:bodyPr>
            <a:normAutofit fontScale="92500" lnSpcReduction="10000"/>
          </a:bodyPr>
          <a:lstStyle/>
          <a:p>
            <a:r>
              <a:rPr lang="en-US" dirty="0" smtClean="0"/>
              <a:t>Determine all pairwise alignments</a:t>
            </a:r>
          </a:p>
          <a:p>
            <a:pPr lvl="1"/>
            <a:r>
              <a:rPr lang="en-US" dirty="0" smtClean="0"/>
              <a:t>Typically, use dynamic programming</a:t>
            </a:r>
          </a:p>
          <a:p>
            <a:r>
              <a:rPr lang="en-US" dirty="0" smtClean="0"/>
              <a:t>Use pairwise alignments to construct MSA</a:t>
            </a:r>
          </a:p>
          <a:p>
            <a:pPr lvl="1"/>
            <a:r>
              <a:rPr lang="en-US" dirty="0" smtClean="0"/>
              <a:t>Lots of ways to do this</a:t>
            </a:r>
          </a:p>
          <a:p>
            <a:r>
              <a:rPr lang="en-US" dirty="0" smtClean="0"/>
              <a:t>Using MSA, determine probabilities</a:t>
            </a:r>
          </a:p>
          <a:p>
            <a:pPr lvl="1"/>
            <a:r>
              <a:rPr lang="en-US" dirty="0" smtClean="0"/>
              <a:t>Emission probabilities</a:t>
            </a:r>
          </a:p>
          <a:p>
            <a:pPr lvl="1"/>
            <a:r>
              <a:rPr lang="en-US" dirty="0" smtClean="0"/>
              <a:t>State transition probabilities</a:t>
            </a:r>
          </a:p>
          <a:p>
            <a:r>
              <a:rPr lang="en-US" dirty="0" smtClean="0"/>
              <a:t>Then we have trained our PHMM</a:t>
            </a:r>
          </a:p>
          <a:p>
            <a:pPr lvl="1"/>
            <a:r>
              <a:rPr lang="en-US" dirty="0" smtClean="0"/>
              <a:t>Now what???</a:t>
            </a: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44</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 Scoring</a:t>
            </a:r>
            <a:endParaRPr lang="en-US" dirty="0"/>
          </a:p>
        </p:txBody>
      </p:sp>
      <p:sp>
        <p:nvSpPr>
          <p:cNvPr id="3" name="Content Placeholder 2"/>
          <p:cNvSpPr>
            <a:spLocks noGrp="1"/>
          </p:cNvSpPr>
          <p:nvPr>
            <p:ph idx="1"/>
          </p:nvPr>
        </p:nvSpPr>
        <p:spPr/>
        <p:txBody>
          <a:bodyPr/>
          <a:lstStyle/>
          <a:p>
            <a:r>
              <a:rPr lang="en-US" dirty="0" smtClean="0"/>
              <a:t>How to score an </a:t>
            </a:r>
            <a:r>
              <a:rPr lang="en-US" dirty="0" err="1" smtClean="0"/>
              <a:t>emmision</a:t>
            </a:r>
            <a:r>
              <a:rPr lang="en-US" dirty="0" smtClean="0"/>
              <a:t> sequence </a:t>
            </a:r>
            <a:r>
              <a:rPr lang="en-US" dirty="0" smtClean="0">
                <a:latin typeface="Lucida Grande"/>
                <a:cs typeface="Lucida Grande"/>
              </a:rPr>
              <a:t>X</a:t>
            </a:r>
            <a:r>
              <a:rPr lang="en-US" dirty="0" smtClean="0"/>
              <a:t> against a </a:t>
            </a:r>
            <a:r>
              <a:rPr lang="en-US" dirty="0" smtClean="0"/>
              <a:t>PHMM? We want </a:t>
            </a:r>
            <a:r>
              <a:rPr lang="en-US" dirty="0" err="1" smtClean="0">
                <a:latin typeface="Lucida Grande"/>
                <a:cs typeface="Lucida Grande"/>
              </a:rPr>
              <a:t>λ</a:t>
            </a:r>
            <a:r>
              <a:rPr lang="en-US" dirty="0" smtClean="0">
                <a:latin typeface="Lucida Grande"/>
                <a:cs typeface="Lucida Grande"/>
              </a:rPr>
              <a:t>= (A,E,π) </a:t>
            </a:r>
            <a:endParaRPr lang="en-US" dirty="0" smtClean="0"/>
          </a:p>
          <a:p>
            <a:r>
              <a:rPr lang="en-US" dirty="0" smtClean="0"/>
              <a:t>As with HMM, there is a brute force way, and an efficient way</a:t>
            </a:r>
          </a:p>
          <a:p>
            <a:r>
              <a:rPr lang="en-US" dirty="0" smtClean="0"/>
              <a:t>First, an example to illustrate the brute force method</a:t>
            </a:r>
            <a:endParaRPr lang="is-IS" dirty="0" smtClean="0"/>
          </a:p>
          <a:p>
            <a:pPr lvl="1"/>
            <a:r>
              <a:rPr lang="is-IS" dirty="0" smtClean="0"/>
              <a:t>Then, the efficient way</a:t>
            </a:r>
            <a:endParaRPr lang="en-US" dirty="0"/>
          </a:p>
        </p:txBody>
      </p:sp>
      <p:sp>
        <p:nvSpPr>
          <p:cNvPr id="4" name="Footer Placeholder 3"/>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45</a:t>
            </a:fld>
            <a:endParaRPr lang="en-US"/>
          </a:p>
        </p:txBody>
      </p:sp>
    </p:spTree>
    <p:extLst>
      <p:ext uri="{BB962C8B-B14F-4D97-AF65-F5344CB8AC3E}">
        <p14:creationId xmlns:p14="http://schemas.microsoft.com/office/powerpoint/2010/main" val="450522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 Scoring: Brute Force</a:t>
            </a:r>
            <a:endParaRPr lang="en-US" dirty="0"/>
          </a:p>
        </p:txBody>
      </p:sp>
      <p:sp>
        <p:nvSpPr>
          <p:cNvPr id="3" name="Content Placeholder 2"/>
          <p:cNvSpPr>
            <a:spLocks noGrp="1"/>
          </p:cNvSpPr>
          <p:nvPr>
            <p:ph idx="1"/>
          </p:nvPr>
        </p:nvSpPr>
        <p:spPr>
          <a:xfrm>
            <a:off x="381000" y="1676400"/>
            <a:ext cx="3962400" cy="4419600"/>
          </a:xfrm>
        </p:spPr>
        <p:txBody>
          <a:bodyPr/>
          <a:lstStyle/>
          <a:p>
            <a:r>
              <a:rPr lang="en-US" dirty="0" smtClean="0"/>
              <a:t>Consider PHMM with 2 emitted symbols, </a:t>
            </a:r>
            <a:r>
              <a:rPr lang="en-US" dirty="0" smtClean="0">
                <a:latin typeface="Lucida Grande"/>
                <a:cs typeface="Lucida Grande"/>
              </a:rPr>
              <a:t>(</a:t>
            </a:r>
            <a:r>
              <a:rPr lang="en-US" dirty="0" err="1" smtClean="0">
                <a:latin typeface="Lucida Grande"/>
                <a:cs typeface="Lucida Grande"/>
              </a:rPr>
              <a:t>x,y</a:t>
            </a:r>
            <a:r>
              <a:rPr lang="en-US" dirty="0" smtClean="0">
                <a:latin typeface="Lucida Grande"/>
                <a:cs typeface="Lucida Grande"/>
              </a:rPr>
              <a:t>)</a:t>
            </a:r>
            <a:r>
              <a:rPr lang="en-US" dirty="0" smtClean="0"/>
              <a:t>, </a:t>
            </a:r>
          </a:p>
          <a:p>
            <a:r>
              <a:rPr lang="en-US" dirty="0" smtClean="0"/>
              <a:t>And, suppose that </a:t>
            </a:r>
            <a:r>
              <a:rPr lang="en-US" dirty="0" smtClean="0">
                <a:latin typeface="Lucida Grande"/>
                <a:cs typeface="Lucida Grande"/>
              </a:rPr>
              <a:t>N=2</a:t>
            </a:r>
            <a:r>
              <a:rPr lang="en-US" dirty="0" smtClean="0"/>
              <a:t>      </a:t>
            </a:r>
          </a:p>
          <a:p>
            <a:r>
              <a:rPr lang="en-US" dirty="0" smtClean="0"/>
              <a:t>Table lists all possible paths</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46</a:t>
            </a:fld>
            <a:endParaRPr lang="en-US"/>
          </a:p>
        </p:txBody>
      </p:sp>
      <p:pic>
        <p:nvPicPr>
          <p:cNvPr id="6" name="Picture 5"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141" y="1447800"/>
            <a:ext cx="3888259" cy="4495800"/>
          </a:xfrm>
          <a:prstGeom prst="rect">
            <a:avLst/>
          </a:prstGeom>
        </p:spPr>
      </p:pic>
    </p:spTree>
    <p:extLst>
      <p:ext uri="{BB962C8B-B14F-4D97-AF65-F5344CB8AC3E}">
        <p14:creationId xmlns:p14="http://schemas.microsoft.com/office/powerpoint/2010/main" val="1630536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PHMM Scoring: Brute Force</a:t>
            </a:r>
          </a:p>
        </p:txBody>
      </p:sp>
      <p:sp>
        <p:nvSpPr>
          <p:cNvPr id="4" name="Footer Placeholder 3"/>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47</a:t>
            </a:fld>
            <a:endParaRPr lang="en-US"/>
          </a:p>
        </p:txBody>
      </p:sp>
      <p:pic>
        <p:nvPicPr>
          <p:cNvPr id="8" name="Picture 7" descr="tem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100" y="1905000"/>
            <a:ext cx="5549900" cy="3759200"/>
          </a:xfrm>
          <a:prstGeom prst="rect">
            <a:avLst/>
          </a:prstGeom>
        </p:spPr>
      </p:pic>
      <p:pic>
        <p:nvPicPr>
          <p:cNvPr id="9" name="Picture 8" descr="tem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28800"/>
            <a:ext cx="3361037" cy="3886200"/>
          </a:xfrm>
          <a:prstGeom prst="rect">
            <a:avLst/>
          </a:prstGeom>
        </p:spPr>
      </p:pic>
    </p:spTree>
    <p:extLst>
      <p:ext uri="{BB962C8B-B14F-4D97-AF65-F5344CB8AC3E}">
        <p14:creationId xmlns:p14="http://schemas.microsoft.com/office/powerpoint/2010/main" val="1526711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 Scoring</a:t>
            </a:r>
            <a:endParaRPr lang="en-US" dirty="0"/>
          </a:p>
        </p:txBody>
      </p:sp>
      <p:sp>
        <p:nvSpPr>
          <p:cNvPr id="3" name="Content Placeholder 2"/>
          <p:cNvSpPr>
            <a:spLocks noGrp="1"/>
          </p:cNvSpPr>
          <p:nvPr>
            <p:ph idx="1"/>
          </p:nvPr>
        </p:nvSpPr>
        <p:spPr/>
        <p:txBody>
          <a:bodyPr/>
          <a:lstStyle/>
          <a:p>
            <a:r>
              <a:rPr lang="en-US" sz="2800" dirty="0" smtClean="0"/>
              <a:t>Want to </a:t>
            </a:r>
            <a:r>
              <a:rPr lang="en-US" sz="2800" b="1" i="1" dirty="0" smtClean="0"/>
              <a:t>efficiently</a:t>
            </a:r>
            <a:r>
              <a:rPr lang="en-US" sz="2800" dirty="0" smtClean="0"/>
              <a:t> score sequences to see how closely they match PHMM</a:t>
            </a:r>
          </a:p>
          <a:p>
            <a:r>
              <a:rPr lang="en-US" sz="2800" dirty="0" smtClean="0"/>
              <a:t>How did we score using HMM?</a:t>
            </a:r>
          </a:p>
          <a:p>
            <a:pPr lvl="1"/>
            <a:r>
              <a:rPr lang="en-US" sz="2400" dirty="0" smtClean="0"/>
              <a:t>Forward algorithm</a:t>
            </a:r>
          </a:p>
          <a:p>
            <a:r>
              <a:rPr lang="en-US" sz="2800" dirty="0" smtClean="0"/>
              <a:t>How to score sequences with PHMM?</a:t>
            </a:r>
          </a:p>
          <a:p>
            <a:pPr lvl="1"/>
            <a:r>
              <a:rPr lang="en-US" sz="2400" dirty="0" smtClean="0"/>
              <a:t>Forward algorithm (surprise!)</a:t>
            </a:r>
          </a:p>
          <a:p>
            <a:r>
              <a:rPr lang="en-US" sz="2800" dirty="0" smtClean="0"/>
              <a:t>But, PHMM scoring is more complex</a:t>
            </a:r>
          </a:p>
          <a:p>
            <a:pPr lvl="1"/>
            <a:r>
              <a:rPr lang="en-US" sz="2400" dirty="0" smtClean="0"/>
              <a:t>Due to more complex state transitions</a:t>
            </a:r>
            <a:r>
              <a:rPr lang="is-IS" sz="2400" dirty="0" smtClean="0"/>
              <a:t>…</a:t>
            </a:r>
            <a:endParaRPr lang="en-US" sz="2400" dirty="0" smtClean="0"/>
          </a:p>
          <a:p>
            <a:pPr lvl="1"/>
            <a:r>
              <a:rPr lang="is-IS" sz="2400" dirty="0" smtClean="0"/>
              <a:t>…a</a:t>
            </a:r>
            <a:r>
              <a:rPr lang="en-US" sz="2400" dirty="0" err="1" smtClean="0"/>
              <a:t>nd</a:t>
            </a:r>
            <a:r>
              <a:rPr lang="en-US" sz="2400" dirty="0" smtClean="0"/>
              <a:t> (slightly) more complex </a:t>
            </a:r>
            <a:r>
              <a:rPr lang="en-US" sz="2400" dirty="0" smtClean="0">
                <a:latin typeface="Lucida Grande"/>
                <a:cs typeface="Lucida Grande"/>
              </a:rPr>
              <a:t>B</a:t>
            </a:r>
            <a:r>
              <a:rPr lang="en-US" sz="2400" dirty="0" smtClean="0"/>
              <a:t> matrices</a:t>
            </a:r>
            <a:endParaRPr lang="en-US" sz="2400"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48</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Algorithm</a:t>
            </a:r>
            <a:endParaRPr lang="en-US" dirty="0"/>
          </a:p>
        </p:txBody>
      </p:sp>
      <p:sp>
        <p:nvSpPr>
          <p:cNvPr id="3" name="Content Placeholder 2"/>
          <p:cNvSpPr>
            <a:spLocks noGrp="1"/>
          </p:cNvSpPr>
          <p:nvPr>
            <p:ph idx="1"/>
          </p:nvPr>
        </p:nvSpPr>
        <p:spPr/>
        <p:txBody>
          <a:bodyPr>
            <a:normAutofit fontScale="92500"/>
          </a:bodyPr>
          <a:lstStyle/>
          <a:p>
            <a:r>
              <a:rPr lang="en-US" dirty="0" smtClean="0"/>
              <a:t>Notation</a:t>
            </a:r>
          </a:p>
          <a:p>
            <a:pPr lvl="1"/>
            <a:r>
              <a:rPr lang="en-US" dirty="0" smtClean="0"/>
              <a:t>Indices </a:t>
            </a:r>
            <a:r>
              <a:rPr lang="en-US" dirty="0" err="1" smtClean="0">
                <a:latin typeface="Lucida Grande"/>
                <a:cs typeface="Lucida Grande"/>
              </a:rPr>
              <a:t>i</a:t>
            </a:r>
            <a:r>
              <a:rPr lang="en-US" dirty="0" smtClean="0"/>
              <a:t> and </a:t>
            </a:r>
            <a:r>
              <a:rPr lang="en-US" dirty="0" err="1" smtClean="0">
                <a:latin typeface="Lucida Grande"/>
                <a:cs typeface="Lucida Grande"/>
              </a:rPr>
              <a:t>j</a:t>
            </a:r>
            <a:r>
              <a:rPr lang="en-US" dirty="0" smtClean="0"/>
              <a:t> are columns in MSA</a:t>
            </a:r>
          </a:p>
          <a:p>
            <a:pPr lvl="1"/>
            <a:r>
              <a:rPr lang="en-US" dirty="0" smtClean="0">
                <a:latin typeface="Lucida Grande"/>
                <a:cs typeface="Lucida Grande"/>
              </a:rPr>
              <a:t>x</a:t>
            </a:r>
            <a:r>
              <a:rPr lang="en-US" baseline="-25000" dirty="0" smtClean="0">
                <a:latin typeface="Lucida Grande"/>
                <a:cs typeface="Lucida Grande"/>
              </a:rPr>
              <a:t>i</a:t>
            </a:r>
            <a:r>
              <a:rPr lang="en-US" dirty="0" smtClean="0"/>
              <a:t> is </a:t>
            </a:r>
            <a:r>
              <a:rPr lang="en-US" dirty="0" err="1" smtClean="0">
                <a:latin typeface="Lucida Grande"/>
                <a:cs typeface="Lucida Grande"/>
              </a:rPr>
              <a:t>i</a:t>
            </a:r>
            <a:r>
              <a:rPr lang="en-US" baseline="30000" dirty="0" err="1" smtClean="0"/>
              <a:t>th</a:t>
            </a:r>
            <a:r>
              <a:rPr lang="en-US" dirty="0" smtClean="0"/>
              <a:t> observation (emission) symbol</a:t>
            </a:r>
          </a:p>
          <a:p>
            <a:pPr lvl="1"/>
            <a:r>
              <a:rPr lang="en-US" dirty="0" err="1" smtClean="0">
                <a:latin typeface="Lucida Grande"/>
                <a:cs typeface="Lucida Grande"/>
              </a:rPr>
              <a:t>q</a:t>
            </a:r>
            <a:r>
              <a:rPr lang="en-US" baseline="-25000" dirty="0" err="1" smtClean="0">
                <a:latin typeface="Lucida Grande"/>
                <a:cs typeface="Lucida Grande"/>
              </a:rPr>
              <a:t>xi</a:t>
            </a:r>
            <a:r>
              <a:rPr lang="en-US" dirty="0" smtClean="0"/>
              <a:t> is distribution of </a:t>
            </a:r>
            <a:r>
              <a:rPr lang="en-US" dirty="0" smtClean="0">
                <a:latin typeface="Lucida Grande"/>
                <a:cs typeface="Lucida Grande"/>
              </a:rPr>
              <a:t>x</a:t>
            </a:r>
            <a:r>
              <a:rPr lang="en-US" baseline="-25000" dirty="0" smtClean="0">
                <a:latin typeface="Lucida Grande"/>
                <a:cs typeface="Lucida Grande"/>
              </a:rPr>
              <a:t>i</a:t>
            </a:r>
            <a:r>
              <a:rPr lang="en-US" dirty="0" smtClean="0"/>
              <a:t> in “random model”</a:t>
            </a:r>
          </a:p>
          <a:p>
            <a:pPr lvl="1"/>
            <a:r>
              <a:rPr lang="en-US" dirty="0" smtClean="0"/>
              <a:t>Base case is</a:t>
            </a:r>
          </a:p>
          <a:p>
            <a:pPr lvl="1"/>
            <a:r>
              <a:rPr lang="en-US" dirty="0" smtClean="0"/>
              <a:t>         is score of </a:t>
            </a:r>
            <a:r>
              <a:rPr lang="en-US" dirty="0" smtClean="0">
                <a:latin typeface="Lucida Grande"/>
                <a:cs typeface="Lucida Grande"/>
              </a:rPr>
              <a:t>x</a:t>
            </a:r>
            <a:r>
              <a:rPr lang="en-US" baseline="-25000" dirty="0" smtClean="0">
                <a:latin typeface="Lucida Grande"/>
                <a:cs typeface="Lucida Grande"/>
              </a:rPr>
              <a:t>1</a:t>
            </a:r>
            <a:r>
              <a:rPr lang="en-US" dirty="0" smtClean="0">
                <a:latin typeface="Lucida Grande"/>
                <a:cs typeface="Lucida Grande"/>
              </a:rPr>
              <a:t>,…,x</a:t>
            </a:r>
            <a:r>
              <a:rPr lang="en-US" baseline="-25000" dirty="0" smtClean="0">
                <a:latin typeface="Lucida Grande"/>
                <a:cs typeface="Lucida Grande"/>
              </a:rPr>
              <a:t>i</a:t>
            </a:r>
            <a:r>
              <a:rPr lang="en-US" dirty="0" smtClean="0">
                <a:latin typeface="Lucida Grande"/>
                <a:cs typeface="Lucida Grande"/>
              </a:rPr>
              <a:t> </a:t>
            </a:r>
            <a:r>
              <a:rPr lang="en-US" dirty="0" smtClean="0"/>
              <a:t>up to state </a:t>
            </a:r>
            <a:r>
              <a:rPr lang="en-US" dirty="0" err="1" smtClean="0">
                <a:latin typeface="Lucida Grande"/>
                <a:cs typeface="Lucida Grande"/>
              </a:rPr>
              <a:t>j</a:t>
            </a:r>
            <a:r>
              <a:rPr lang="en-US" dirty="0" smtClean="0"/>
              <a:t> (note that in PHMM, </a:t>
            </a:r>
            <a:r>
              <a:rPr lang="en-US" dirty="0" err="1" smtClean="0">
                <a:latin typeface="Lucida Grande"/>
                <a:cs typeface="Lucida Grande"/>
              </a:rPr>
              <a:t>i</a:t>
            </a:r>
            <a:r>
              <a:rPr lang="en-US" dirty="0" smtClean="0"/>
              <a:t> and </a:t>
            </a:r>
            <a:r>
              <a:rPr lang="en-US" dirty="0" err="1" smtClean="0">
                <a:latin typeface="Lucida Grande"/>
                <a:cs typeface="Lucida Grande"/>
              </a:rPr>
              <a:t>j</a:t>
            </a:r>
            <a:r>
              <a:rPr lang="en-US" dirty="0" smtClean="0"/>
              <a:t> may not agree)</a:t>
            </a:r>
          </a:p>
          <a:p>
            <a:r>
              <a:rPr lang="en-US" dirty="0" smtClean="0"/>
              <a:t>Some states undefined</a:t>
            </a:r>
          </a:p>
          <a:p>
            <a:pPr lvl="1"/>
            <a:r>
              <a:rPr lang="en-US" dirty="0" smtClean="0"/>
              <a:t>Undefined states ignored in calculation</a:t>
            </a:r>
          </a:p>
          <a:p>
            <a:pPr lvl="1"/>
            <a:endParaRPr lang="en-US" dirty="0"/>
          </a:p>
        </p:txBody>
      </p:sp>
      <p:pic>
        <p:nvPicPr>
          <p:cNvPr id="6" name="Picture 5" descr="temp.tiff"/>
          <p:cNvPicPr>
            <a:picLocks noChangeAspect="1"/>
          </p:cNvPicPr>
          <p:nvPr/>
        </p:nvPicPr>
        <p:blipFill>
          <a:blip r:embed="rId2"/>
          <a:stretch>
            <a:fillRect/>
          </a:stretch>
        </p:blipFill>
        <p:spPr>
          <a:xfrm>
            <a:off x="3479800" y="3708400"/>
            <a:ext cx="1244600" cy="406400"/>
          </a:xfrm>
          <a:prstGeom prst="rect">
            <a:avLst/>
          </a:prstGeom>
        </p:spPr>
      </p:pic>
      <p:pic>
        <p:nvPicPr>
          <p:cNvPr id="7" name="Picture 6" descr="temp2.tiff"/>
          <p:cNvPicPr>
            <a:picLocks noChangeAspect="1"/>
          </p:cNvPicPr>
          <p:nvPr/>
        </p:nvPicPr>
        <p:blipFill>
          <a:blip r:embed="rId3"/>
          <a:stretch>
            <a:fillRect/>
          </a:stretch>
        </p:blipFill>
        <p:spPr>
          <a:xfrm>
            <a:off x="1498600" y="4140200"/>
            <a:ext cx="787400" cy="431800"/>
          </a:xfrm>
          <a:prstGeom prst="rect">
            <a:avLst/>
          </a:prstGeom>
        </p:spPr>
      </p:pic>
      <p:sp>
        <p:nvSpPr>
          <p:cNvPr id="8" name="Slide Number Placeholder 7"/>
          <p:cNvSpPr>
            <a:spLocks noGrp="1"/>
          </p:cNvSpPr>
          <p:nvPr>
            <p:ph type="sldNum" sz="quarter" idx="4"/>
          </p:nvPr>
        </p:nvSpPr>
        <p:spPr/>
        <p:txBody>
          <a:bodyPr/>
          <a:lstStyle/>
          <a:p>
            <a:fld id="{E4131050-4FF2-0646-B549-420EB1446C49}" type="slidenum">
              <a:rPr lang="en-US" smtClean="0"/>
              <a:pPr/>
              <a:t>49</a:t>
            </a:fld>
            <a:endParaRPr lang="en-US"/>
          </a:p>
        </p:txBody>
      </p:sp>
      <p:sp>
        <p:nvSpPr>
          <p:cNvPr id="9" name="Footer Placeholder 8"/>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a:t>
            </a:r>
            <a:r>
              <a:rPr lang="en-US" dirty="0" err="1" smtClean="0"/>
              <a:t>HMMs</a:t>
            </a:r>
            <a:endParaRPr lang="en-US" dirty="0"/>
          </a:p>
        </p:txBody>
      </p:sp>
      <p:sp>
        <p:nvSpPr>
          <p:cNvPr id="3" name="Content Placeholder 2"/>
          <p:cNvSpPr>
            <a:spLocks noGrp="1"/>
          </p:cNvSpPr>
          <p:nvPr>
            <p:ph idx="1"/>
          </p:nvPr>
        </p:nvSpPr>
        <p:spPr>
          <a:xfrm>
            <a:off x="685800" y="1676400"/>
            <a:ext cx="8001000" cy="4419600"/>
          </a:xfrm>
        </p:spPr>
        <p:txBody>
          <a:bodyPr>
            <a:normAutofit fontScale="92500" lnSpcReduction="10000"/>
          </a:bodyPr>
          <a:lstStyle/>
          <a:p>
            <a:pPr>
              <a:spcAft>
                <a:spcPts val="600"/>
              </a:spcAft>
            </a:pPr>
            <a:r>
              <a:rPr lang="en-US" dirty="0" smtClean="0"/>
              <a:t>Positional information not considered</a:t>
            </a:r>
          </a:p>
          <a:p>
            <a:pPr lvl="1">
              <a:spcAft>
                <a:spcPts val="600"/>
              </a:spcAft>
            </a:pPr>
            <a:r>
              <a:rPr lang="en-US" dirty="0" smtClean="0"/>
              <a:t>HMM doesn’t care where it’s at in sequence</a:t>
            </a:r>
          </a:p>
          <a:p>
            <a:pPr lvl="1">
              <a:spcAft>
                <a:spcPts val="600"/>
              </a:spcAft>
            </a:pPr>
            <a:r>
              <a:rPr lang="en-US" dirty="0"/>
              <a:t>N</a:t>
            </a:r>
            <a:r>
              <a:rPr lang="en-US" dirty="0" smtClean="0"/>
              <a:t>o explicit use of positional information</a:t>
            </a:r>
          </a:p>
          <a:p>
            <a:pPr>
              <a:spcAft>
                <a:spcPts val="600"/>
              </a:spcAft>
            </a:pPr>
            <a:r>
              <a:rPr lang="en-US" dirty="0" smtClean="0"/>
              <a:t>With HMM, no insertions or deletions</a:t>
            </a:r>
          </a:p>
          <a:p>
            <a:pPr lvl="1">
              <a:spcAft>
                <a:spcPts val="600"/>
              </a:spcAft>
            </a:pPr>
            <a:r>
              <a:rPr lang="en-US" dirty="0" smtClean="0"/>
              <a:t>Only overall statistical properties of </a:t>
            </a:r>
            <a:r>
              <a:rPr lang="en-US" i="1" dirty="0">
                <a:latin typeface="Lucida Grande"/>
                <a:cs typeface="Lucida Grande"/>
              </a:rPr>
              <a:t>O</a:t>
            </a:r>
            <a:r>
              <a:rPr lang="en-US" dirty="0" smtClean="0"/>
              <a:t> </a:t>
            </a:r>
            <a:r>
              <a:rPr lang="en-US" dirty="0"/>
              <a:t> </a:t>
            </a:r>
            <a:r>
              <a:rPr lang="en-US" dirty="0" smtClean="0"/>
              <a:t> </a:t>
            </a:r>
          </a:p>
          <a:p>
            <a:pPr>
              <a:spcAft>
                <a:spcPts val="600"/>
              </a:spcAft>
            </a:pPr>
            <a:r>
              <a:rPr lang="en-US" dirty="0" smtClean="0"/>
              <a:t>Serious limitations in some applications</a:t>
            </a:r>
          </a:p>
          <a:p>
            <a:pPr lvl="1">
              <a:spcAft>
                <a:spcPts val="600"/>
              </a:spcAft>
            </a:pPr>
            <a:r>
              <a:rPr lang="en-US" dirty="0" smtClean="0"/>
              <a:t>E.g., bioinformatics sequence comparison</a:t>
            </a:r>
            <a:r>
              <a:rPr lang="is-IS" dirty="0" smtClean="0"/>
              <a:t>…</a:t>
            </a:r>
            <a:endParaRPr lang="en-US" dirty="0" smtClean="0"/>
          </a:p>
          <a:p>
            <a:pPr lvl="1">
              <a:spcAft>
                <a:spcPts val="600"/>
              </a:spcAft>
            </a:pPr>
            <a:r>
              <a:rPr lang="en-US" dirty="0" smtClean="0"/>
              <a:t>Where alignment &amp; </a:t>
            </a:r>
            <a:r>
              <a:rPr lang="en-US" dirty="0"/>
              <a:t>insert/</a:t>
            </a:r>
            <a:r>
              <a:rPr lang="en-US" dirty="0" smtClean="0"/>
              <a:t>delete are critical</a:t>
            </a:r>
            <a:endParaRPr lang="en-US" dirty="0"/>
          </a:p>
          <a:p>
            <a:pPr lvl="1">
              <a:spcAft>
                <a:spcPts val="600"/>
              </a:spcAft>
            </a:pP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5</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mp.tiff"/>
          <p:cNvPicPr>
            <a:picLocks noChangeAspect="1"/>
          </p:cNvPicPr>
          <p:nvPr/>
        </p:nvPicPr>
        <p:blipFill>
          <a:blip r:embed="rId2"/>
          <a:stretch>
            <a:fillRect/>
          </a:stretch>
        </p:blipFill>
        <p:spPr>
          <a:xfrm>
            <a:off x="398136" y="2056198"/>
            <a:ext cx="8361948" cy="2582018"/>
          </a:xfrm>
          <a:prstGeom prst="rect">
            <a:avLst/>
          </a:prstGeom>
        </p:spPr>
      </p:pic>
      <p:sp>
        <p:nvSpPr>
          <p:cNvPr id="2" name="Title 1"/>
          <p:cNvSpPr>
            <a:spLocks noGrp="1"/>
          </p:cNvSpPr>
          <p:nvPr>
            <p:ph type="title"/>
          </p:nvPr>
        </p:nvSpPr>
        <p:spPr/>
        <p:txBody>
          <a:bodyPr/>
          <a:lstStyle/>
          <a:p>
            <a:r>
              <a:rPr lang="en-US" dirty="0" smtClean="0"/>
              <a:t>Forward Algorithm</a:t>
            </a:r>
            <a:endParaRPr lang="en-US" dirty="0"/>
          </a:p>
        </p:txBody>
      </p:sp>
      <p:sp>
        <p:nvSpPr>
          <p:cNvPr id="3" name="Content Placeholder 2"/>
          <p:cNvSpPr>
            <a:spLocks noGrp="1"/>
          </p:cNvSpPr>
          <p:nvPr>
            <p:ph idx="1"/>
          </p:nvPr>
        </p:nvSpPr>
        <p:spPr>
          <a:xfrm>
            <a:off x="685800" y="1676400"/>
            <a:ext cx="8001000" cy="4419600"/>
          </a:xfrm>
        </p:spPr>
        <p:txBody>
          <a:bodyPr>
            <a:normAutofit fontScale="92500" lnSpcReduction="10000"/>
          </a:bodyPr>
          <a:lstStyle/>
          <a:p>
            <a:r>
              <a:rPr lang="en-US" dirty="0" smtClean="0"/>
              <a:t>Compute </a:t>
            </a:r>
            <a:r>
              <a:rPr lang="en-US" dirty="0" smtClean="0">
                <a:latin typeface="Lucida Grande"/>
                <a:cs typeface="Lucida Grande"/>
              </a:rPr>
              <a:t>P(X|</a:t>
            </a:r>
            <a:r>
              <a:rPr lang="en-US" dirty="0" smtClean="0">
                <a:latin typeface="Lucida Grande"/>
                <a:ea typeface="Lucida Grande"/>
                <a:cs typeface="Lucida Grande"/>
              </a:rPr>
              <a:t>λ</a:t>
            </a:r>
            <a:r>
              <a:rPr lang="en-US" dirty="0" smtClean="0">
                <a:latin typeface="Lucida Grande"/>
                <a:cs typeface="Lucida Grande"/>
              </a:rPr>
              <a:t>) </a:t>
            </a:r>
            <a:r>
              <a:rPr lang="en-US" dirty="0" smtClean="0"/>
              <a:t>recursively</a:t>
            </a:r>
          </a:p>
          <a:p>
            <a:endParaRPr lang="en-US" dirty="0" smtClean="0"/>
          </a:p>
          <a:p>
            <a:endParaRPr lang="en-US" dirty="0" smtClean="0"/>
          </a:p>
          <a:p>
            <a:endParaRPr lang="en-US" dirty="0" smtClean="0"/>
          </a:p>
          <a:p>
            <a:endParaRPr lang="en-US" dirty="0" smtClean="0"/>
          </a:p>
          <a:p>
            <a:endParaRPr lang="en-US" dirty="0" smtClean="0"/>
          </a:p>
          <a:p>
            <a:r>
              <a:rPr lang="en-US" dirty="0" smtClean="0"/>
              <a:t>Note that       depends on            ,           and </a:t>
            </a:r>
          </a:p>
          <a:p>
            <a:pPr lvl="1"/>
            <a:r>
              <a:rPr lang="en-US" dirty="0" smtClean="0"/>
              <a:t>Also depends on state transition probabilities </a:t>
            </a:r>
          </a:p>
        </p:txBody>
      </p:sp>
      <p:pic>
        <p:nvPicPr>
          <p:cNvPr id="7" name="Picture 6" descr="temp2.tiff"/>
          <p:cNvPicPr>
            <a:picLocks noChangeAspect="1"/>
          </p:cNvPicPr>
          <p:nvPr/>
        </p:nvPicPr>
        <p:blipFill>
          <a:blip r:embed="rId3"/>
          <a:stretch>
            <a:fillRect/>
          </a:stretch>
        </p:blipFill>
        <p:spPr>
          <a:xfrm>
            <a:off x="2895600" y="4749800"/>
            <a:ext cx="787400" cy="431800"/>
          </a:xfrm>
          <a:prstGeom prst="rect">
            <a:avLst/>
          </a:prstGeom>
        </p:spPr>
      </p:pic>
      <p:pic>
        <p:nvPicPr>
          <p:cNvPr id="8" name="Picture 7" descr="temp.tiff"/>
          <p:cNvPicPr>
            <a:picLocks noChangeAspect="1"/>
          </p:cNvPicPr>
          <p:nvPr/>
        </p:nvPicPr>
        <p:blipFill>
          <a:blip r:embed="rId4"/>
          <a:stretch>
            <a:fillRect/>
          </a:stretch>
        </p:blipFill>
        <p:spPr>
          <a:xfrm>
            <a:off x="5791200" y="4800600"/>
            <a:ext cx="1270000" cy="406400"/>
          </a:xfrm>
          <a:prstGeom prst="rect">
            <a:avLst/>
          </a:prstGeom>
        </p:spPr>
      </p:pic>
      <p:pic>
        <p:nvPicPr>
          <p:cNvPr id="9" name="Picture 8" descr="temp2.tiff"/>
          <p:cNvPicPr>
            <a:picLocks noChangeAspect="1"/>
          </p:cNvPicPr>
          <p:nvPr/>
        </p:nvPicPr>
        <p:blipFill>
          <a:blip r:embed="rId5"/>
          <a:stretch>
            <a:fillRect/>
          </a:stretch>
        </p:blipFill>
        <p:spPr>
          <a:xfrm>
            <a:off x="7251700" y="4800600"/>
            <a:ext cx="1282700" cy="431800"/>
          </a:xfrm>
          <a:prstGeom prst="rect">
            <a:avLst/>
          </a:prstGeom>
        </p:spPr>
      </p:pic>
      <p:pic>
        <p:nvPicPr>
          <p:cNvPr id="10" name="Picture 9" descr="temp3.tiff"/>
          <p:cNvPicPr>
            <a:picLocks noChangeAspect="1"/>
          </p:cNvPicPr>
          <p:nvPr/>
        </p:nvPicPr>
        <p:blipFill>
          <a:blip r:embed="rId6"/>
          <a:stretch>
            <a:fillRect/>
          </a:stretch>
        </p:blipFill>
        <p:spPr>
          <a:xfrm>
            <a:off x="1841500" y="5105400"/>
            <a:ext cx="1282700" cy="457200"/>
          </a:xfrm>
          <a:prstGeom prst="rect">
            <a:avLst/>
          </a:prstGeom>
        </p:spPr>
      </p:pic>
      <p:sp>
        <p:nvSpPr>
          <p:cNvPr id="11" name="Slide Number Placeholder 10"/>
          <p:cNvSpPr>
            <a:spLocks noGrp="1"/>
          </p:cNvSpPr>
          <p:nvPr>
            <p:ph type="sldNum" sz="quarter" idx="4"/>
          </p:nvPr>
        </p:nvSpPr>
        <p:spPr/>
        <p:txBody>
          <a:bodyPr/>
          <a:lstStyle/>
          <a:p>
            <a:fld id="{E4131050-4FF2-0646-B549-420EB1446C49}" type="slidenum">
              <a:rPr lang="en-US" smtClean="0"/>
              <a:pPr/>
              <a:t>50</a:t>
            </a:fld>
            <a:endParaRPr lang="en-US"/>
          </a:p>
        </p:txBody>
      </p:sp>
      <p:sp>
        <p:nvSpPr>
          <p:cNvPr id="12" name="Footer Placeholder 11"/>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Algorithm</a:t>
            </a:r>
            <a:endParaRPr lang="en-US" dirty="0"/>
          </a:p>
        </p:txBody>
      </p:sp>
      <p:sp>
        <p:nvSpPr>
          <p:cNvPr id="3" name="Content Placeholder 2"/>
          <p:cNvSpPr>
            <a:spLocks noGrp="1"/>
          </p:cNvSpPr>
          <p:nvPr>
            <p:ph idx="1"/>
          </p:nvPr>
        </p:nvSpPr>
        <p:spPr/>
        <p:txBody>
          <a:bodyPr/>
          <a:lstStyle/>
          <a:p>
            <a:r>
              <a:rPr lang="en-US" dirty="0"/>
              <a:t>F</a:t>
            </a:r>
            <a:r>
              <a:rPr lang="en-US" dirty="0" smtClean="0"/>
              <a:t>or HMM, we must use scaling</a:t>
            </a:r>
          </a:p>
          <a:p>
            <a:pPr lvl="1"/>
            <a:r>
              <a:rPr lang="en-US" dirty="0" smtClean="0"/>
              <a:t>Why?</a:t>
            </a:r>
          </a:p>
          <a:p>
            <a:r>
              <a:rPr lang="en-US" dirty="0" smtClean="0"/>
              <a:t>Do we need to scale in PHMM version of the forward algorithm?</a:t>
            </a:r>
          </a:p>
          <a:p>
            <a:pPr lvl="1"/>
            <a:r>
              <a:rPr lang="en-US" dirty="0" smtClean="0"/>
              <a:t>Why or why not?</a:t>
            </a:r>
          </a:p>
          <a:p>
            <a:r>
              <a:rPr lang="en-US" dirty="0" smtClean="0"/>
              <a:t>Is underflow a problem with PHMM?</a:t>
            </a:r>
          </a:p>
          <a:p>
            <a:r>
              <a:rPr lang="en-US" dirty="0" smtClean="0"/>
              <a:t>What about overflow?</a:t>
            </a:r>
            <a:endParaRPr lang="en-US" dirty="0"/>
          </a:p>
        </p:txBody>
      </p:sp>
      <p:sp>
        <p:nvSpPr>
          <p:cNvPr id="4" name="Footer Placeholder 3"/>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51</a:t>
            </a:fld>
            <a:endParaRPr lang="en-US"/>
          </a:p>
        </p:txBody>
      </p:sp>
    </p:spTree>
    <p:extLst>
      <p:ext uri="{BB962C8B-B14F-4D97-AF65-F5344CB8AC3E}">
        <p14:creationId xmlns:p14="http://schemas.microsoft.com/office/powerpoint/2010/main" val="1608791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a:t>
            </a:r>
            <a:endParaRPr lang="en-US" dirty="0"/>
          </a:p>
        </p:txBody>
      </p:sp>
      <p:sp>
        <p:nvSpPr>
          <p:cNvPr id="3" name="Content Placeholder 2"/>
          <p:cNvSpPr>
            <a:spLocks noGrp="1"/>
          </p:cNvSpPr>
          <p:nvPr>
            <p:ph idx="1"/>
          </p:nvPr>
        </p:nvSpPr>
        <p:spPr/>
        <p:txBody>
          <a:bodyPr/>
          <a:lstStyle/>
          <a:p>
            <a:r>
              <a:rPr lang="en-US" dirty="0" smtClean="0"/>
              <a:t>Next, we will see examples of PHMM used in security applications</a:t>
            </a:r>
          </a:p>
          <a:p>
            <a:r>
              <a:rPr lang="en-US" dirty="0" smtClean="0"/>
              <a:t>Specifically, we consider</a:t>
            </a:r>
            <a:r>
              <a:rPr lang="is-IS" dirty="0" smtClean="0"/>
              <a:t>…</a:t>
            </a:r>
            <a:endParaRPr lang="en-US" dirty="0" smtClean="0"/>
          </a:p>
          <a:p>
            <a:pPr lvl="1"/>
            <a:r>
              <a:rPr lang="en-US" dirty="0" smtClean="0"/>
              <a:t>Masquerade detection based on UNIX commands</a:t>
            </a:r>
          </a:p>
          <a:p>
            <a:pPr lvl="1"/>
            <a:r>
              <a:rPr lang="en-US" dirty="0" smtClean="0"/>
              <a:t>Malware detection based on dynamically extracted API calls</a:t>
            </a:r>
          </a:p>
        </p:txBody>
      </p:sp>
      <p:sp>
        <p:nvSpPr>
          <p:cNvPr id="6" name="Slide Number Placeholder 5"/>
          <p:cNvSpPr>
            <a:spLocks noGrp="1"/>
          </p:cNvSpPr>
          <p:nvPr>
            <p:ph type="sldNum" sz="quarter" idx="4"/>
          </p:nvPr>
        </p:nvSpPr>
        <p:spPr/>
        <p:txBody>
          <a:bodyPr/>
          <a:lstStyle/>
          <a:p>
            <a:fld id="{E4131050-4FF2-0646-B549-420EB1446C49}" type="slidenum">
              <a:rPr lang="en-US" smtClean="0"/>
              <a:pPr/>
              <a:t>52</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85800" y="1676400"/>
            <a:ext cx="7924800" cy="4419600"/>
          </a:xfrm>
        </p:spPr>
        <p:txBody>
          <a:bodyPr>
            <a:normAutofit fontScale="77500" lnSpcReduction="20000"/>
          </a:bodyPr>
          <a:lstStyle/>
          <a:p>
            <a:r>
              <a:rPr lang="en-US" dirty="0" smtClean="0"/>
              <a:t>Durbin, et al, </a:t>
            </a:r>
            <a:r>
              <a:rPr lang="en-US" i="1" dirty="0" smtClean="0">
                <a:hlinkClick r:id="rId2"/>
              </a:rPr>
              <a:t>Biological Sequence Analysis: </a:t>
            </a:r>
            <a:br>
              <a:rPr lang="en-US" i="1" dirty="0" smtClean="0">
                <a:hlinkClick r:id="rId2"/>
              </a:rPr>
            </a:br>
            <a:r>
              <a:rPr lang="en-US" i="1" dirty="0" smtClean="0">
                <a:hlinkClick r:id="rId2"/>
              </a:rPr>
              <a:t>Probabilistic Models of Proteins and Nucleic Acids</a:t>
            </a:r>
            <a:endParaRPr lang="en-US" dirty="0" smtClean="0"/>
          </a:p>
          <a:p>
            <a:r>
              <a:rPr lang="en-US" dirty="0"/>
              <a:t>S. </a:t>
            </a:r>
            <a:r>
              <a:rPr lang="en-US" dirty="0" err="1"/>
              <a:t>Attaluri</a:t>
            </a:r>
            <a:r>
              <a:rPr lang="en-US" dirty="0"/>
              <a:t>, S. McGhee, and M. </a:t>
            </a:r>
            <a:r>
              <a:rPr lang="en-US"/>
              <a:t>Stamp, </a:t>
            </a:r>
            <a:r>
              <a:rPr lang="en-US">
                <a:hlinkClick r:id="rId3"/>
              </a:rPr>
              <a:t>Profile </a:t>
            </a:r>
            <a:br>
              <a:rPr lang="en-US">
                <a:hlinkClick r:id="rId3"/>
              </a:rPr>
            </a:br>
            <a:r>
              <a:rPr lang="en-US">
                <a:hlinkClick r:id="rId3"/>
              </a:rPr>
              <a:t>hidden Markov models for metamorphic virus detection</a:t>
            </a:r>
            <a:r>
              <a:rPr lang="en-US"/>
              <a:t>, </a:t>
            </a:r>
            <a:r>
              <a:rPr lang="en-US" i="1"/>
              <a:t>Journal in Computer Virology</a:t>
            </a:r>
            <a:r>
              <a:rPr lang="en-US"/>
              <a:t>, 5(2):151-169, 2009</a:t>
            </a:r>
          </a:p>
          <a:p>
            <a:r>
              <a:rPr lang="en-US" smtClean="0"/>
              <a:t>L</a:t>
            </a:r>
            <a:r>
              <a:rPr lang="en-US" dirty="0" smtClean="0"/>
              <a:t>. Huang and M. Stamp, </a:t>
            </a:r>
            <a:r>
              <a:rPr lang="en-US" dirty="0" smtClean="0">
                <a:hlinkClick r:id="rId4"/>
              </a:rPr>
              <a:t>Masquerade </a:t>
            </a:r>
            <a:br>
              <a:rPr lang="en-US" dirty="0" smtClean="0">
                <a:hlinkClick r:id="rId4"/>
              </a:rPr>
            </a:br>
            <a:r>
              <a:rPr lang="en-US" dirty="0" smtClean="0">
                <a:hlinkClick r:id="rId4"/>
              </a:rPr>
              <a:t>detection using profile hidden Markov models</a:t>
            </a:r>
            <a:r>
              <a:rPr lang="en-US" dirty="0" smtClean="0"/>
              <a:t>, </a:t>
            </a:r>
            <a:r>
              <a:rPr lang="en-US" i="1" dirty="0" smtClean="0"/>
              <a:t>Computers &amp; Security,</a:t>
            </a:r>
            <a:r>
              <a:rPr lang="en-US" dirty="0" smtClean="0"/>
              <a:t> 30(8):732-747, 2011</a:t>
            </a:r>
          </a:p>
          <a:p>
            <a:r>
              <a:rPr lang="en-US" dirty="0" smtClean="0"/>
              <a:t>S</a:t>
            </a:r>
            <a:r>
              <a:rPr lang="en-US" dirty="0"/>
              <a:t>. </a:t>
            </a:r>
            <a:r>
              <a:rPr lang="en-US" dirty="0" err="1"/>
              <a:t>Vemparala</a:t>
            </a:r>
            <a:r>
              <a:rPr lang="en-US" dirty="0"/>
              <a:t>, et al, Malware detection using dynamic birthmarks, IWSPA 2016, co-located with ACM CODASPY 2016 </a:t>
            </a:r>
          </a:p>
        </p:txBody>
      </p:sp>
      <p:sp>
        <p:nvSpPr>
          <p:cNvPr id="6" name="Slide Number Placeholder 5"/>
          <p:cNvSpPr>
            <a:spLocks noGrp="1"/>
          </p:cNvSpPr>
          <p:nvPr>
            <p:ph type="sldNum" sz="quarter" idx="4"/>
          </p:nvPr>
        </p:nvSpPr>
        <p:spPr/>
        <p:txBody>
          <a:bodyPr/>
          <a:lstStyle/>
          <a:p>
            <a:fld id="{E4131050-4FF2-0646-B549-420EB1446C49}" type="slidenum">
              <a:rPr lang="en-US" smtClean="0"/>
              <a:pPr/>
              <a:t>53</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HMM</a:t>
            </a:r>
            <a:endParaRPr lang="en-US" dirty="0"/>
          </a:p>
        </p:txBody>
      </p:sp>
      <p:sp>
        <p:nvSpPr>
          <p:cNvPr id="3" name="Content Placeholder 2"/>
          <p:cNvSpPr>
            <a:spLocks noGrp="1"/>
          </p:cNvSpPr>
          <p:nvPr>
            <p:ph idx="1"/>
          </p:nvPr>
        </p:nvSpPr>
        <p:spPr/>
        <p:txBody>
          <a:bodyPr/>
          <a:lstStyle/>
          <a:p>
            <a:r>
              <a:rPr lang="en-US" dirty="0" smtClean="0"/>
              <a:t>Profile HMM (PHMM) designed to overcome limitations on previous slide</a:t>
            </a:r>
          </a:p>
          <a:p>
            <a:pPr lvl="1"/>
            <a:r>
              <a:rPr lang="en-US" dirty="0" smtClean="0"/>
              <a:t>In some ways, PHMM easier than HMM</a:t>
            </a:r>
          </a:p>
          <a:p>
            <a:pPr lvl="1"/>
            <a:r>
              <a:rPr lang="en-US" dirty="0" smtClean="0"/>
              <a:t>In some ways, PHMM more complex</a:t>
            </a:r>
          </a:p>
          <a:p>
            <a:r>
              <a:rPr lang="en-US" dirty="0" smtClean="0"/>
              <a:t>The basic idea of PHMM ?</a:t>
            </a:r>
          </a:p>
          <a:p>
            <a:pPr lvl="1"/>
            <a:r>
              <a:rPr lang="en-US" dirty="0" smtClean="0"/>
              <a:t>Define </a:t>
            </a:r>
            <a:r>
              <a:rPr lang="en-US" dirty="0"/>
              <a:t>a</a:t>
            </a:r>
            <a:r>
              <a:rPr lang="en-US" dirty="0" smtClean="0"/>
              <a:t> </a:t>
            </a:r>
            <a:r>
              <a:rPr lang="en-US" dirty="0" smtClean="0">
                <a:latin typeface="Lucida Grande"/>
                <a:cs typeface="Lucida Grande"/>
              </a:rPr>
              <a:t>B</a:t>
            </a:r>
            <a:r>
              <a:rPr lang="en-US" dirty="0" smtClean="0"/>
              <a:t> matrix for every position</a:t>
            </a:r>
          </a:p>
          <a:p>
            <a:pPr lvl="1"/>
            <a:r>
              <a:rPr lang="en-US" dirty="0" smtClean="0"/>
              <a:t>Almost like having a (very simple) HMM for each position in sequence</a:t>
            </a:r>
          </a:p>
          <a:p>
            <a:pPr lvl="1"/>
            <a:endParaRPr lang="en-US" dirty="0" smtClean="0"/>
          </a:p>
        </p:txBody>
      </p:sp>
      <p:sp>
        <p:nvSpPr>
          <p:cNvPr id="6" name="Slide Number Placeholder 5"/>
          <p:cNvSpPr>
            <a:spLocks noGrp="1"/>
          </p:cNvSpPr>
          <p:nvPr>
            <p:ph type="sldNum" sz="quarter" idx="4"/>
          </p:nvPr>
        </p:nvSpPr>
        <p:spPr/>
        <p:txBody>
          <a:bodyPr/>
          <a:lstStyle/>
          <a:p>
            <a:fld id="{E4131050-4FF2-0646-B549-420EB1446C49}" type="slidenum">
              <a:rPr lang="en-US" smtClean="0"/>
              <a:pPr/>
              <a:t>6</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PHMM</a:t>
            </a:r>
            <a:endParaRPr lang="en-US" dirty="0"/>
          </a:p>
        </p:txBody>
      </p:sp>
      <p:sp>
        <p:nvSpPr>
          <p:cNvPr id="3" name="Content Placeholder 2"/>
          <p:cNvSpPr>
            <a:spLocks noGrp="1"/>
          </p:cNvSpPr>
          <p:nvPr>
            <p:ph idx="1"/>
          </p:nvPr>
        </p:nvSpPr>
        <p:spPr/>
        <p:txBody>
          <a:bodyPr>
            <a:normAutofit lnSpcReduction="10000"/>
          </a:bodyPr>
          <a:lstStyle/>
          <a:p>
            <a:r>
              <a:rPr lang="en-US" dirty="0" smtClean="0"/>
              <a:t>In bioinformatics, often start by aligning multiple related sequences</a:t>
            </a:r>
          </a:p>
          <a:p>
            <a:pPr lvl="1"/>
            <a:r>
              <a:rPr lang="en-US" dirty="0" smtClean="0"/>
              <a:t>Multiple sequence </a:t>
            </a:r>
            <a:r>
              <a:rPr lang="en-US" dirty="0"/>
              <a:t>a</a:t>
            </a:r>
            <a:r>
              <a:rPr lang="en-US" dirty="0" smtClean="0"/>
              <a:t>lignment (MSA)</a:t>
            </a:r>
          </a:p>
          <a:p>
            <a:pPr lvl="1"/>
            <a:r>
              <a:rPr lang="en-US" dirty="0" smtClean="0"/>
              <a:t>Comparable to training phase for HMM</a:t>
            </a:r>
          </a:p>
          <a:p>
            <a:r>
              <a:rPr lang="en-US" dirty="0" smtClean="0"/>
              <a:t>Generate PHMM based on MSA</a:t>
            </a:r>
          </a:p>
          <a:p>
            <a:pPr lvl="1"/>
            <a:r>
              <a:rPr lang="en-US" dirty="0" smtClean="0"/>
              <a:t>This is easy, once MSA is known</a:t>
            </a:r>
          </a:p>
          <a:p>
            <a:pPr lvl="1"/>
            <a:r>
              <a:rPr lang="en-US" dirty="0" smtClean="0"/>
              <a:t>Again, hard part is generating MSA</a:t>
            </a:r>
          </a:p>
          <a:p>
            <a:r>
              <a:rPr lang="en-US" dirty="0" smtClean="0"/>
              <a:t>We score sequences using the PHMM</a:t>
            </a:r>
          </a:p>
          <a:p>
            <a:pPr lvl="1"/>
            <a:r>
              <a:rPr lang="en-US" dirty="0" smtClean="0"/>
              <a:t>Use forward algorithm, similar to HMM</a:t>
            </a: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7</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PHMM </a:t>
            </a:r>
            <a:r>
              <a:rPr lang="en-US" dirty="0" err="1" smtClean="0"/>
              <a:t>vs</a:t>
            </a:r>
            <a:r>
              <a:rPr lang="en-US" dirty="0" smtClean="0"/>
              <a:t> HMM</a:t>
            </a:r>
            <a:endParaRPr lang="en-US" dirty="0"/>
          </a:p>
        </p:txBody>
      </p:sp>
      <p:sp>
        <p:nvSpPr>
          <p:cNvPr id="3" name="Content Placeholder 2"/>
          <p:cNvSpPr>
            <a:spLocks noGrp="1"/>
          </p:cNvSpPr>
          <p:nvPr>
            <p:ph idx="1"/>
          </p:nvPr>
        </p:nvSpPr>
        <p:spPr/>
        <p:txBody>
          <a:bodyPr/>
          <a:lstStyle/>
          <a:p>
            <a:r>
              <a:rPr lang="en-US" dirty="0" smtClean="0"/>
              <a:t>Training PHMM</a:t>
            </a:r>
          </a:p>
          <a:p>
            <a:pPr lvl="1"/>
            <a:r>
              <a:rPr lang="en-US" dirty="0" smtClean="0"/>
              <a:t>Determine MSA </a:t>
            </a:r>
            <a:r>
              <a:rPr lang="en-US" dirty="0" err="1" smtClean="0">
                <a:sym typeface="Symbol" charset="2"/>
              </a:rPr>
              <a:t></a:t>
            </a:r>
            <a:r>
              <a:rPr lang="en-US" dirty="0" smtClean="0">
                <a:sym typeface="Symbol" charset="2"/>
              </a:rPr>
              <a:t> challenging</a:t>
            </a:r>
            <a:endParaRPr lang="en-US" dirty="0" smtClean="0"/>
          </a:p>
          <a:p>
            <a:pPr lvl="1"/>
            <a:r>
              <a:rPr lang="en-US" dirty="0" smtClean="0"/>
              <a:t>Determine PHMM matrices </a:t>
            </a:r>
            <a:r>
              <a:rPr lang="en-US" dirty="0" err="1" smtClean="0">
                <a:sym typeface="Symbol" charset="2"/>
              </a:rPr>
              <a:t></a:t>
            </a:r>
            <a:r>
              <a:rPr lang="en-US" dirty="0" smtClean="0">
                <a:sym typeface="Symbol" charset="2"/>
              </a:rPr>
              <a:t> easy</a:t>
            </a:r>
            <a:endParaRPr lang="en-US" dirty="0" smtClean="0"/>
          </a:p>
          <a:p>
            <a:r>
              <a:rPr lang="en-US" dirty="0" smtClean="0"/>
              <a:t>Training HMM</a:t>
            </a:r>
          </a:p>
          <a:p>
            <a:pPr lvl="1"/>
            <a:r>
              <a:rPr lang="en-US" dirty="0" smtClean="0"/>
              <a:t>Append training sequences </a:t>
            </a:r>
            <a:r>
              <a:rPr lang="en-US" dirty="0" err="1" smtClean="0">
                <a:sym typeface="Symbol" charset="2"/>
              </a:rPr>
              <a:t></a:t>
            </a:r>
            <a:r>
              <a:rPr lang="en-US" dirty="0" smtClean="0">
                <a:sym typeface="Symbol" charset="2"/>
              </a:rPr>
              <a:t> trivial</a:t>
            </a:r>
            <a:endParaRPr lang="en-US" dirty="0" smtClean="0"/>
          </a:p>
          <a:p>
            <a:pPr lvl="1"/>
            <a:r>
              <a:rPr lang="en-US" dirty="0" smtClean="0"/>
              <a:t>Determine HMM matrices </a:t>
            </a:r>
            <a:r>
              <a:rPr lang="en-US" dirty="0" err="1" smtClean="0">
                <a:sym typeface="Symbol" charset="2"/>
              </a:rPr>
              <a:t></a:t>
            </a:r>
            <a:r>
              <a:rPr lang="en-US" dirty="0" smtClean="0">
                <a:sym typeface="Symbol" charset="2"/>
              </a:rPr>
              <a:t> challenging</a:t>
            </a:r>
            <a:endParaRPr lang="en-US" dirty="0" smtClean="0"/>
          </a:p>
          <a:p>
            <a:r>
              <a:rPr lang="en-US" dirty="0" smtClean="0"/>
              <a:t>PHMM and HMM are, in this sense, almost opposites…</a:t>
            </a:r>
          </a:p>
        </p:txBody>
      </p:sp>
      <p:sp>
        <p:nvSpPr>
          <p:cNvPr id="4" name="Footer Placeholder 3"/>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
        <p:nvSpPr>
          <p:cNvPr id="5" name="Slide Number Placeholder 4"/>
          <p:cNvSpPr>
            <a:spLocks noGrp="1"/>
          </p:cNvSpPr>
          <p:nvPr>
            <p:ph type="sldNum" sz="quarter" idx="4"/>
          </p:nvPr>
        </p:nvSpPr>
        <p:spPr/>
        <p:txBody>
          <a:bodyPr/>
          <a:lstStyle/>
          <a:p>
            <a:fld id="{E4131050-4FF2-0646-B549-420EB1446C4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View of PHMM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Have </a:t>
            </a:r>
            <a:r>
              <a:rPr lang="en-US" b="1" dirty="0" smtClean="0">
                <a:solidFill>
                  <a:schemeClr val="accent1">
                    <a:lumMod val="75000"/>
                  </a:schemeClr>
                </a:solidFill>
              </a:rPr>
              <a:t>delete</a:t>
            </a:r>
            <a:r>
              <a:rPr lang="en-US" dirty="0" smtClean="0"/>
              <a:t>, </a:t>
            </a:r>
            <a:r>
              <a:rPr lang="en-US" b="1" dirty="0" smtClean="0">
                <a:solidFill>
                  <a:srgbClr val="FF0000"/>
                </a:solidFill>
              </a:rPr>
              <a:t>insert</a:t>
            </a:r>
            <a:r>
              <a:rPr lang="en-US" dirty="0" smtClean="0"/>
              <a:t>, and </a:t>
            </a:r>
            <a:r>
              <a:rPr lang="en-US" b="1" dirty="0" smtClean="0">
                <a:solidFill>
                  <a:srgbClr val="3366FF"/>
                </a:solidFill>
              </a:rPr>
              <a:t>match</a:t>
            </a:r>
            <a:r>
              <a:rPr lang="en-US" dirty="0" smtClean="0"/>
              <a:t> states</a:t>
            </a:r>
          </a:p>
          <a:p>
            <a:pPr lvl="1"/>
            <a:r>
              <a:rPr lang="en-US" dirty="0" smtClean="0"/>
              <a:t>Match states correspond to HMM states</a:t>
            </a:r>
          </a:p>
          <a:p>
            <a:pPr lvl="1"/>
            <a:r>
              <a:rPr lang="en-US" dirty="0" smtClean="0"/>
              <a:t>Delete and insert states are new things</a:t>
            </a:r>
          </a:p>
          <a:p>
            <a:r>
              <a:rPr lang="en-US" dirty="0" smtClean="0"/>
              <a:t>Arrows are possible transitions</a:t>
            </a:r>
          </a:p>
          <a:p>
            <a:pPr lvl="1"/>
            <a:r>
              <a:rPr lang="en-US" dirty="0" smtClean="0"/>
              <a:t>And each transition has a probability</a:t>
            </a:r>
          </a:p>
          <a:p>
            <a:r>
              <a:rPr lang="en-US" dirty="0" smtClean="0"/>
              <a:t>Transition probabilities are in </a:t>
            </a:r>
            <a:r>
              <a:rPr lang="en-US" dirty="0" smtClean="0">
                <a:latin typeface="Lucida Grande"/>
                <a:cs typeface="Lucida Grande"/>
              </a:rPr>
              <a:t>A</a:t>
            </a:r>
            <a:r>
              <a:rPr lang="en-US" dirty="0" smtClean="0"/>
              <a:t> matrix</a:t>
            </a:r>
          </a:p>
          <a:p>
            <a:r>
              <a:rPr lang="en-US" b="1" i="1" dirty="0" smtClean="0"/>
              <a:t>Emission</a:t>
            </a:r>
            <a:r>
              <a:rPr lang="en-US" dirty="0" smtClean="0"/>
              <a:t> probabilities are </a:t>
            </a:r>
            <a:r>
              <a:rPr lang="en-US" dirty="0" smtClean="0">
                <a:latin typeface="Lucida Grande"/>
                <a:cs typeface="Lucida Grande"/>
              </a:rPr>
              <a:t>B</a:t>
            </a:r>
            <a:r>
              <a:rPr lang="en-US" dirty="0" smtClean="0"/>
              <a:t> matrices</a:t>
            </a:r>
          </a:p>
          <a:p>
            <a:pPr lvl="1"/>
            <a:r>
              <a:rPr lang="en-US" dirty="0" smtClean="0"/>
              <a:t>In PHMM, observations called emissions</a:t>
            </a:r>
          </a:p>
          <a:p>
            <a:pPr lvl="1"/>
            <a:r>
              <a:rPr lang="en-US" b="1" dirty="0" smtClean="0">
                <a:solidFill>
                  <a:srgbClr val="0000FF"/>
                </a:solidFill>
              </a:rPr>
              <a:t>Match</a:t>
            </a:r>
            <a:r>
              <a:rPr lang="en-US" dirty="0" smtClean="0"/>
              <a:t> and </a:t>
            </a:r>
            <a:r>
              <a:rPr lang="en-US" b="1" dirty="0" smtClean="0">
                <a:solidFill>
                  <a:srgbClr val="FF0000"/>
                </a:solidFill>
              </a:rPr>
              <a:t>insert</a:t>
            </a:r>
            <a:r>
              <a:rPr lang="en-US" dirty="0" smtClean="0"/>
              <a:t> states have emissions</a:t>
            </a:r>
            <a:endParaRPr lang="en-US" dirty="0"/>
          </a:p>
        </p:txBody>
      </p:sp>
      <p:sp>
        <p:nvSpPr>
          <p:cNvPr id="6" name="Slide Number Placeholder 5"/>
          <p:cNvSpPr>
            <a:spLocks noGrp="1"/>
          </p:cNvSpPr>
          <p:nvPr>
            <p:ph type="sldNum" sz="quarter" idx="4"/>
          </p:nvPr>
        </p:nvSpPr>
        <p:spPr/>
        <p:txBody>
          <a:bodyPr/>
          <a:lstStyle/>
          <a:p>
            <a:fld id="{E4131050-4FF2-0646-B549-420EB1446C49}" type="slidenum">
              <a:rPr lang="en-US" smtClean="0"/>
              <a:pPr/>
              <a:t>9</a:t>
            </a:fld>
            <a:endParaRPr lang="en-US"/>
          </a:p>
        </p:txBody>
      </p:sp>
      <p:sp>
        <p:nvSpPr>
          <p:cNvPr id="7" name="Footer Placeholder 6"/>
          <p:cNvSpPr>
            <a:spLocks noGrp="1"/>
          </p:cNvSpPr>
          <p:nvPr>
            <p:ph type="ftr" sz="quarter" idx="10"/>
          </p:nvPr>
        </p:nvSpPr>
        <p:spPr/>
        <p:txBody>
          <a:bodyPr/>
          <a:lstStyle/>
          <a:p>
            <a:pPr>
              <a:defRPr/>
            </a:pPr>
            <a:r>
              <a:rPr lang="en-US" smtClean="0"/>
              <a:t>Full Frontal View of PHMMs</a:t>
            </a:r>
            <a:endParaRPr lang="en-US" dirty="0">
              <a:latin typeface="Times New Roman"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4233</TotalTime>
  <Words>2704</Words>
  <Application>Microsoft Macintosh PowerPoint</Application>
  <PresentationFormat>On-screen Show (4:3)</PresentationFormat>
  <Paragraphs>489</Paragraphs>
  <Slides>53</Slides>
  <Notes>12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Default Design</vt:lpstr>
      <vt:lpstr>A Full Frontal View of Profile Hidden Markov Models</vt:lpstr>
      <vt:lpstr>Hidden Markov Models</vt:lpstr>
      <vt:lpstr>HMM Notation</vt:lpstr>
      <vt:lpstr>Hidden Markov Models</vt:lpstr>
      <vt:lpstr>Limitations of HMMs</vt:lpstr>
      <vt:lpstr>Profile HMM</vt:lpstr>
      <vt:lpstr>PHMM</vt:lpstr>
      <vt:lpstr>Training: PHMM vs HMM</vt:lpstr>
      <vt:lpstr>Generic View of PHMM</vt:lpstr>
      <vt:lpstr>PHMM without Gaps</vt:lpstr>
      <vt:lpstr>PHMM with Insertions</vt:lpstr>
      <vt:lpstr>PHMM with Deletions</vt:lpstr>
      <vt:lpstr>Generic View of PHMM</vt:lpstr>
      <vt:lpstr>PHMM Notation</vt:lpstr>
      <vt:lpstr>PHMM</vt:lpstr>
      <vt:lpstr>Multiple Sequence Alignment</vt:lpstr>
      <vt:lpstr>MSA</vt:lpstr>
      <vt:lpstr>Global vs Local Alignment</vt:lpstr>
      <vt:lpstr>Global vs Local Alignment</vt:lpstr>
      <vt:lpstr>Pairwise Alignment</vt:lpstr>
      <vt:lpstr>Pairwise Alignment</vt:lpstr>
      <vt:lpstr>Substitution Matrix</vt:lpstr>
      <vt:lpstr>Substitution Matrix</vt:lpstr>
      <vt:lpstr>Substitution Matrix</vt:lpstr>
      <vt:lpstr>Gap Penalty</vt:lpstr>
      <vt:lpstr>Pairwise Alignment Algorithm</vt:lpstr>
      <vt:lpstr>Pairwise Alignment DP</vt:lpstr>
      <vt:lpstr>MSA from Pairwise Alignments</vt:lpstr>
      <vt:lpstr>MSA from Pairwise Alignments</vt:lpstr>
      <vt:lpstr>MSA Construction</vt:lpstr>
      <vt:lpstr>MSA Example</vt:lpstr>
      <vt:lpstr>MSA Example: Spanning Tree</vt:lpstr>
      <vt:lpstr>MSA Snapshot</vt:lpstr>
      <vt:lpstr>PHMM from MSA</vt:lpstr>
      <vt:lpstr>PHMM States from MSA</vt:lpstr>
      <vt:lpstr>Probabilities from MSA</vt:lpstr>
      <vt:lpstr>Probabilities from MSA</vt:lpstr>
      <vt:lpstr>Probabilities from MSA</vt:lpstr>
      <vt:lpstr>Probabilities from MSA</vt:lpstr>
      <vt:lpstr>Probabilities from MSA</vt:lpstr>
      <vt:lpstr>Probabilities from MSA</vt:lpstr>
      <vt:lpstr>PHMM Emission Probabilities</vt:lpstr>
      <vt:lpstr>PHMM Transition Probabilities</vt:lpstr>
      <vt:lpstr>PHMM Summary</vt:lpstr>
      <vt:lpstr>PHMM Scoring</vt:lpstr>
      <vt:lpstr>PHMM Scoring: Brute Force</vt:lpstr>
      <vt:lpstr>PHMM Scoring: Brute Force</vt:lpstr>
      <vt:lpstr>PHMM Scoring</vt:lpstr>
      <vt:lpstr>Forward Algorithm</vt:lpstr>
      <vt:lpstr>Forward Algorithm</vt:lpstr>
      <vt:lpstr>Forward Algorithm</vt:lpstr>
      <vt:lpstr>PHMM</vt:lpstr>
      <vt:lpstr>References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subject/>
  <dc:creator>Mark Stamp</dc:creator>
  <cp:keywords/>
  <dc:description/>
  <cp:lastModifiedBy>Mark Stamp</cp:lastModifiedBy>
  <cp:revision>376</cp:revision>
  <dcterms:created xsi:type="dcterms:W3CDTF">2015-09-15T13:32:23Z</dcterms:created>
  <dcterms:modified xsi:type="dcterms:W3CDTF">2019-02-19T15:25:49Z</dcterms:modified>
  <cp:category/>
</cp:coreProperties>
</file>