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2.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8" name="Shape 28"/>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Eric Caron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Chris Ketant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Jenny Zhen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Chris 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Eric Caron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Eric Caron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Eric Caron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Eric Caron</a:t>
            </a:r>
          </a:p>
          <a:p>
            <a:pPr>
              <a:buNone/>
            </a:pPr>
            <a:r>
              <a:rPr lang="en"/>
              <a:t>Chris- (I am going to elaborate a little on the external library Music Brainz from which it depends 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Chris Ketant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Chris Ketant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David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Jenny Zhen</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474"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
        <p:nvSpPr>
          <p:cNvPr id="9" name="Shape 9"/>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defRPr/>
            </a:lvl1pPr>
            <a:lvl2pPr rtl="0" indent="-285750" marL="742950">
              <a:defRPr/>
            </a:lvl2pPr>
            <a:lvl3pPr rtl="0" indent="-228600" marL="1143000">
              <a:defRPr/>
            </a:lvl3pPr>
            <a:lvl4pPr rtl="0" indent="-228600" marL="160020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693" cx="8229600"/>
          </a:xfrm>
          <a:prstGeom prst="rect">
            <a:avLst/>
          </a:prstGeom>
          <a:noFill/>
          <a:ln>
            <a:noFill/>
          </a:ln>
        </p:spPr>
        <p:txBody>
          <a:bodyPr bIns="91425" rIns="91425" lIns="91425" tIns="91425" anchor="t" anchorCtr="0"/>
          <a:lstStyle>
            <a:lvl1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474" cx="7772400"/>
          </a:xfrm>
          <a:prstGeom prst="rect">
            <a:avLst/>
          </a:prstGeom>
        </p:spPr>
        <p:txBody>
          <a:bodyPr bIns="91425" rIns="91425" lIns="91425" tIns="91425" anchor="b" anchorCtr="0">
            <a:noAutofit/>
          </a:bodyPr>
          <a:lstStyle/>
          <a:p>
            <a:pPr algn="l" rtl="0" lvl="0" indent="457200" marL="914400">
              <a:buNone/>
            </a:pPr>
            <a:r>
              <a:rPr sz="5500" lang="en"/>
              <a:t>Test Plan</a:t>
            </a:r>
          </a:p>
          <a:p>
            <a:pPr algn="l" indent="457200" marL="1371600">
              <a:buNone/>
            </a:pPr>
            <a:r>
              <a:rPr sz="5500" lang="en" i="1"/>
              <a:t>Beets</a:t>
            </a:r>
          </a:p>
        </p:txBody>
      </p:sp>
      <p:sp>
        <p:nvSpPr>
          <p:cNvPr id="24" name="Shape 24"/>
          <p:cNvSpPr txBox="1"/>
          <p:nvPr>
            <p:ph idx="1" type="subTitle"/>
          </p:nvPr>
        </p:nvSpPr>
        <p:spPr>
          <a:xfrm>
            <a:off y="3786737" x="685800"/>
            <a:ext cy="2844299" cx="7937099"/>
          </a:xfrm>
          <a:prstGeom prst="rect">
            <a:avLst/>
          </a:prstGeom>
        </p:spPr>
        <p:txBody>
          <a:bodyPr bIns="91425" rIns="91425" lIns="91425" tIns="91425" anchor="t" anchorCtr="0">
            <a:noAutofit/>
          </a:bodyPr>
          <a:lstStyle/>
          <a:p>
            <a:pPr rtl="0" lvl="0">
              <a:buNone/>
            </a:pPr>
            <a:r>
              <a:rPr b="1" sz="2400" lang="en"/>
              <a:t>Group 3:</a:t>
            </a:r>
          </a:p>
          <a:p>
            <a:pPr rtl="0" lvl="0">
              <a:buNone/>
            </a:pPr>
            <a:r>
              <a:rPr sz="2400" lang="en"/>
              <a:t>Shun Mok Bhark</a:t>
            </a:r>
          </a:p>
          <a:p>
            <a:pPr rtl="0" lvl="0">
              <a:buNone/>
            </a:pPr>
            <a:r>
              <a:rPr sz="2400" lang="en"/>
              <a:t>Jenny Zhen</a:t>
            </a:r>
          </a:p>
          <a:p>
            <a:pPr rtl="0" lvl="0">
              <a:buNone/>
            </a:pPr>
            <a:r>
              <a:rPr sz="2400" lang="en"/>
              <a:t>Eric Caron</a:t>
            </a:r>
          </a:p>
          <a:p>
            <a:pPr rtl="0" lvl="0">
              <a:buNone/>
            </a:pPr>
            <a:r>
              <a:rPr sz="2400" lang="en"/>
              <a:t>David Wilson</a:t>
            </a:r>
          </a:p>
          <a:p>
            <a:pPr rtl="0" lvl="0">
              <a:buNone/>
            </a:pPr>
            <a:r>
              <a:rPr sz="2400" lang="en"/>
              <a:t>Christopher Norman</a:t>
            </a:r>
          </a:p>
          <a:p>
            <a:pPr rtl="0" lvl="0">
              <a:buNone/>
            </a:pPr>
            <a:r>
              <a:rPr sz="2400" lang="en"/>
              <a:t>Christopher Ketant</a:t>
            </a:r>
          </a:p>
        </p:txBody>
      </p:sp>
      <p:sp>
        <p:nvSpPr>
          <p:cNvPr id="25" name="Shape 25"/>
          <p:cNvSpPr/>
          <p:nvPr/>
        </p:nvSpPr>
        <p:spPr>
          <a:xfrm>
            <a:off y="1432048" x="4857800"/>
            <a:ext cy="2295525" cx="2295525"/>
          </a:xfrm>
          <a:prstGeom prst="rect">
            <a:avLst/>
          </a:prstGeom>
          <a:blipFill>
            <a:blip r:embed="rId3"/>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Acceptance Testing</a:t>
            </a:r>
          </a:p>
        </p:txBody>
      </p:sp>
      <p:sp>
        <p:nvSpPr>
          <p:cNvPr id="80" name="Shape 8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57200" marL="457200">
              <a:buClr>
                <a:schemeClr val="dk1"/>
              </a:buClr>
              <a:buSzPct val="166666"/>
              <a:buFont typeface="Arial"/>
              <a:buChar char="•"/>
            </a:pPr>
            <a:r>
              <a:rPr sz="3600" lang="en"/>
              <a:t>Equivalence Partitioning</a:t>
            </a:r>
          </a:p>
          <a:p>
            <a:pPr rtl="0" lvl="1" indent="-457200" marL="914400">
              <a:buClr>
                <a:schemeClr val="dk1"/>
              </a:buClr>
              <a:buSzPct val="100000"/>
              <a:buFont typeface="Courier New"/>
              <a:buChar char="o"/>
            </a:pPr>
            <a:r>
              <a:rPr sz="3600" lang="en"/>
              <a:t>Current Commands: list, remove, stats, move, modify, update, import, fields</a:t>
            </a:r>
          </a:p>
          <a:p>
            <a:r>
              <a:t/>
            </a:r>
          </a:p>
          <a:p>
            <a:pPr lvl="1" indent="-457200" marL="914400">
              <a:buClr>
                <a:schemeClr val="dk1"/>
              </a:buClr>
              <a:buSzPct val="100000"/>
              <a:buFont typeface="Courier New"/>
              <a:buChar char="o"/>
            </a:pPr>
            <a:r>
              <a:rPr sz="3600" lang="en"/>
              <a:t>Plugins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640150" x="457199"/>
            <a:ext cy="729600" cx="8229600"/>
          </a:xfrm>
          <a:prstGeom prst="rect">
            <a:avLst/>
          </a:prstGeom>
        </p:spPr>
        <p:txBody>
          <a:bodyPr bIns="91425" rIns="91425" lIns="91425" tIns="91425" anchor="b" anchorCtr="0">
            <a:noAutofit/>
          </a:bodyPr>
          <a:lstStyle/>
          <a:p>
            <a:pPr>
              <a:buNone/>
            </a:pPr>
            <a:r>
              <a:rPr lang="en"/>
              <a:t>Unit Testing 	</a:t>
            </a:r>
          </a:p>
        </p:txBody>
      </p:sp>
      <p:sp>
        <p:nvSpPr>
          <p:cNvPr id="86" name="Shape 86"/>
          <p:cNvSpPr txBox="1"/>
          <p:nvPr>
            <p:ph idx="1" type="body"/>
          </p:nvPr>
        </p:nvSpPr>
        <p:spPr>
          <a:xfrm>
            <a:off y="990300" x="457200"/>
            <a:ext cy="5405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
</a:t>
            </a:r>
            <a:r>
              <a:rPr lang="en"/>
              <a:t>18 existing unit tests. </a:t>
            </a:r>
          </a:p>
          <a:p>
            <a:pPr rtl="0" lvl="1" indent="-381000" marL="914400">
              <a:spcBef>
                <a:spcPts val="480"/>
              </a:spcBef>
              <a:buClr>
                <a:schemeClr val="dk1"/>
              </a:buClr>
              <a:buSzPct val="80000"/>
              <a:buFont typeface="Courier New"/>
              <a:buChar char="o"/>
            </a:pPr>
            <a:r>
              <a:rPr lang="en"/>
              <a:t>Tests most of the core and important functionalities. </a:t>
            </a:r>
          </a:p>
          <a:p>
            <a:pPr rtl="0" lvl="0" indent="-419100" marL="457200">
              <a:spcBef>
                <a:spcPts val="480"/>
              </a:spcBef>
              <a:buClr>
                <a:schemeClr val="dk1"/>
              </a:buClr>
              <a:buSzPct val="166666"/>
              <a:buFont typeface="Arial"/>
              <a:buChar char="•"/>
            </a:pPr>
            <a:r>
              <a:rPr lang="en"/>
              <a:t>Existing tests will be refined or updated if required. </a:t>
            </a:r>
          </a:p>
          <a:p>
            <a:pPr rtl="0" lvl="0" indent="-419100" marL="457200">
              <a:spcBef>
                <a:spcPts val="480"/>
              </a:spcBef>
              <a:buClr>
                <a:schemeClr val="dk1"/>
              </a:buClr>
              <a:buSzPct val="166666"/>
              <a:buFont typeface="Arial"/>
              <a:buChar char="•"/>
            </a:pPr>
            <a:r>
              <a:rPr lang="en"/>
              <a:t>Additional tests will be created on areas lacking unit tests. </a:t>
            </a:r>
          </a:p>
          <a:p>
            <a:pPr rtl="0" lvl="1" indent="-381000" marL="914400">
              <a:spcBef>
                <a:spcPts val="480"/>
              </a:spcBef>
              <a:buClr>
                <a:schemeClr val="dk1"/>
              </a:buClr>
              <a:buSzPct val="80000"/>
              <a:buFont typeface="Courier New"/>
              <a:buChar char="o"/>
            </a:pPr>
            <a:r>
              <a:rPr lang="en"/>
              <a:t>Music library browsing, UI code. </a:t>
            </a:r>
          </a:p>
          <a:p>
            <a:pPr rtl="0" lvl="0" indent="-419100" marL="457200">
              <a:buClr>
                <a:schemeClr val="dk1"/>
              </a:buClr>
              <a:buSzPct val="166666"/>
              <a:buFont typeface="Arial"/>
              <a:buChar char="•"/>
            </a:pPr>
            <a:r>
              <a:rPr lang="en"/>
              <a:t>Testing Tools:</a:t>
            </a:r>
          </a:p>
          <a:p>
            <a:pPr rtl="0" lvl="1" indent="-381000" marL="914400">
              <a:buClr>
                <a:schemeClr val="dk1"/>
              </a:buClr>
              <a:buSzPct val="80000"/>
              <a:buFont typeface="Courier New"/>
              <a:buChar char="o"/>
            </a:pPr>
            <a:r>
              <a:rPr lang="en"/>
              <a:t>PyUnit, Nose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Load &amp; Stress Testing</a:t>
            </a:r>
          </a:p>
        </p:txBody>
      </p:sp>
      <p:sp>
        <p:nvSpPr>
          <p:cNvPr id="92" name="Shape 9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For load testing, the response times and behavior will be recorded when the application is exposed to peak or abnormal quantities of data.</a:t>
            </a:r>
          </a:p>
          <a:p>
            <a:pPr rtl="0" lvl="0" indent="-419100" marL="457200">
              <a:buClr>
                <a:schemeClr val="dk1"/>
              </a:buClr>
              <a:buSzPct val="166666"/>
              <a:buFont typeface="Arial"/>
              <a:buChar char="•"/>
            </a:pPr>
            <a:r>
              <a:rPr lang="en"/>
              <a:t>For stress testing, the amount of data it takes to break the system will be recorded. If it does not break, the test case with the highest quantity of data will satisfy the test.</a:t>
            </a:r>
          </a:p>
          <a:p>
            <a:pPr rtl="0" lvl="0" indent="-419100" marL="457200">
              <a:buClr>
                <a:schemeClr val="dk1"/>
              </a:buClr>
              <a:buSzPct val="166666"/>
              <a:buFont typeface="Arial"/>
              <a:buChar char="•"/>
            </a:pPr>
            <a:r>
              <a:rPr lang="en"/>
              <a:t>For both, multiple types of resources will be closely monitored.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Compatibility Testing </a:t>
            </a:r>
          </a:p>
        </p:txBody>
      </p:sp>
      <p:sp>
        <p:nvSpPr>
          <p:cNvPr id="98" name="Shape 9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Testing the compatibility of Beets on various operating systems.</a:t>
            </a:r>
          </a:p>
          <a:p>
            <a:pPr rtl="0" lvl="0" indent="-419100" marL="457200">
              <a:buClr>
                <a:schemeClr val="dk1"/>
              </a:buClr>
              <a:buSzPct val="166666"/>
              <a:buFont typeface="Arial"/>
              <a:buChar char="•"/>
            </a:pPr>
            <a:r>
              <a:rPr lang="en"/>
              <a:t>Targeting more recent operating systems for tests.</a:t>
            </a:r>
          </a:p>
          <a:p>
            <a:pPr rtl="0" lvl="0" indent="-419100" marL="457200">
              <a:buClr>
                <a:schemeClr val="dk1"/>
              </a:buClr>
              <a:buSzPct val="166666"/>
              <a:buFont typeface="Arial"/>
              <a:buChar char="•"/>
            </a:pPr>
            <a:r>
              <a:rPr lang="en"/>
              <a:t>Operating systems to be tested:</a:t>
            </a:r>
          </a:p>
          <a:p>
            <a:pPr rtl="0" lvl="1" indent="-381000" marL="914400">
              <a:buClr>
                <a:schemeClr val="dk1"/>
              </a:buClr>
              <a:buSzPct val="80000"/>
              <a:buFont typeface="Courier New"/>
              <a:buChar char="o"/>
            </a:pPr>
            <a:r>
              <a:rPr lang="en"/>
              <a:t>Windows XP and above</a:t>
            </a:r>
          </a:p>
          <a:p>
            <a:pPr rtl="0" lvl="1" indent="-381000" marL="914400">
              <a:buClr>
                <a:schemeClr val="dk1"/>
              </a:buClr>
              <a:buSzPct val="80000"/>
              <a:buFont typeface="Courier New"/>
              <a:buChar char="o"/>
            </a:pPr>
            <a:r>
              <a:rPr lang="en"/>
              <a:t>Mac OS X 10.5 and above</a:t>
            </a:r>
          </a:p>
          <a:p>
            <a:pPr rtl="0" lvl="1" indent="-381000" marL="914400">
              <a:buClr>
                <a:schemeClr val="dk1"/>
              </a:buClr>
              <a:buSzPct val="80000"/>
              <a:buFont typeface="Courier New"/>
              <a:buChar char="o"/>
            </a:pPr>
            <a:r>
              <a:rPr lang="en"/>
              <a:t>Linux Ubuntu and RedHat </a:t>
            </a:r>
          </a:p>
          <a:p>
            <a:pPr rtl="0" lvl="0" indent="-419100" marL="457200">
              <a:buClr>
                <a:schemeClr val="dk1"/>
              </a:buClr>
              <a:buSzPct val="166666"/>
              <a:buFont typeface="Arial"/>
              <a:buChar char="•"/>
            </a:pPr>
            <a:r>
              <a:rPr lang="en"/>
              <a:t>Will pass or fail based on the success of the installation.</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Questions? </a:t>
            </a:r>
          </a:p>
        </p:txBody>
      </p:sp>
      <p:sp>
        <p:nvSpPr>
          <p:cNvPr id="104" name="Shape 104"/>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
</a:t>
            </a:r>
            <a:r>
              <a:rPr lang="en"/>
              <a:t>Agenda</a:t>
            </a:r>
          </a:p>
        </p:txBody>
      </p:sp>
      <p:sp>
        <p:nvSpPr>
          <p:cNvPr id="31" name="Shape 31"/>
          <p:cNvSpPr txBox="1"/>
          <p:nvPr>
            <p:ph idx="1" type="body"/>
          </p:nvPr>
        </p:nvSpPr>
        <p:spPr>
          <a:xfrm>
            <a:off y="1615275" x="336625"/>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Description</a:t>
            </a:r>
          </a:p>
          <a:p>
            <a:pPr rtl="0" lvl="0" indent="-419100" marL="457200">
              <a:buClr>
                <a:schemeClr val="dk1"/>
              </a:buClr>
              <a:buSzPct val="166666"/>
              <a:buFont typeface="Arial"/>
              <a:buChar char="•"/>
            </a:pPr>
            <a:r>
              <a:rPr lang="en"/>
              <a:t>Features</a:t>
            </a:r>
          </a:p>
          <a:p>
            <a:pPr rtl="0" lvl="0" indent="-419100" marL="457200">
              <a:buClr>
                <a:schemeClr val="dk1"/>
              </a:buClr>
              <a:buSzPct val="166666"/>
              <a:buFont typeface="Arial"/>
              <a:buChar char="•"/>
            </a:pPr>
            <a:r>
              <a:rPr lang="en"/>
              <a:t>Design</a:t>
            </a:r>
          </a:p>
          <a:p>
            <a:pPr rtl="0" lvl="0" indent="-419100" marL="457200">
              <a:buClr>
                <a:schemeClr val="dk1"/>
              </a:buClr>
              <a:buSzPct val="166666"/>
              <a:buFont typeface="Arial"/>
              <a:buChar char="•"/>
            </a:pPr>
            <a:r>
              <a:rPr lang="en"/>
              <a:t>Current State</a:t>
            </a:r>
          </a:p>
          <a:p>
            <a:pPr rtl="0" lvl="0" indent="-419100" marL="457200">
              <a:buClr>
                <a:schemeClr val="dk1"/>
              </a:buClr>
              <a:buSzPct val="166666"/>
              <a:buFont typeface="Arial"/>
              <a:buChar char="•"/>
            </a:pPr>
            <a:r>
              <a:rPr lang="en"/>
              <a:t>Bug Tracking Tool</a:t>
            </a:r>
          </a:p>
          <a:p>
            <a:pPr rtl="0" lvl="0" indent="-419100" marL="457200">
              <a:buClr>
                <a:schemeClr val="dk1"/>
              </a:buClr>
              <a:buSzPct val="166666"/>
              <a:buFont typeface="Arial"/>
              <a:buChar char="•"/>
            </a:pPr>
            <a:r>
              <a:rPr lang="en"/>
              <a:t>Coverage &amp; Mutation Testing</a:t>
            </a:r>
          </a:p>
          <a:p>
            <a:pPr rtl="0" lvl="0" indent="-419100" marL="457200">
              <a:buClr>
                <a:schemeClr val="dk1"/>
              </a:buClr>
              <a:buSzPct val="166666"/>
              <a:buFont typeface="Arial"/>
              <a:buChar char="•"/>
            </a:pPr>
            <a:r>
              <a:rPr lang="en"/>
              <a:t>Acceptance Testing</a:t>
            </a:r>
          </a:p>
          <a:p>
            <a:pPr rtl="0" lvl="0" indent="-419100" marL="457200">
              <a:buClr>
                <a:schemeClr val="dk1"/>
              </a:buClr>
              <a:buSzPct val="166666"/>
              <a:buFont typeface="Arial"/>
              <a:buChar char="•"/>
            </a:pPr>
            <a:r>
              <a:rPr lang="en"/>
              <a:t>Unit Testing</a:t>
            </a:r>
          </a:p>
          <a:p>
            <a:pPr rtl="0" lvl="0" indent="-419100" marL="457200">
              <a:buClr>
                <a:schemeClr val="dk1"/>
              </a:buClr>
              <a:buSzPct val="166666"/>
              <a:buFont typeface="Arial"/>
              <a:buChar char="•"/>
            </a:pPr>
            <a:r>
              <a:rPr lang="en"/>
              <a:t>Load &amp; Stress Testing</a:t>
            </a:r>
          </a:p>
          <a:p>
            <a:pPr rtl="0" lvl="0" indent="-419100" marL="457200">
              <a:buClr>
                <a:schemeClr val="dk1"/>
              </a:buClr>
              <a:buSzPct val="166666"/>
              <a:buFont typeface="Arial"/>
              <a:buChar char="•"/>
            </a:pPr>
            <a:r>
              <a:rPr lang="en"/>
              <a:t>Compatibility Testing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Description</a:t>
            </a:r>
          </a:p>
        </p:txBody>
      </p:sp>
      <p:sp>
        <p:nvSpPr>
          <p:cNvPr id="37" name="Shape 3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"the music geek's media organizer"</a:t>
            </a:r>
          </a:p>
          <a:p>
            <a:pPr rtl="0" lvl="0" indent="-419100" marL="457200">
              <a:buClr>
                <a:schemeClr val="dk1"/>
              </a:buClr>
              <a:buSzPct val="166666"/>
              <a:buFont typeface="Arial"/>
              <a:buChar char="•"/>
            </a:pPr>
            <a:r>
              <a:rPr lang="en"/>
              <a:t>Open source project started by Adrian Sampson in 2012</a:t>
            </a:r>
          </a:p>
          <a:p>
            <a:pPr rtl="0" lvl="0" indent="-419100" marL="457200">
              <a:buClr>
                <a:schemeClr val="dk1"/>
              </a:buClr>
              <a:buSzPct val="166666"/>
              <a:buFont typeface="Arial"/>
              <a:buChar char="•"/>
            </a:pPr>
            <a:r>
              <a:rPr lang="en"/>
              <a:t>Music collection organizer</a:t>
            </a:r>
          </a:p>
          <a:p>
            <a:pPr rtl="0" lvl="1" indent="-381000" marL="914400">
              <a:buClr>
                <a:schemeClr val="dk1"/>
              </a:buClr>
              <a:buSzPct val="80000"/>
              <a:buFont typeface="Courier New"/>
              <a:buChar char="o"/>
            </a:pPr>
            <a:r>
              <a:rPr lang="en"/>
              <a:t>Metadata of the music track</a:t>
            </a:r>
          </a:p>
          <a:p>
            <a:pPr rtl="0" lvl="0" indent="-419100" marL="457200">
              <a:buClr>
                <a:schemeClr val="dk1"/>
              </a:buClr>
              <a:buSzPct val="166666"/>
              <a:buFont typeface="Arial"/>
              <a:buChar char="•"/>
            </a:pPr>
            <a:r>
              <a:rPr lang="en"/>
              <a:t>Designed for experienced computer users</a:t>
            </a:r>
          </a:p>
          <a:p>
            <a:pPr rtl="0" lvl="1" indent="-381000" marL="914400">
              <a:buClr>
                <a:schemeClr val="dk1"/>
              </a:buClr>
              <a:buSzPct val="80000"/>
              <a:buFont typeface="Courier New"/>
              <a:buChar char="o"/>
            </a:pPr>
            <a:r>
              <a:rPr lang="en"/>
              <a:t>Command line operated</a:t>
            </a:r>
          </a:p>
          <a:p>
            <a:pPr rtl="0" lvl="0" indent="-419100" marL="457200">
              <a:buClr>
                <a:schemeClr val="dk1"/>
              </a:buClr>
              <a:buSzPct val="166666"/>
              <a:buFont typeface="Arial"/>
              <a:buChar char="•"/>
            </a:pPr>
            <a:r>
              <a:rPr lang="en"/>
              <a:t>Written in Python</a:t>
            </a:r>
          </a:p>
          <a:p>
            <a:pPr rtl="0" lvl="0" indent="-419100" marL="457200">
              <a:buClr>
                <a:schemeClr val="dk1"/>
              </a:buClr>
              <a:buSzPct val="166666"/>
              <a:buFont typeface="Arial"/>
              <a:buChar char="•"/>
            </a:pPr>
            <a:r>
              <a:rPr lang="en"/>
              <a:t>Cross platform compatible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Features</a:t>
            </a:r>
          </a:p>
        </p:txBody>
      </p:sp>
      <p:sp>
        <p:nvSpPr>
          <p:cNvPr id="43" name="Shape 4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Load music into application</a:t>
            </a:r>
          </a:p>
          <a:p>
            <a:pPr rtl="0" lvl="1" indent="-381000" marL="914400">
              <a:buClr>
                <a:schemeClr val="dk1"/>
              </a:buClr>
              <a:buSzPct val="80000"/>
              <a:buFont typeface="Courier New"/>
              <a:buChar char="o"/>
            </a:pPr>
            <a:r>
              <a:rPr lang="en"/>
              <a:t>View library through a web browser</a:t>
            </a:r>
          </a:p>
          <a:p>
            <a:pPr rtl="0" lvl="0" indent="-419100" marL="457200">
              <a:buClr>
                <a:schemeClr val="dk1"/>
              </a:buClr>
              <a:buSzPct val="166666"/>
              <a:buFont typeface="Arial"/>
              <a:buChar char="•"/>
            </a:pPr>
            <a:r>
              <a:rPr lang="en"/>
              <a:t>Cleaning metadata</a:t>
            </a:r>
          </a:p>
          <a:p>
            <a:pPr rtl="0" lvl="1" indent="-381000" marL="914400">
              <a:buClr>
                <a:schemeClr val="dk1"/>
              </a:buClr>
              <a:buSzPct val="80000"/>
              <a:buFont typeface="Courier New"/>
              <a:buChar char="o"/>
            </a:pPr>
            <a:r>
              <a:rPr lang="en"/>
              <a:t>Music track information</a:t>
            </a:r>
          </a:p>
          <a:p>
            <a:pPr rtl="0" lvl="1" indent="-381000" marL="914400">
              <a:buClr>
                <a:schemeClr val="dk1"/>
              </a:buClr>
              <a:buSzPct val="80000"/>
              <a:buFont typeface="Courier New"/>
              <a:buChar char="o"/>
            </a:pPr>
            <a:r>
              <a:rPr lang="en"/>
              <a:t>Embed or extract album arts</a:t>
            </a:r>
          </a:p>
          <a:p>
            <a:pPr rtl="0" lvl="0" indent="-419100" marL="457200">
              <a:buClr>
                <a:schemeClr val="dk1"/>
              </a:buClr>
              <a:buSzPct val="166666"/>
              <a:buFont typeface="Arial"/>
              <a:buChar char="•"/>
            </a:pPr>
            <a:r>
              <a:rPr lang="en"/>
              <a:t>Music library management</a:t>
            </a:r>
          </a:p>
          <a:p>
            <a:pPr rtl="0" lvl="0" indent="-419100" marL="457200">
              <a:buClr>
                <a:schemeClr val="dk1"/>
              </a:buClr>
              <a:buSzPct val="166666"/>
              <a:buFont typeface="Arial"/>
              <a:buChar char="•"/>
            </a:pPr>
            <a:r>
              <a:rPr lang="en"/>
              <a:t>Music playback</a:t>
            </a:r>
          </a:p>
          <a:p>
            <a:pPr lvl="1" indent="-381000" marL="914400">
              <a:buClr>
                <a:schemeClr val="dk1"/>
              </a:buClr>
              <a:buSzPct val="80000"/>
              <a:buFont typeface="Courier New"/>
              <a:buChar char="o"/>
            </a:pPr>
            <a:r>
              <a:rPr lang="en"/>
              <a:t>Through web browser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Design</a:t>
            </a:r>
          </a:p>
        </p:txBody>
      </p:sp>
      <p:sp>
        <p:nvSpPr>
          <p:cNvPr id="49" name="Shape 49"/>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lang="en"/>
              <a:t>
</a:t>
            </a:r>
          </a:p>
        </p:txBody>
      </p:sp>
      <p:sp>
        <p:nvSpPr>
          <p:cNvPr id="50" name="Shape 50"/>
          <p:cNvSpPr/>
          <p:nvPr/>
        </p:nvSpPr>
        <p:spPr>
          <a:xfrm>
            <a:off y="1703610" x="591237"/>
            <a:ext cy="4094213" cx="7885893"/>
          </a:xfrm>
          <a:prstGeom prst="rect">
            <a:avLst/>
          </a:prstGeom>
          <a:blipFill>
            <a:blip r:embed="rId3"/>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Current State</a:t>
            </a:r>
          </a:p>
        </p:txBody>
      </p:sp>
      <p:sp>
        <p:nvSpPr>
          <p:cNvPr id="56" name="Shape 5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The latest release 12.31.2012, version 1.0rc2. </a:t>
            </a:r>
          </a:p>
          <a:p>
            <a:pPr rtl="0" lvl="0" indent="-419100" marL="457200">
              <a:buClr>
                <a:schemeClr val="dk1"/>
              </a:buClr>
              <a:buSzPct val="166666"/>
              <a:buFont typeface="Arial"/>
              <a:buChar char="•"/>
            </a:pPr>
            <a:r>
              <a:rPr lang="en"/>
              <a:t>~200 classes</a:t>
            </a:r>
          </a:p>
          <a:p>
            <a:pPr rtl="0" lvl="0" indent="-419100" marL="457200">
              <a:buClr>
                <a:schemeClr val="dk1"/>
              </a:buClr>
              <a:buSzPct val="166666"/>
              <a:buFont typeface="Arial"/>
              <a:buChar char="•"/>
            </a:pPr>
            <a:r>
              <a:rPr lang="en"/>
              <a:t>The Beets project has currently 26 active developers.</a:t>
            </a:r>
          </a:p>
          <a:p>
            <a:pPr rtl="0" lvl="0" indent="-419100" marL="457200">
              <a:buClr>
                <a:schemeClr val="dk1"/>
              </a:buClr>
              <a:buSzPct val="166666"/>
              <a:buFont typeface="Arial"/>
              <a:buChar char="•"/>
            </a:pPr>
            <a:r>
              <a:rPr lang="en"/>
              <a:t>25 plugins available for Beets</a:t>
            </a:r>
          </a:p>
          <a:p>
            <a:pPr rtl="0" lvl="0" indent="-419100" marL="457200">
              <a:buClr>
                <a:schemeClr val="dk1"/>
              </a:buClr>
              <a:buSzPct val="166666"/>
              <a:buFont typeface="Arial"/>
              <a:buChar char="•"/>
            </a:pPr>
            <a:r>
              <a:rPr lang="en"/>
              <a:t>As of 1.10.2013 the project has 103 reported bugs; majority of medium priority.</a:t>
            </a:r>
          </a:p>
          <a:p>
            <a:pPr rtl="0" lvl="0" indent="-419100" marL="457200">
              <a:buClr>
                <a:schemeClr val="dk1"/>
              </a:buClr>
              <a:buSzPct val="166666"/>
              <a:buFont typeface="Arial"/>
              <a:buChar char="•"/>
            </a:pPr>
            <a:r>
              <a:rPr lang="en"/>
              <a:t>No formal documentation but several wiki sites, direct contact with developer. </a:t>
            </a:r>
          </a:p>
          <a:p>
            <a:r>
              <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Bug Tracking Tool</a:t>
            </a:r>
          </a:p>
        </p:txBody>
      </p:sp>
      <p:sp>
        <p:nvSpPr>
          <p:cNvPr id="62" name="Shape 6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FreeBugBase - </a:t>
            </a:r>
          </a:p>
          <a:p>
            <a:pPr rtl="0" lvl="0" indent="-419100" marL="914400">
              <a:buClr>
                <a:schemeClr val="dk1"/>
              </a:buClr>
              <a:buSzPct val="166666"/>
              <a:buFont typeface="Arial"/>
              <a:buChar char="•"/>
            </a:pPr>
            <a:r>
              <a:rPr lang="en"/>
              <a:t>Create new Issue</a:t>
            </a:r>
          </a:p>
          <a:p>
            <a:pPr rtl="0" lvl="0" indent="-419100" marL="914400">
              <a:buClr>
                <a:schemeClr val="dk1"/>
              </a:buClr>
              <a:buSzPct val="166666"/>
              <a:buFont typeface="Arial"/>
              <a:buChar char="•"/>
            </a:pPr>
            <a:r>
              <a:rPr lang="en"/>
              <a:t>Category by severity </a:t>
            </a:r>
          </a:p>
          <a:p>
            <a:pPr rtl="0" lvl="1" indent="-381000" marL="1371600">
              <a:buClr>
                <a:schemeClr val="dk1"/>
              </a:buClr>
              <a:buSzPct val="80000"/>
              <a:buFont typeface="Courier New"/>
              <a:buChar char="o"/>
            </a:pPr>
            <a:r>
              <a:rPr lang="en"/>
              <a:t>Low</a:t>
            </a:r>
          </a:p>
          <a:p>
            <a:pPr rtl="0" lvl="1" indent="-381000" marL="1371600">
              <a:buClr>
                <a:schemeClr val="dk1"/>
              </a:buClr>
              <a:buSzPct val="80000"/>
              <a:buFont typeface="Courier New"/>
              <a:buChar char="o"/>
            </a:pPr>
            <a:r>
              <a:rPr lang="en"/>
              <a:t>Medium</a:t>
            </a:r>
          </a:p>
          <a:p>
            <a:pPr rtl="0" lvl="1" indent="-381000" marL="1371600">
              <a:buClr>
                <a:schemeClr val="dk1"/>
              </a:buClr>
              <a:buSzPct val="80000"/>
              <a:buFont typeface="Courier New"/>
              <a:buChar char="o"/>
            </a:pPr>
            <a:r>
              <a:rPr lang="en"/>
              <a:t>High </a:t>
            </a:r>
          </a:p>
          <a:p>
            <a:pPr rtl="0" lvl="1" indent="-381000" marL="1371600">
              <a:buClr>
                <a:schemeClr val="dk1"/>
              </a:buClr>
              <a:buSzPct val="80000"/>
              <a:buFont typeface="Courier New"/>
              <a:buChar char="o"/>
            </a:pPr>
            <a:r>
              <a:rPr lang="en"/>
              <a:t>Critical </a:t>
            </a:r>
          </a:p>
          <a:p>
            <a:pPr rtl="0" lvl="0" indent="-419100" marL="914400">
              <a:buClr>
                <a:schemeClr val="dk1"/>
              </a:buClr>
              <a:buSzPct val="166666"/>
              <a:buFont typeface="Arial"/>
              <a:buChar char="•"/>
            </a:pPr>
            <a:r>
              <a:rPr lang="en"/>
              <a:t>Customize Issue by</a:t>
            </a:r>
          </a:p>
          <a:p>
            <a:pPr rtl="0" lvl="1" indent="-381000" marL="1371600">
              <a:buClr>
                <a:schemeClr val="dk1"/>
              </a:buClr>
              <a:buSzPct val="80000"/>
              <a:buFont typeface="Courier New"/>
              <a:buChar char="o"/>
            </a:pPr>
            <a:r>
              <a:rPr lang="en"/>
              <a:t>Reported by</a:t>
            </a:r>
          </a:p>
          <a:p>
            <a:pPr rtl="0" lvl="1" indent="-381000" marL="1371600">
              <a:buClr>
                <a:schemeClr val="dk1"/>
              </a:buClr>
              <a:buSzPct val="80000"/>
              <a:buFont typeface="Courier New"/>
              <a:buChar char="o"/>
            </a:pPr>
            <a:r>
              <a:rPr lang="en"/>
              <a:t>Steps to reproduce</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Coverage &amp; Mutation Testing</a:t>
            </a:r>
          </a:p>
        </p:txBody>
      </p:sp>
      <p:sp>
        <p:nvSpPr>
          <p:cNvPr id="68" name="Shape 6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Why?</a:t>
            </a:r>
          </a:p>
          <a:p>
            <a:pPr rtl="0" lvl="1" indent="-381000" marL="914400">
              <a:buClr>
                <a:schemeClr val="dk1"/>
              </a:buClr>
              <a:buSzPct val="80000"/>
              <a:buFont typeface="Courier New"/>
              <a:buChar char="o"/>
            </a:pPr>
            <a:r>
              <a:rPr lang="en"/>
              <a:t>assess existing test suite</a:t>
            </a:r>
          </a:p>
          <a:p>
            <a:pPr rtl="0" lvl="1" indent="-381000" marL="914400">
              <a:buClr>
                <a:schemeClr val="dk1"/>
              </a:buClr>
              <a:buSzPct val="80000"/>
              <a:buFont typeface="Courier New"/>
              <a:buChar char="o"/>
            </a:pPr>
            <a:r>
              <a:rPr lang="en"/>
              <a:t>identify areas for improvement</a:t>
            </a:r>
          </a:p>
          <a:p>
            <a:pPr rtl="0" lvl="1" indent="-381000" marL="914400">
              <a:buClr>
                <a:schemeClr val="dk1"/>
              </a:buClr>
              <a:buSzPct val="80000"/>
              <a:buFont typeface="Courier New"/>
              <a:buChar char="o"/>
            </a:pPr>
            <a:r>
              <a:rPr lang="en"/>
              <a:t>assess contributions</a:t>
            </a:r>
          </a:p>
          <a:p>
            <a:pPr rtl="0" lvl="0" indent="-419100" marL="457200">
              <a:buClr>
                <a:schemeClr val="dk1"/>
              </a:buClr>
              <a:buSzPct val="166666"/>
              <a:buFont typeface="Arial"/>
              <a:buChar char="•"/>
            </a:pPr>
            <a:r>
              <a:rPr lang="en"/>
              <a:t>Coverage</a:t>
            </a:r>
          </a:p>
          <a:p>
            <a:pPr rtl="0" lvl="1" indent="-381000" marL="914400">
              <a:buClr>
                <a:schemeClr val="dk1"/>
              </a:buClr>
              <a:buSzPct val="80000"/>
              <a:buFont typeface="Courier New"/>
              <a:buChar char="o"/>
            </a:pPr>
            <a:r>
              <a:rPr lang="en"/>
              <a:t>currently 60%</a:t>
            </a:r>
          </a:p>
          <a:p>
            <a:pPr rtl="0" lvl="1" indent="-381000" marL="914400">
              <a:buClr>
                <a:schemeClr val="dk1"/>
              </a:buClr>
              <a:buSzPct val="80000"/>
              <a:buFont typeface="Courier New"/>
              <a:buChar char="o"/>
            </a:pPr>
            <a:r>
              <a:rPr lang="en"/>
              <a:t>coverage.py</a:t>
            </a:r>
          </a:p>
          <a:p>
            <a:pPr rtl="0" lvl="1" indent="-381000" marL="914400">
              <a:buClr>
                <a:schemeClr val="dk1"/>
              </a:buClr>
              <a:buSzPct val="80000"/>
              <a:buFont typeface="Courier New"/>
              <a:buChar char="o"/>
            </a:pPr>
            <a:r>
              <a:rPr lang="en"/>
              <a:t>general idea of where to focus</a:t>
            </a:r>
          </a:p>
          <a:p>
            <a:pPr rtl="0" lvl="0" indent="-419100" marL="457200">
              <a:buClr>
                <a:schemeClr val="dk1"/>
              </a:buClr>
              <a:buSzPct val="166666"/>
              <a:buFont typeface="Arial"/>
              <a:buChar char="•"/>
            </a:pPr>
            <a:r>
              <a:rPr lang="en"/>
              <a:t>Mutation</a:t>
            </a:r>
          </a:p>
          <a:p>
            <a:pPr rtl="0" lvl="1" indent="-381000" marL="914400">
              <a:buClr>
                <a:schemeClr val="dk1"/>
              </a:buClr>
              <a:buSzPct val="80000"/>
              <a:buFont typeface="Courier New"/>
              <a:buChar char="o"/>
            </a:pPr>
            <a:r>
              <a:rPr lang="en"/>
              <a:t>PyMuTester and/or MutPy</a:t>
            </a:r>
          </a:p>
          <a:p>
            <a:pPr lvl="1" indent="-381000" marL="914400">
              <a:buClr>
                <a:schemeClr val="dk1"/>
              </a:buClr>
              <a:buSzPct val="80000"/>
              <a:buFont typeface="Courier New"/>
              <a:buChar char="o"/>
            </a:pPr>
            <a:r>
              <a:rPr lang="en"/>
              <a:t>specific deficiencies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Acceptance Testing</a:t>
            </a:r>
          </a:p>
        </p:txBody>
      </p:sp>
      <p:sp>
        <p:nvSpPr>
          <p:cNvPr id="74" name="Shape 7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A set of acceptance tests were requested from the Beets development/test team.</a:t>
            </a:r>
          </a:p>
          <a:p>
            <a:pPr rtl="0" lvl="0" indent="-419100" marL="457200">
              <a:buClr>
                <a:schemeClr val="dk1"/>
              </a:buClr>
              <a:buSzPct val="166666"/>
              <a:buFont typeface="Arial"/>
              <a:buChar char="•"/>
            </a:pPr>
            <a:r>
              <a:rPr lang="en"/>
              <a:t>Tests written by the Beets developers/testers will be validated to either pass or fail.</a:t>
            </a:r>
          </a:p>
          <a:p>
            <a:pPr rtl="0" lvl="1" indent="-381000" marL="914400">
              <a:buClr>
                <a:schemeClr val="dk1"/>
              </a:buClr>
              <a:buSzPct val="80000"/>
              <a:buFont typeface="Courier New"/>
              <a:buChar char="o"/>
            </a:pPr>
            <a:r>
              <a:rPr lang="en"/>
              <a:t>Any tests that "failed" to meet all expected results will have a brief description stating the outcome that the application could not meet.</a:t>
            </a:r>
          </a:p>
          <a:p>
            <a:pPr lvl="0" indent="-419100" marL="457200">
              <a:buClr>
                <a:schemeClr val="dk1"/>
              </a:buClr>
              <a:buSzPct val="166666"/>
              <a:buFont typeface="Arial"/>
              <a:buChar char="•"/>
            </a:pPr>
            <a:r>
              <a:rPr lang="en"/>
              <a:t>Additional test cases will be written as needed.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