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5DC0AB6-082C-4885-ACBF-2AB345AA7E56}">
  <a:tblStyle styleName="Table_0" styleId="{75DC0AB6-082C-4885-ACBF-2AB345AA7E56}"/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Eric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Chris Ketant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Shun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Chris N.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David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Developer stated UI needed lots of testing. </a:t>
            </a:r>
          </a:p>
          <a:p>
            <a:pPr>
              <a:buNone/>
            </a:pPr>
            <a:r>
              <a:rPr lang="en"/>
              <a:t>Shun / David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Jenny Zhen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Jenny Zhen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Chris Ketant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Eric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Eric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Eric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Eric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Eric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Chris Ketant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Chris Ketant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Chris Ketant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751679" x="457200"/>
            <a:ext cy="4012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955189" x="457200"/>
            <a:ext cy="1643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54863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4844510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5757014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50852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669767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http://vm452-3.se.rit.edu/html_latest_clone_updated/" Type="http://schemas.openxmlformats.org/officeDocument/2006/relationships/hyperlink" TargetMode="External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751679" x="457200"/>
            <a:ext cy="4012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 i="1"/>
              <a:t>Beets</a:t>
            </a:r>
          </a:p>
          <a:p>
            <a:pPr>
              <a:buNone/>
            </a:pPr>
            <a:r>
              <a:rPr b="0" lang="en"/>
              <a:t>Testing Results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4955189" x="457200"/>
            <a:ext cy="1643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b="1" sz="2400" lang="en">
                <a:solidFill>
                  <a:srgbClr val="666666"/>
                </a:solidFill>
              </a:rPr>
              <a:t>Group 3:</a:t>
            </a:r>
          </a:p>
          <a:p>
            <a:pPr rtl="0" lvl="0">
              <a:lnSpc>
                <a:spcPct val="115000"/>
              </a:lnSpc>
              <a:buNone/>
            </a:pPr>
            <a:r>
              <a:rPr sz="2400" lang="en">
                <a:solidFill>
                  <a:srgbClr val="666666"/>
                </a:solidFill>
              </a:rPr>
              <a:t>Shun Mok Bhark					David Wilson</a:t>
            </a:r>
          </a:p>
          <a:p>
            <a:pPr rtl="0" lvl="0">
              <a:lnSpc>
                <a:spcPct val="115000"/>
              </a:lnSpc>
              <a:buNone/>
            </a:pPr>
            <a:r>
              <a:rPr sz="2400" lang="en">
                <a:solidFill>
                  <a:srgbClr val="666666"/>
                </a:solidFill>
              </a:rPr>
              <a:t>Jenny Zhen						Christopher Norman</a:t>
            </a:r>
          </a:p>
          <a:p>
            <a:pPr rtl="0" lvl="0">
              <a:lnSpc>
                <a:spcPct val="115000"/>
              </a:lnSpc>
              <a:buNone/>
            </a:pPr>
            <a:r>
              <a:rPr sz="2400" lang="en">
                <a:solidFill>
                  <a:srgbClr val="666666"/>
                </a:solidFill>
              </a:rPr>
              <a:t>Eric Caron						Christopher Ketant</a:t>
            </a:r>
          </a:p>
        </p:txBody>
      </p:sp>
      <p:sp>
        <p:nvSpPr>
          <p:cNvPr id="33" name="Shape 33"/>
          <p:cNvSpPr/>
          <p:nvPr/>
        </p:nvSpPr>
        <p:spPr>
          <a:xfrm>
            <a:off y="2468654" x="6391275"/>
            <a:ext cy="2295525" cx="22955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Acceptance Testing</a:t>
            </a:r>
          </a:p>
        </p:txBody>
      </p:sp>
      <p:sp>
        <p:nvSpPr>
          <p:cNvPr id="87" name="Shape 87"/>
          <p:cNvSpPr/>
          <p:nvPr/>
        </p:nvSpPr>
        <p:spPr>
          <a:xfrm>
            <a:off y="1782526" x="253000"/>
            <a:ext cy="3110646" cx="858827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Load &amp; Stress Testing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600200" x="457200"/>
            <a:ext cy="4967700" cx="8492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Load Testing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Given the time frame, we could not isolate all present variables for a viable testing strategy.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n"/>
              <a:t>Stress Testing</a:t>
            </a:r>
            <a:r>
              <a:rPr u="sng" b="1" lang="en"/>
              <a:t>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Tested on VM with 32MB of RAM.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Heavily optimized Debian 6 OS.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Bare OS consumed 2MB of RAM.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Complete installation consumed 7MB of RAM.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Runs fine on the VM.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Compatibility Testing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529491" x="457200"/>
            <a:ext cy="51282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Testing was conducted on the Mac OS X, Windows, and Linux environments.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Beets found to be compatible with all those operating systems tested.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00" name="Shape 100"/>
          <p:cNvSpPr/>
          <p:nvPr/>
        </p:nvSpPr>
        <p:spPr>
          <a:xfrm>
            <a:off y="3555881" x="1993850"/>
            <a:ext cy="2593810" cx="51700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Mutation &amp; Coverage Testing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PyMuTester failed.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70% coverage initially.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Active development maintained 70%.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Added unit tests to 71%.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Unit Testing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Concentrated on the UI 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UI Command Class 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Initial Coverage was 53% increased to 56%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Various Artists bug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    </a:t>
            </a:r>
            <a:r>
              <a:rPr u="sng" lang="en">
                <a:solidFill>
                  <a:schemeClr val="hlink"/>
                </a:solidFill>
                <a:hlinkClick r:id="rId3"/>
              </a:rPr>
              <a:t>Updated Coverage</a:t>
            </a:r>
          </a:p>
          <a:p>
            <a:r>
              <a:t/>
            </a:r>
          </a:p>
        </p:txBody>
      </p:sp>
      <p:sp>
        <p:nvSpPr>
          <p:cNvPr id="113" name="Shape 113"/>
          <p:cNvSpPr/>
          <p:nvPr/>
        </p:nvSpPr>
        <p:spPr>
          <a:xfrm>
            <a:off y="3505200" x="4578032"/>
            <a:ext cy="1706096" cx="357251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Code Inspections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Code inspections were conducted for 4 classes in the "beets/autotag" directory for one of Beets' features.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There were 15 bugs found, ranging from a severity of low to high.</a:t>
            </a:r>
          </a:p>
          <a:p>
            <a:r>
              <a:t/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These bugs include typos in the comments, logic errors, and import of the entire "beets/" directory.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Impressions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Actively being worked 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Good job keeping on testing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Confident in the product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Small user base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Only for expert computer users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Code was well written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Commented thoroughly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Recommendations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Create a more user friendly installation.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Add more code coverage in unit tests.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Especially for user interface commands.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Create a formal requirements document.</a:t>
            </a:r>
          </a:p>
          <a:p>
            <a:r>
              <a:t/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Conduct formal code reviews.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Questions?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Agenda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Project Description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Test Plan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Tools Used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Tests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Impressions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Recommendations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Project Description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"the music geek's media organizer"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Open-source project started by Adrian Sampson in 2012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Music collection organizer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Metadata of the music track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Designed for experienced computer users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Command line operated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Written in Python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Cross-platform compatible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Test Plan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Acceptance Testing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Load &amp; Stress Testing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Compatibility Testing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Unit Testing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Mutation &amp; Coverage Testing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Code Inspections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Scope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Tested core functionality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Did not test plugin functionality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Did not test MusicBrainz functionality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Tools Used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FreeBugBase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Recorded bugs that were found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Organized by severity and priority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Virtual Machines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Mac OS X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Windows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Linux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Python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Version 2.7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coverage.py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unittest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nose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FreeBugBase</a:t>
            </a:r>
          </a:p>
        </p:txBody>
      </p:sp>
      <p:sp>
        <p:nvSpPr>
          <p:cNvPr id="63" name="Shape 63"/>
          <p:cNvSpPr/>
          <p:nvPr/>
        </p:nvSpPr>
        <p:spPr>
          <a:xfrm>
            <a:off y="1654943" x="629161"/>
            <a:ext cy="4858212" cx="790451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Acceptance Testing</a:t>
            </a:r>
          </a:p>
        </p:txBody>
      </p:sp>
      <p:sp>
        <p:nvSpPr>
          <p:cNvPr id="69" name="Shape 69"/>
          <p:cNvSpPr/>
          <p:nvPr/>
        </p:nvSpPr>
        <p:spPr>
          <a:xfrm>
            <a:off y="1640887" x="457200"/>
            <a:ext cy="5208265" cx="53505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Acceptance Testing</a:t>
            </a:r>
          </a:p>
        </p:txBody>
      </p:sp>
      <p:graphicFrame>
        <p:nvGraphicFramePr>
          <p:cNvPr id="75" name="Shape 75"/>
          <p:cNvGraphicFramePr/>
          <p:nvPr/>
        </p:nvGraphicFramePr>
        <p:xfrm>
          <a:off y="1600200" x="457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{75DC0AB6-082C-4885-ACBF-2AB345AA7E56}</a:tableStyleId>
              </a:tblPr>
              <a:tblGrid>
                <a:gridCol w="1752750"/>
                <a:gridCol w="6575100"/>
              </a:tblGrid>
              <a:tr h="343750">
                <a:tc>
                  <a:txBody>
                    <a:bodyPr>
                      <a:noAutofit/>
                    </a:bodyPr>
                    <a:lstStyle/>
                    <a:p>
                      <a:pPr algn="r" rtl="0" lvl="0" indent="0" marL="16510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ID:</a:t>
                      </a:r>
                    </a:p>
                  </a:txBody>
                  <a:tcPr marR="25400" marB="25400" marT="25400" marL="25400">
                    <a:lnL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16510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R="25400" marB="25400" marT="25400" marL="25400">
                    <a:lnL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73500">
                <a:tc>
                  <a:txBody>
                    <a:bodyPr>
                      <a:noAutofit/>
                    </a:bodyPr>
                    <a:lstStyle/>
                    <a:p>
                      <a:pPr algn="r" rtl="0" lvl="0" indent="0" marL="16510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Title:</a:t>
                      </a:r>
                    </a:p>
                  </a:txBody>
                  <a:tcPr marR="25400" marB="25400" marT="25400" marL="25400">
                    <a:lnL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16510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Remove</a:t>
                      </a:r>
                    </a:p>
                  </a:txBody>
                  <a:tcPr marR="25400" marB="25400" marT="25400" marL="25400">
                    <a:lnL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73500">
                <a:tc>
                  <a:txBody>
                    <a:bodyPr>
                      <a:noAutofit/>
                    </a:bodyPr>
                    <a:lstStyle/>
                    <a:p>
                      <a:pPr algn="r" rtl="0" lvl="0" indent="0" marL="16510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Description:</a:t>
                      </a:r>
                    </a:p>
                  </a:txBody>
                  <a:tcPr marR="25400" marB="25400" marT="25400" marL="25400">
                    <a:lnL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16510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Remove the item from library</a:t>
                      </a:r>
                    </a:p>
                  </a:txBody>
                  <a:tcPr marR="25400" marB="25400" marT="25400" marL="25400">
                    <a:lnL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73500">
                <a:tc>
                  <a:txBody>
                    <a:bodyPr>
                      <a:noAutofit/>
                    </a:bodyPr>
                    <a:lstStyle/>
                    <a:p>
                      <a:pPr algn="r" rtl="0" lvl="0" indent="0" marL="16510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Primary Actor:</a:t>
                      </a:r>
                    </a:p>
                    <a:p>
                      <a:r>
                        <a:t/>
                      </a:r>
                    </a:p>
                  </a:txBody>
                  <a:tcPr marR="25400" marB="25400" marT="25400" marL="25400">
                    <a:lnL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16510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User</a:t>
                      </a:r>
                    </a:p>
                    <a:p>
                      <a:r>
                        <a:t/>
                      </a:r>
                    </a:p>
                  </a:txBody>
                  <a:tcPr marR="25400" marB="25400" marT="25400" marL="25400">
                    <a:lnL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73500">
                <a:tc>
                  <a:txBody>
                    <a:bodyPr>
                      <a:noAutofit/>
                    </a:bodyPr>
                    <a:lstStyle/>
                    <a:p>
                      <a:pPr algn="r" rtl="0" lvl="0" indent="0" marL="16510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Preconditions:</a:t>
                      </a:r>
                    </a:p>
                    <a:p>
                      <a:r>
                        <a:t/>
                      </a:r>
                    </a:p>
                  </a:txBody>
                  <a:tcPr marR="25400" marB="25400" marT="25400" marL="25400">
                    <a:lnL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16510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Music files must be present in the directory from which you are importing from</a:t>
                      </a:r>
                    </a:p>
                    <a:p>
                      <a:r>
                        <a:t/>
                      </a:r>
                    </a:p>
                  </a:txBody>
                  <a:tcPr marR="25400" marB="25400" marT="25400" marL="25400">
                    <a:lnL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699675">
                <a:tc>
                  <a:txBody>
                    <a:bodyPr>
                      <a:noAutofit/>
                    </a:bodyPr>
                    <a:lstStyle/>
                    <a:p>
                      <a:pPr algn="r" rtl="0" lvl="0" indent="0" marL="16510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Postconditions:</a:t>
                      </a:r>
                    </a:p>
                    <a:p>
                      <a:r>
                        <a:t/>
                      </a:r>
                    </a:p>
                  </a:txBody>
                  <a:tcPr marR="25400" marB="25400" marT="25400" marL="25400">
                    <a:lnL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16510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Meta-data for each album, track, etc. is removed from metadata library and/or from disk</a:t>
                      </a:r>
                    </a:p>
                    <a:p>
                      <a:r>
                        <a:t/>
                      </a:r>
                    </a:p>
                  </a:txBody>
                  <a:tcPr marR="25400" marB="25400" marT="25400" marL="25400">
                    <a:lnL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790150">
                <a:tc>
                  <a:txBody>
                    <a:bodyPr>
                      <a:noAutofit/>
                    </a:bodyPr>
                    <a:lstStyle/>
                    <a:p>
                      <a:pPr algn="r" rtl="0" lvl="0" indent="0" marL="16510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Main</a:t>
                      </a:r>
                    </a:p>
                    <a:p>
                      <a:pPr algn="r" rtl="0" lvl="0" indent="0" marL="16510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Success Scenario:</a:t>
                      </a:r>
                    </a:p>
                    <a:p>
                      <a:r>
                        <a:t/>
                      </a:r>
                    </a:p>
                  </a:txBody>
                  <a:tcPr marR="25400" marB="25400" marT="25400" marL="25400">
                    <a:lnL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165100">
                        <a:lnSpc>
                          <a:spcPct val="115000"/>
                        </a:lnSpc>
                        <a:buNone/>
                      </a:pPr>
                      <a:r>
                        <a:rPr sz="1100" lang="en"/>
                        <a:t>1.</a:t>
                      </a:r>
                      <a:r>
                        <a:rPr sz="7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</a:t>
                      </a:r>
                      <a:r>
                        <a:rPr sz="1100" lang="en"/>
                        <a:t>Run </a:t>
                      </a:r>
                      <a:r>
                        <a:rPr sz="1100" lang="en" i="1"/>
                        <a:t>beet remove &lt;option&gt; &lt;query&gt;</a:t>
                      </a:r>
                    </a:p>
                    <a:p>
                      <a:pPr rtl="0" lvl="0" indent="0" marL="165100">
                        <a:lnSpc>
                          <a:spcPct val="115000"/>
                        </a:lnSpc>
                        <a:buNone/>
                      </a:pPr>
                      <a:r>
                        <a:rPr sz="1100" lang="en"/>
                        <a:t>2.</a:t>
                      </a:r>
                      <a:r>
                        <a:rPr sz="7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</a:t>
                      </a:r>
                      <a:r>
                        <a:rPr sz="1100" lang="en"/>
                        <a:t>If match found, confirmation message is output, </a:t>
                      </a:r>
                      <a:r>
                        <a:rPr sz="1100" lang="en" i="1"/>
                        <a:t>“Really remove &lt;number of items&gt; from the library (y/n)?”</a:t>
                      </a:r>
                    </a:p>
                  </a:txBody>
                  <a:tcPr marR="25400" marB="25400" marT="25400" marL="25400">
                    <a:lnL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799200">
                <a:tc>
                  <a:txBody>
                    <a:bodyPr>
                      <a:noAutofit/>
                    </a:bodyPr>
                    <a:lstStyle/>
                    <a:p>
                      <a:pPr algn="r" rtl="0" lvl="0" indent="0" marL="16510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Extensions:</a:t>
                      </a:r>
                    </a:p>
                    <a:p>
                      <a:r>
                        <a:t/>
                      </a:r>
                    </a:p>
                  </a:txBody>
                  <a:tcPr marR="25400" marB="25400" marT="25400" marL="25400">
                    <a:lnL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165100">
                        <a:lnSpc>
                          <a:spcPct val="115000"/>
                        </a:lnSpc>
                        <a:buNone/>
                      </a:pPr>
                      <a:r>
                        <a:rPr sz="1100" lang="en"/>
                        <a:t>·</a:t>
                      </a:r>
                      <a:r>
                        <a:rPr sz="7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</a:t>
                      </a:r>
                      <a:r>
                        <a:rPr b="1" sz="1100" lang="en"/>
                        <a:t>OPTIONS</a:t>
                      </a:r>
                    </a:p>
                    <a:p>
                      <a:pPr rtl="0" lvl="0" indent="0" marL="165100">
                        <a:lnSpc>
                          <a:spcPct val="115000"/>
                        </a:lnSpc>
                        <a:buNone/>
                      </a:pPr>
                      <a:r>
                        <a:rPr sz="1100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r>
                        <a:rPr sz="7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</a:t>
                      </a:r>
                      <a:r>
                        <a:rPr sz="1100" lang="en"/>
                        <a:t>A – query only albums</a:t>
                      </a:r>
                    </a:p>
                    <a:p>
                      <a:pPr rtl="0" lvl="0" indent="0" marL="165100">
                        <a:lnSpc>
                          <a:spcPct val="115000"/>
                        </a:lnSpc>
                        <a:buNone/>
                      </a:pPr>
                      <a:r>
                        <a:rPr sz="1100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r>
                        <a:rPr sz="7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</a:t>
                      </a:r>
                      <a:r>
                        <a:rPr sz="1100" lang="en"/>
                        <a:t>D – deletes files from disk</a:t>
                      </a:r>
                    </a:p>
                    <a:p>
                      <a:r>
                        <a:t/>
                      </a:r>
                    </a:p>
                  </a:txBody>
                  <a:tcPr marR="25400" marB="25400" marT="25400" marL="25400">
                    <a:lnL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73500">
                <a:tc>
                  <a:txBody>
                    <a:bodyPr>
                      <a:noAutofit/>
                    </a:bodyPr>
                    <a:lstStyle/>
                    <a:p>
                      <a:pPr algn="r" rtl="0" lvl="0" indent="0" marL="16510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Frequency of Use:</a:t>
                      </a:r>
                    </a:p>
                    <a:p>
                      <a:r>
                        <a:t/>
                      </a:r>
                    </a:p>
                  </a:txBody>
                  <a:tcPr marR="25400" marB="25400" marT="25400" marL="25400">
                    <a:lnL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16510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Medium</a:t>
                      </a:r>
                    </a:p>
                    <a:p>
                      <a:r>
                        <a:t/>
                      </a:r>
                    </a:p>
                  </a:txBody>
                  <a:tcPr marR="25400" marB="25400" marT="25400" marL="25400">
                    <a:lnL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9D9D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Acceptance Testing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614700" x="458861"/>
            <a:ext cy="5223299" cx="7970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800" lang="en"/>
              <a:t>No formal requirements documentation.</a:t>
            </a:r>
          </a:p>
          <a:p>
            <a:pPr rtl="0" lvl="0" indent="-406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800" lang="en"/>
              <a:t>Acceptance tests were manually compiled.</a:t>
            </a:r>
          </a:p>
          <a:p>
            <a:pPr rtl="0" lvl="0" indent="-406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800" lang="en"/>
              <a:t>The total possible number of Acceptance test is unrealistic, solution is equivalence partition.</a:t>
            </a:r>
          </a:p>
          <a:p>
            <a:pPr rtl="0" lvl="1" indent="-4064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800" lang="en"/>
              <a:t>29 Tests</a:t>
            </a:r>
          </a:p>
          <a:p>
            <a:pPr rtl="0" lvl="1" indent="-4064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800" lang="en"/>
              <a:t>Results:</a:t>
            </a:r>
          </a:p>
          <a:p>
            <a:pPr rtl="0" lvl="2" indent="-406400" marL="1371600"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800" lang="en"/>
              <a:t>Pass - 35</a:t>
            </a:r>
          </a:p>
          <a:p>
            <a:pPr rtl="0" lvl="2" indent="-406400" marL="1371600"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800" lang="en"/>
              <a:t>Fail - 4</a:t>
            </a:r>
          </a:p>
          <a:p>
            <a:pPr rtl="0" lvl="3" indent="-406400" marL="18288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800" lang="en"/>
              <a:t>Mainly due to ambiguity in requirements and inconsistency.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