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9"/>
  </p:notesMasterIdLst>
  <p:sldIdLst>
    <p:sldId id="256" r:id="rId2"/>
    <p:sldId id="257" r:id="rId3"/>
    <p:sldId id="258" r:id="rId4"/>
    <p:sldId id="262" r:id="rId5"/>
    <p:sldId id="261"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878"/>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D21D8-B8A7-4A39-9A9C-E973B88730AC}"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60ADD5E2-04C0-4AA7-904C-C5E8FC846A1D}">
      <dgm:prSet/>
      <dgm:spPr/>
      <dgm:t>
        <a:bodyPr/>
        <a:lstStyle/>
        <a:p>
          <a:r>
            <a:rPr lang="en-US" sz="1400" b="1" dirty="0"/>
            <a:t>Backend Team: Jose Ochoa, Matthew Lee</a:t>
          </a:r>
          <a:endParaRPr lang="en-US" sz="1400" dirty="0"/>
        </a:p>
      </dgm:t>
    </dgm:pt>
    <dgm:pt modelId="{E8B67853-E2A3-49E3-A9FE-8B09E57B26EB}" type="parTrans" cxnId="{F6478ED1-C397-4266-8AD2-5EF19E5AA8FE}">
      <dgm:prSet/>
      <dgm:spPr/>
      <dgm:t>
        <a:bodyPr/>
        <a:lstStyle/>
        <a:p>
          <a:endParaRPr lang="en-US"/>
        </a:p>
      </dgm:t>
    </dgm:pt>
    <dgm:pt modelId="{EA0617D3-E0AE-468A-8DEB-9DC185525C76}" type="sibTrans" cxnId="{F6478ED1-C397-4266-8AD2-5EF19E5AA8FE}">
      <dgm:prSet/>
      <dgm:spPr/>
      <dgm:t>
        <a:bodyPr/>
        <a:lstStyle/>
        <a:p>
          <a:endParaRPr lang="en-US"/>
        </a:p>
      </dgm:t>
    </dgm:pt>
    <dgm:pt modelId="{E5F54104-975C-4920-BD9F-EB8FFDA899C6}">
      <dgm:prSet custT="1"/>
      <dgm:spPr/>
      <dgm:t>
        <a:bodyPr/>
        <a:lstStyle/>
        <a:p>
          <a:r>
            <a:rPr lang="en-US" sz="1400" dirty="0"/>
            <a:t>Coded models, repository, controller with Java</a:t>
          </a:r>
        </a:p>
      </dgm:t>
    </dgm:pt>
    <dgm:pt modelId="{F6A6F414-7FB2-457C-A719-1E26E3A47A1D}" type="parTrans" cxnId="{C892B40D-604A-4F1A-B894-7F5130072428}">
      <dgm:prSet/>
      <dgm:spPr/>
      <dgm:t>
        <a:bodyPr/>
        <a:lstStyle/>
        <a:p>
          <a:endParaRPr lang="en-US"/>
        </a:p>
      </dgm:t>
    </dgm:pt>
    <dgm:pt modelId="{FEF79B90-A3A7-4BB2-ACBE-65799D2F5055}" type="sibTrans" cxnId="{C892B40D-604A-4F1A-B894-7F5130072428}">
      <dgm:prSet/>
      <dgm:spPr/>
      <dgm:t>
        <a:bodyPr/>
        <a:lstStyle/>
        <a:p>
          <a:endParaRPr lang="en-US"/>
        </a:p>
      </dgm:t>
    </dgm:pt>
    <dgm:pt modelId="{DAB60702-94BA-4BD0-822E-0502162CDAD6}">
      <dgm:prSet/>
      <dgm:spPr/>
      <dgm:t>
        <a:bodyPr/>
        <a:lstStyle/>
        <a:p>
          <a:r>
            <a:rPr lang="en-US" sz="1400" b="1" dirty="0"/>
            <a:t>Frontend Team: Xing Liu, Zafar </a:t>
          </a:r>
          <a:r>
            <a:rPr lang="en-US" sz="1400" b="1" dirty="0" err="1"/>
            <a:t>Kaharov</a:t>
          </a:r>
          <a:endParaRPr lang="en-US" sz="1400" dirty="0"/>
        </a:p>
      </dgm:t>
    </dgm:pt>
    <dgm:pt modelId="{7841C2AE-A6EE-47FC-8DCB-2659684CDF12}" type="parTrans" cxnId="{EE3E87D6-3EE3-48CB-8CB4-252090BC98D2}">
      <dgm:prSet/>
      <dgm:spPr/>
      <dgm:t>
        <a:bodyPr/>
        <a:lstStyle/>
        <a:p>
          <a:endParaRPr lang="en-US"/>
        </a:p>
      </dgm:t>
    </dgm:pt>
    <dgm:pt modelId="{7D4A5F13-C19A-49EB-9A98-8DD2EDD2A1FF}" type="sibTrans" cxnId="{EE3E87D6-3EE3-48CB-8CB4-252090BC98D2}">
      <dgm:prSet/>
      <dgm:spPr/>
      <dgm:t>
        <a:bodyPr/>
        <a:lstStyle/>
        <a:p>
          <a:endParaRPr lang="en-US"/>
        </a:p>
      </dgm:t>
    </dgm:pt>
    <dgm:pt modelId="{BB1506F1-723A-4A2B-B621-F1654A508C70}">
      <dgm:prSet custT="1"/>
      <dgm:spPr/>
      <dgm:t>
        <a:bodyPr/>
        <a:lstStyle/>
        <a:p>
          <a:r>
            <a:rPr lang="en-US" sz="1200" dirty="0"/>
            <a:t>Used angular to build the frontend app components</a:t>
          </a:r>
        </a:p>
      </dgm:t>
    </dgm:pt>
    <dgm:pt modelId="{6342D071-18DE-4B3E-9CE7-E73EDDF6CA36}" type="parTrans" cxnId="{BE08D228-25BD-4E80-BF6E-D7C20AED7319}">
      <dgm:prSet/>
      <dgm:spPr/>
      <dgm:t>
        <a:bodyPr/>
        <a:lstStyle/>
        <a:p>
          <a:endParaRPr lang="en-US"/>
        </a:p>
      </dgm:t>
    </dgm:pt>
    <dgm:pt modelId="{7B337122-B400-4531-8EA8-D3B2E12D08ED}" type="sibTrans" cxnId="{BE08D228-25BD-4E80-BF6E-D7C20AED7319}">
      <dgm:prSet/>
      <dgm:spPr/>
      <dgm:t>
        <a:bodyPr/>
        <a:lstStyle/>
        <a:p>
          <a:endParaRPr lang="en-US"/>
        </a:p>
      </dgm:t>
    </dgm:pt>
    <dgm:pt modelId="{7210ABDA-4060-4F50-8889-AAF3E9EF16C6}">
      <dgm:prSet custT="1"/>
      <dgm:spPr/>
      <dgm:t>
        <a:bodyPr/>
        <a:lstStyle/>
        <a:p>
          <a:r>
            <a:rPr lang="en-US" sz="1200" dirty="0"/>
            <a:t>Used HTML and CSS along with </a:t>
          </a:r>
          <a:r>
            <a:rPr lang="en-US" sz="1200" dirty="0" err="1"/>
            <a:t>BootStrap</a:t>
          </a:r>
          <a:r>
            <a:rPr lang="en-US" sz="1200" dirty="0"/>
            <a:t> to design the webpages.</a:t>
          </a:r>
        </a:p>
      </dgm:t>
    </dgm:pt>
    <dgm:pt modelId="{A5D87BC8-B567-49DB-B4BD-F0A990A1423D}" type="parTrans" cxnId="{76A40A4E-586D-4287-B707-D2D2AC32A428}">
      <dgm:prSet/>
      <dgm:spPr/>
      <dgm:t>
        <a:bodyPr/>
        <a:lstStyle/>
        <a:p>
          <a:endParaRPr lang="en-US"/>
        </a:p>
      </dgm:t>
    </dgm:pt>
    <dgm:pt modelId="{64E1DD5F-6B76-4EED-A6A2-C7E34DC20D40}" type="sibTrans" cxnId="{76A40A4E-586D-4287-B707-D2D2AC32A428}">
      <dgm:prSet/>
      <dgm:spPr/>
      <dgm:t>
        <a:bodyPr/>
        <a:lstStyle/>
        <a:p>
          <a:endParaRPr lang="en-US"/>
        </a:p>
      </dgm:t>
    </dgm:pt>
    <dgm:pt modelId="{D76973B2-F809-CB46-81BE-BEE32533298F}">
      <dgm:prSet/>
      <dgm:spPr/>
      <dgm:t>
        <a:bodyPr/>
        <a:lstStyle/>
        <a:p>
          <a:endParaRPr lang="en-US" sz="1100" dirty="0"/>
        </a:p>
      </dgm:t>
    </dgm:pt>
    <dgm:pt modelId="{A5445C33-4052-8D46-97C9-0177439239B7}" type="parTrans" cxnId="{9C9C0DEA-7352-E441-9891-BEAA944D9344}">
      <dgm:prSet/>
      <dgm:spPr/>
      <dgm:t>
        <a:bodyPr/>
        <a:lstStyle/>
        <a:p>
          <a:endParaRPr lang="en-US"/>
        </a:p>
      </dgm:t>
    </dgm:pt>
    <dgm:pt modelId="{2071C696-0078-164F-ADE8-ECF6275CE035}" type="sibTrans" cxnId="{9C9C0DEA-7352-E441-9891-BEAA944D9344}">
      <dgm:prSet/>
      <dgm:spPr/>
      <dgm:t>
        <a:bodyPr/>
        <a:lstStyle/>
        <a:p>
          <a:endParaRPr lang="en-US"/>
        </a:p>
      </dgm:t>
    </dgm:pt>
    <dgm:pt modelId="{60ADF7F5-AF1F-9640-81DB-C8CD4112612A}">
      <dgm:prSet custT="1"/>
      <dgm:spPr/>
      <dgm:t>
        <a:bodyPr/>
        <a:lstStyle/>
        <a:p>
          <a:r>
            <a:rPr lang="en-US" sz="1400" dirty="0"/>
            <a:t>Created a Database with AWS</a:t>
          </a:r>
        </a:p>
      </dgm:t>
    </dgm:pt>
    <dgm:pt modelId="{53B618B6-3EF3-9841-B617-FC225EB99AD3}" type="parTrans" cxnId="{9E438B06-497F-1A46-92D6-DE146070EF28}">
      <dgm:prSet/>
      <dgm:spPr/>
      <dgm:t>
        <a:bodyPr/>
        <a:lstStyle/>
        <a:p>
          <a:endParaRPr lang="en-US"/>
        </a:p>
      </dgm:t>
    </dgm:pt>
    <dgm:pt modelId="{507973A4-366F-0744-A5EA-868AB020013C}" type="sibTrans" cxnId="{9E438B06-497F-1A46-92D6-DE146070EF28}">
      <dgm:prSet/>
      <dgm:spPr/>
      <dgm:t>
        <a:bodyPr/>
        <a:lstStyle/>
        <a:p>
          <a:endParaRPr lang="en-US"/>
        </a:p>
      </dgm:t>
    </dgm:pt>
    <dgm:pt modelId="{A09F99C2-7093-1B40-B5AC-9BC3C6AFA3BE}">
      <dgm:prSet custT="1"/>
      <dgm:spPr/>
      <dgm:t>
        <a:bodyPr/>
        <a:lstStyle/>
        <a:p>
          <a:r>
            <a:rPr lang="en-US" sz="1400" dirty="0"/>
            <a:t>Used Hibernate to create tables</a:t>
          </a:r>
        </a:p>
      </dgm:t>
    </dgm:pt>
    <dgm:pt modelId="{DA262301-700F-944A-BE88-E8E7A9F4DF7C}" type="parTrans" cxnId="{68E227D3-860D-0242-8446-99FCBBA4090B}">
      <dgm:prSet/>
      <dgm:spPr/>
      <dgm:t>
        <a:bodyPr/>
        <a:lstStyle/>
        <a:p>
          <a:endParaRPr lang="en-US"/>
        </a:p>
      </dgm:t>
    </dgm:pt>
    <dgm:pt modelId="{DF6D84E8-B5C8-0144-8550-063376B41ABD}" type="sibTrans" cxnId="{68E227D3-860D-0242-8446-99FCBBA4090B}">
      <dgm:prSet/>
      <dgm:spPr/>
      <dgm:t>
        <a:bodyPr/>
        <a:lstStyle/>
        <a:p>
          <a:endParaRPr lang="en-US"/>
        </a:p>
      </dgm:t>
    </dgm:pt>
    <dgm:pt modelId="{35228A6E-1A3F-B546-BDC4-CA60A1D21CFA}" type="pres">
      <dgm:prSet presAssocID="{87FD21D8-B8A7-4A39-9A9C-E973B88730AC}" presName="diagram" presStyleCnt="0">
        <dgm:presLayoutVars>
          <dgm:dir/>
          <dgm:resizeHandles val="exact"/>
        </dgm:presLayoutVars>
      </dgm:prSet>
      <dgm:spPr/>
    </dgm:pt>
    <dgm:pt modelId="{A1D75F51-3C3A-E34D-A6EC-0516ADFFA20D}" type="pres">
      <dgm:prSet presAssocID="{60ADD5E2-04C0-4AA7-904C-C5E8FC846A1D}" presName="arrow" presStyleLbl="node1" presStyleIdx="0" presStyleCnt="2" custScaleX="103119" custRadScaleRad="98954" custRadScaleInc="-435">
        <dgm:presLayoutVars>
          <dgm:bulletEnabled val="1"/>
        </dgm:presLayoutVars>
      </dgm:prSet>
      <dgm:spPr/>
    </dgm:pt>
    <dgm:pt modelId="{A6E4FC73-D860-A542-80D0-1CED8A79D432}" type="pres">
      <dgm:prSet presAssocID="{DAB60702-94BA-4BD0-822E-0502162CDAD6}" presName="arrow" presStyleLbl="node1" presStyleIdx="1" presStyleCnt="2" custScaleX="105126" custScaleY="110221" custRadScaleRad="73461" custRadScaleInc="1099">
        <dgm:presLayoutVars>
          <dgm:bulletEnabled val="1"/>
        </dgm:presLayoutVars>
      </dgm:prSet>
      <dgm:spPr/>
    </dgm:pt>
  </dgm:ptLst>
  <dgm:cxnLst>
    <dgm:cxn modelId="{9E438B06-497F-1A46-92D6-DE146070EF28}" srcId="{60ADD5E2-04C0-4AA7-904C-C5E8FC846A1D}" destId="{60ADF7F5-AF1F-9640-81DB-C8CD4112612A}" srcOrd="0" destOrd="0" parTransId="{53B618B6-3EF3-9841-B617-FC225EB99AD3}" sibTransId="{507973A4-366F-0744-A5EA-868AB020013C}"/>
    <dgm:cxn modelId="{7283950D-F7C9-1D46-83E1-646D969DDE97}" type="presOf" srcId="{7210ABDA-4060-4F50-8889-AAF3E9EF16C6}" destId="{A6E4FC73-D860-A542-80D0-1CED8A79D432}" srcOrd="0" destOrd="2" presId="urn:microsoft.com/office/officeart/2005/8/layout/arrow5"/>
    <dgm:cxn modelId="{C892B40D-604A-4F1A-B894-7F5130072428}" srcId="{60ADD5E2-04C0-4AA7-904C-C5E8FC846A1D}" destId="{E5F54104-975C-4920-BD9F-EB8FFDA899C6}" srcOrd="2" destOrd="0" parTransId="{F6A6F414-7FB2-457C-A719-1E26E3A47A1D}" sibTransId="{FEF79B90-A3A7-4BB2-ACBE-65799D2F5055}"/>
    <dgm:cxn modelId="{BE08D228-25BD-4E80-BF6E-D7C20AED7319}" srcId="{DAB60702-94BA-4BD0-822E-0502162CDAD6}" destId="{BB1506F1-723A-4A2B-B621-F1654A508C70}" srcOrd="0" destOrd="0" parTransId="{6342D071-18DE-4B3E-9CE7-E73EDDF6CA36}" sibTransId="{7B337122-B400-4531-8EA8-D3B2E12D08ED}"/>
    <dgm:cxn modelId="{AD9B254B-E041-AB4C-BDB6-24A5060CD150}" type="presOf" srcId="{A09F99C2-7093-1B40-B5AC-9BC3C6AFA3BE}" destId="{A1D75F51-3C3A-E34D-A6EC-0516ADFFA20D}" srcOrd="0" destOrd="2" presId="urn:microsoft.com/office/officeart/2005/8/layout/arrow5"/>
    <dgm:cxn modelId="{76A40A4E-586D-4287-B707-D2D2AC32A428}" srcId="{DAB60702-94BA-4BD0-822E-0502162CDAD6}" destId="{7210ABDA-4060-4F50-8889-AAF3E9EF16C6}" srcOrd="1" destOrd="0" parTransId="{A5D87BC8-B567-49DB-B4BD-F0A990A1423D}" sibTransId="{64E1DD5F-6B76-4EED-A6A2-C7E34DC20D40}"/>
    <dgm:cxn modelId="{71F1CD4F-AEE7-0748-89CF-0065B11A3A9F}" type="presOf" srcId="{E5F54104-975C-4920-BD9F-EB8FFDA899C6}" destId="{A1D75F51-3C3A-E34D-A6EC-0516ADFFA20D}" srcOrd="0" destOrd="3" presId="urn:microsoft.com/office/officeart/2005/8/layout/arrow5"/>
    <dgm:cxn modelId="{AFF21F5C-205B-CC40-9245-6C473B2EC3CA}" type="presOf" srcId="{60ADF7F5-AF1F-9640-81DB-C8CD4112612A}" destId="{A1D75F51-3C3A-E34D-A6EC-0516ADFFA20D}" srcOrd="0" destOrd="1" presId="urn:microsoft.com/office/officeart/2005/8/layout/arrow5"/>
    <dgm:cxn modelId="{BF4648AF-7407-A44F-8D1F-F381B08256D5}" type="presOf" srcId="{DAB60702-94BA-4BD0-822E-0502162CDAD6}" destId="{A6E4FC73-D860-A542-80D0-1CED8A79D432}" srcOrd="0" destOrd="0" presId="urn:microsoft.com/office/officeart/2005/8/layout/arrow5"/>
    <dgm:cxn modelId="{4A54B6BA-C387-5242-8787-9889ADE562E4}" type="presOf" srcId="{BB1506F1-723A-4A2B-B621-F1654A508C70}" destId="{A6E4FC73-D860-A542-80D0-1CED8A79D432}" srcOrd="0" destOrd="1" presId="urn:microsoft.com/office/officeart/2005/8/layout/arrow5"/>
    <dgm:cxn modelId="{CB4ECABC-6637-C444-BC76-0035C0A7BC41}" type="presOf" srcId="{60ADD5E2-04C0-4AA7-904C-C5E8FC846A1D}" destId="{A1D75F51-3C3A-E34D-A6EC-0516ADFFA20D}" srcOrd="0" destOrd="0" presId="urn:microsoft.com/office/officeart/2005/8/layout/arrow5"/>
    <dgm:cxn modelId="{F6478ED1-C397-4266-8AD2-5EF19E5AA8FE}" srcId="{87FD21D8-B8A7-4A39-9A9C-E973B88730AC}" destId="{60ADD5E2-04C0-4AA7-904C-C5E8FC846A1D}" srcOrd="0" destOrd="0" parTransId="{E8B67853-E2A3-49E3-A9FE-8B09E57B26EB}" sibTransId="{EA0617D3-E0AE-468A-8DEB-9DC185525C76}"/>
    <dgm:cxn modelId="{68E227D3-860D-0242-8446-99FCBBA4090B}" srcId="{60ADD5E2-04C0-4AA7-904C-C5E8FC846A1D}" destId="{A09F99C2-7093-1B40-B5AC-9BC3C6AFA3BE}" srcOrd="1" destOrd="0" parTransId="{DA262301-700F-944A-BE88-E8E7A9F4DF7C}" sibTransId="{DF6D84E8-B5C8-0144-8550-063376B41ABD}"/>
    <dgm:cxn modelId="{EE3E87D6-3EE3-48CB-8CB4-252090BC98D2}" srcId="{87FD21D8-B8A7-4A39-9A9C-E973B88730AC}" destId="{DAB60702-94BA-4BD0-822E-0502162CDAD6}" srcOrd="1" destOrd="0" parTransId="{7841C2AE-A6EE-47FC-8DCB-2659684CDF12}" sibTransId="{7D4A5F13-C19A-49EB-9A98-8DD2EDD2A1FF}"/>
    <dgm:cxn modelId="{66F26BE5-8E17-F044-985C-FB9F062EB954}" type="presOf" srcId="{D76973B2-F809-CB46-81BE-BEE32533298F}" destId="{A6E4FC73-D860-A542-80D0-1CED8A79D432}" srcOrd="0" destOrd="3" presId="urn:microsoft.com/office/officeart/2005/8/layout/arrow5"/>
    <dgm:cxn modelId="{9C9C0DEA-7352-E441-9891-BEAA944D9344}" srcId="{DAB60702-94BA-4BD0-822E-0502162CDAD6}" destId="{D76973B2-F809-CB46-81BE-BEE32533298F}" srcOrd="2" destOrd="0" parTransId="{A5445C33-4052-8D46-97C9-0177439239B7}" sibTransId="{2071C696-0078-164F-ADE8-ECF6275CE035}"/>
    <dgm:cxn modelId="{18704BF7-4543-F34D-BB44-DF43A80D254B}" type="presOf" srcId="{87FD21D8-B8A7-4A39-9A9C-E973B88730AC}" destId="{35228A6E-1A3F-B546-BDC4-CA60A1D21CFA}" srcOrd="0" destOrd="0" presId="urn:microsoft.com/office/officeart/2005/8/layout/arrow5"/>
    <dgm:cxn modelId="{C54D94F7-619B-4341-AC54-4B3C9FCA69DE}" type="presParOf" srcId="{35228A6E-1A3F-B546-BDC4-CA60A1D21CFA}" destId="{A1D75F51-3C3A-E34D-A6EC-0516ADFFA20D}" srcOrd="0" destOrd="0" presId="urn:microsoft.com/office/officeart/2005/8/layout/arrow5"/>
    <dgm:cxn modelId="{ED87F43C-0991-4B4B-8F27-3862E26B6717}" type="presParOf" srcId="{35228A6E-1A3F-B546-BDC4-CA60A1D21CFA}" destId="{A6E4FC73-D860-A542-80D0-1CED8A79D432}"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75F51-3C3A-E34D-A6EC-0516ADFFA20D}">
      <dsp:nvSpPr>
        <dsp:cNvPr id="0" name=""/>
        <dsp:cNvSpPr/>
      </dsp:nvSpPr>
      <dsp:spPr>
        <a:xfrm rot="16200000">
          <a:off x="-55083" y="260278"/>
          <a:ext cx="4402327" cy="4269171"/>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kern="1200" dirty="0"/>
            <a:t>Backend Team: Jose Ochoa, Matthew Lee</a:t>
          </a:r>
          <a:endParaRPr lang="en-US" sz="1400" kern="1200" dirty="0"/>
        </a:p>
        <a:p>
          <a:pPr marL="114300" lvl="1" indent="-114300" algn="l" defTabSz="622300">
            <a:lnSpc>
              <a:spcPct val="90000"/>
            </a:lnSpc>
            <a:spcBef>
              <a:spcPct val="0"/>
            </a:spcBef>
            <a:spcAft>
              <a:spcPct val="15000"/>
            </a:spcAft>
            <a:buChar char="•"/>
          </a:pPr>
          <a:r>
            <a:rPr lang="en-US" sz="1400" kern="1200" dirty="0"/>
            <a:t>Created a Database with AWS</a:t>
          </a:r>
        </a:p>
        <a:p>
          <a:pPr marL="114300" lvl="1" indent="-114300" algn="l" defTabSz="622300">
            <a:lnSpc>
              <a:spcPct val="90000"/>
            </a:lnSpc>
            <a:spcBef>
              <a:spcPct val="0"/>
            </a:spcBef>
            <a:spcAft>
              <a:spcPct val="15000"/>
            </a:spcAft>
            <a:buChar char="•"/>
          </a:pPr>
          <a:r>
            <a:rPr lang="en-US" sz="1400" kern="1200" dirty="0"/>
            <a:t>Used Hibernate to create tables</a:t>
          </a:r>
        </a:p>
        <a:p>
          <a:pPr marL="114300" lvl="1" indent="-114300" algn="l" defTabSz="622300">
            <a:lnSpc>
              <a:spcPct val="90000"/>
            </a:lnSpc>
            <a:spcBef>
              <a:spcPct val="0"/>
            </a:spcBef>
            <a:spcAft>
              <a:spcPct val="15000"/>
            </a:spcAft>
            <a:buChar char="•"/>
          </a:pPr>
          <a:r>
            <a:rPr lang="en-US" sz="1400" kern="1200" dirty="0"/>
            <a:t>Coded models, repository, controller with Java</a:t>
          </a:r>
        </a:p>
      </dsp:txBody>
      <dsp:txXfrm rot="5400000">
        <a:off x="11496" y="1294281"/>
        <a:ext cx="3522066" cy="2201163"/>
      </dsp:txXfrm>
    </dsp:sp>
    <dsp:sp modelId="{A6E4FC73-D860-A542-80D0-1CED8A79D432}">
      <dsp:nvSpPr>
        <dsp:cNvPr id="0" name=""/>
        <dsp:cNvSpPr/>
      </dsp:nvSpPr>
      <dsp:spPr>
        <a:xfrm rot="5400000">
          <a:off x="5235605" y="78726"/>
          <a:ext cx="4488009" cy="4705524"/>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622300">
            <a:lnSpc>
              <a:spcPct val="90000"/>
            </a:lnSpc>
            <a:spcBef>
              <a:spcPct val="0"/>
            </a:spcBef>
            <a:spcAft>
              <a:spcPct val="35000"/>
            </a:spcAft>
            <a:buNone/>
          </a:pPr>
          <a:r>
            <a:rPr lang="en-US" sz="1400" b="1" kern="1200" dirty="0"/>
            <a:t>Frontend Team: Xing Liu, Zafar </a:t>
          </a:r>
          <a:r>
            <a:rPr lang="en-US" sz="1400" b="1" kern="1200" dirty="0" err="1"/>
            <a:t>Kaharov</a:t>
          </a:r>
          <a:endParaRPr lang="en-US" sz="1400" kern="1200" dirty="0"/>
        </a:p>
        <a:p>
          <a:pPr marL="114300" lvl="1" indent="-114300" algn="l" defTabSz="533400">
            <a:lnSpc>
              <a:spcPct val="90000"/>
            </a:lnSpc>
            <a:spcBef>
              <a:spcPct val="0"/>
            </a:spcBef>
            <a:spcAft>
              <a:spcPct val="15000"/>
            </a:spcAft>
            <a:buChar char="•"/>
          </a:pPr>
          <a:r>
            <a:rPr lang="en-US" sz="1200" kern="1200" dirty="0"/>
            <a:t>Used angular to build the frontend app components</a:t>
          </a:r>
        </a:p>
        <a:p>
          <a:pPr marL="114300" lvl="1" indent="-114300" algn="l" defTabSz="533400">
            <a:lnSpc>
              <a:spcPct val="90000"/>
            </a:lnSpc>
            <a:spcBef>
              <a:spcPct val="0"/>
            </a:spcBef>
            <a:spcAft>
              <a:spcPct val="15000"/>
            </a:spcAft>
            <a:buChar char="•"/>
          </a:pPr>
          <a:r>
            <a:rPr lang="en-US" sz="1200" kern="1200" dirty="0"/>
            <a:t>Used HTML and CSS along with </a:t>
          </a:r>
          <a:r>
            <a:rPr lang="en-US" sz="1200" kern="1200" dirty="0" err="1"/>
            <a:t>BootStrap</a:t>
          </a:r>
          <a:r>
            <a:rPr lang="en-US" sz="1200" kern="1200" dirty="0"/>
            <a:t> to design the webpages.</a:t>
          </a:r>
        </a:p>
        <a:p>
          <a:pPr marL="57150" lvl="1" indent="-57150" algn="l" defTabSz="488950">
            <a:lnSpc>
              <a:spcPct val="90000"/>
            </a:lnSpc>
            <a:spcBef>
              <a:spcPct val="0"/>
            </a:spcBef>
            <a:spcAft>
              <a:spcPct val="15000"/>
            </a:spcAft>
            <a:buChar char="•"/>
          </a:pPr>
          <a:endParaRPr lang="en-US" sz="1100" kern="1200" dirty="0"/>
        </a:p>
      </dsp:txBody>
      <dsp:txXfrm rot="-5400000">
        <a:off x="5912250" y="1309485"/>
        <a:ext cx="3920122" cy="224400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E307E-1B09-7C44-8DCC-334E88B68A0F}" type="datetimeFigureOut">
              <a:rPr lang="en-US" smtClean="0"/>
              <a:t>3/30/21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1ADBF-0ED0-AE49-BC13-EC7176C117E2}" type="slidenum">
              <a:rPr lang="en-US" smtClean="0"/>
              <a:t>‹#›</a:t>
            </a:fld>
            <a:endParaRPr lang="en-US"/>
          </a:p>
        </p:txBody>
      </p:sp>
    </p:spTree>
    <p:extLst>
      <p:ext uri="{BB962C8B-B14F-4D97-AF65-F5344CB8AC3E}">
        <p14:creationId xmlns:p14="http://schemas.microsoft.com/office/powerpoint/2010/main" val="230646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1ADBF-0ED0-AE49-BC13-EC7176C117E2}" type="slidenum">
              <a:rPr lang="en-US" smtClean="0"/>
              <a:t>2</a:t>
            </a:fld>
            <a:endParaRPr lang="en-US"/>
          </a:p>
        </p:txBody>
      </p:sp>
    </p:spTree>
    <p:extLst>
      <p:ext uri="{BB962C8B-B14F-4D97-AF65-F5344CB8AC3E}">
        <p14:creationId xmlns:p14="http://schemas.microsoft.com/office/powerpoint/2010/main" val="108664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Jose and Matthew</a:t>
            </a:r>
          </a:p>
        </p:txBody>
      </p:sp>
      <p:sp>
        <p:nvSpPr>
          <p:cNvPr id="4" name="Slide Number Placeholder 3"/>
          <p:cNvSpPr>
            <a:spLocks noGrp="1"/>
          </p:cNvSpPr>
          <p:nvPr>
            <p:ph type="sldNum" sz="quarter" idx="5"/>
          </p:nvPr>
        </p:nvSpPr>
        <p:spPr/>
        <p:txBody>
          <a:bodyPr/>
          <a:lstStyle/>
          <a:p>
            <a:fld id="{46F1ADBF-0ED0-AE49-BC13-EC7176C117E2}" type="slidenum">
              <a:rPr lang="en-US" smtClean="0"/>
              <a:t>4</a:t>
            </a:fld>
            <a:endParaRPr lang="en-US"/>
          </a:p>
        </p:txBody>
      </p:sp>
    </p:spTree>
    <p:extLst>
      <p:ext uri="{BB962C8B-B14F-4D97-AF65-F5344CB8AC3E}">
        <p14:creationId xmlns:p14="http://schemas.microsoft.com/office/powerpoint/2010/main" val="4070231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Xing and Zafar</a:t>
            </a:r>
          </a:p>
        </p:txBody>
      </p:sp>
      <p:sp>
        <p:nvSpPr>
          <p:cNvPr id="4" name="Slide Number Placeholder 3"/>
          <p:cNvSpPr>
            <a:spLocks noGrp="1"/>
          </p:cNvSpPr>
          <p:nvPr>
            <p:ph type="sldNum" sz="quarter" idx="5"/>
          </p:nvPr>
        </p:nvSpPr>
        <p:spPr/>
        <p:txBody>
          <a:bodyPr/>
          <a:lstStyle/>
          <a:p>
            <a:fld id="{46F1ADBF-0ED0-AE49-BC13-EC7176C117E2}" type="slidenum">
              <a:rPr lang="en-US" smtClean="0"/>
              <a:t>5</a:t>
            </a:fld>
            <a:endParaRPr lang="en-US"/>
          </a:p>
        </p:txBody>
      </p:sp>
    </p:spTree>
    <p:extLst>
      <p:ext uri="{BB962C8B-B14F-4D97-AF65-F5344CB8AC3E}">
        <p14:creationId xmlns:p14="http://schemas.microsoft.com/office/powerpoint/2010/main" val="205180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3/30/21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0927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3/30/21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0013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3/30/21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91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3/30/21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8372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3/30/21</a:t>
            </a:fld>
            <a:endParaRPr lang="en-US" dirty="0"/>
          </a:p>
        </p:txBody>
      </p:sp>
    </p:spTree>
    <p:extLst>
      <p:ext uri="{BB962C8B-B14F-4D97-AF65-F5344CB8AC3E}">
        <p14:creationId xmlns:p14="http://schemas.microsoft.com/office/powerpoint/2010/main" val="44056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3/30/21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5657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3/30/21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738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3/30/21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9862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3/30/21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6200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3/30/21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1080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3/30/21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2226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3/30/21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461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pngall.com/jobs-p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210222-reston-javamsa.slack.com/archives/D01P51CMYE8/p161715630701120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210222-reston-javamsa.slack.com/archives/D01P51CMYE8/p1617165993011400" TargetMode="External"/><Relationship Id="rId4" Type="http://schemas.openxmlformats.org/officeDocument/2006/relationships/hyperlink" Target="https://app.slack.com/team/U01P33ZN2A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illustrations/thumbs-up-smiley-face-emoji-happy-4007573/"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72FE8D0-14C6-E64E-BEDA-81F2BD4D99D7}"/>
              </a:ext>
            </a:extLst>
          </p:cNvPr>
          <p:cNvSpPr>
            <a:spLocks noGrp="1"/>
          </p:cNvSpPr>
          <p:nvPr>
            <p:ph type="ctrTitle"/>
          </p:nvPr>
        </p:nvSpPr>
        <p:spPr>
          <a:xfrm>
            <a:off x="6093207" y="584993"/>
            <a:ext cx="5624118" cy="3284538"/>
          </a:xfrm>
        </p:spPr>
        <p:txBody>
          <a:bodyPr anchor="b">
            <a:normAutofit/>
          </a:bodyPr>
          <a:lstStyle/>
          <a:p>
            <a:r>
              <a:rPr lang="en-US" dirty="0" err="1"/>
              <a:t>Quicklink</a:t>
            </a:r>
            <a:endParaRPr lang="en-US" dirty="0"/>
          </a:p>
        </p:txBody>
      </p:sp>
      <p:sp>
        <p:nvSpPr>
          <p:cNvPr id="3" name="Subtitle 2">
            <a:extLst>
              <a:ext uri="{FF2B5EF4-FFF2-40B4-BE49-F238E27FC236}">
                <a16:creationId xmlns:a16="http://schemas.microsoft.com/office/drawing/2014/main" id="{123D0DC8-DA14-6547-A7C0-590EBE480334}"/>
              </a:ext>
            </a:extLst>
          </p:cNvPr>
          <p:cNvSpPr>
            <a:spLocks noGrp="1"/>
          </p:cNvSpPr>
          <p:nvPr>
            <p:ph type="subTitle" idx="1"/>
          </p:nvPr>
        </p:nvSpPr>
        <p:spPr>
          <a:xfrm>
            <a:off x="6096369" y="4630738"/>
            <a:ext cx="5617794" cy="1150937"/>
          </a:xfrm>
        </p:spPr>
        <p:txBody>
          <a:bodyPr anchor="t">
            <a:normAutofit/>
          </a:bodyPr>
          <a:lstStyle/>
          <a:p>
            <a:r>
              <a:rPr lang="en-US" dirty="0"/>
              <a:t>Java Reston Project 2</a:t>
            </a: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Multiple exposure of building facades">
            <a:extLst>
              <a:ext uri="{FF2B5EF4-FFF2-40B4-BE49-F238E27FC236}">
                <a16:creationId xmlns:a16="http://schemas.microsoft.com/office/drawing/2014/main" id="{C232352C-6894-4C18-A5F4-E78B60E92CB8}"/>
              </a:ext>
            </a:extLst>
          </p:cNvPr>
          <p:cNvPicPr>
            <a:picLocks noChangeAspect="1"/>
          </p:cNvPicPr>
          <p:nvPr/>
        </p:nvPicPr>
        <p:blipFill rotWithShape="1">
          <a:blip r:embed="rId2"/>
          <a:srcRect l="19527" r="31485"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23289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ED80-68D6-4046-9740-BCB0E951A2EE}"/>
              </a:ext>
            </a:extLst>
          </p:cNvPr>
          <p:cNvSpPr>
            <a:spLocks noGrp="1"/>
          </p:cNvSpPr>
          <p:nvPr>
            <p:ph type="title"/>
          </p:nvPr>
        </p:nvSpPr>
        <p:spPr/>
        <p:txBody>
          <a:bodyPr>
            <a:normAutofit fontScale="90000"/>
          </a:bodyPr>
          <a:lstStyle/>
          <a:p>
            <a:r>
              <a:rPr lang="en-US" dirty="0"/>
              <a:t>Development/Responsibilities Teams </a:t>
            </a:r>
          </a:p>
        </p:txBody>
      </p:sp>
      <p:graphicFrame>
        <p:nvGraphicFramePr>
          <p:cNvPr id="5" name="Content Placeholder 2">
            <a:extLst>
              <a:ext uri="{FF2B5EF4-FFF2-40B4-BE49-F238E27FC236}">
                <a16:creationId xmlns:a16="http://schemas.microsoft.com/office/drawing/2014/main" id="{50CB94EA-E71F-4514-B84B-67DCD7A62FDA}"/>
              </a:ext>
            </a:extLst>
          </p:cNvPr>
          <p:cNvGraphicFramePr>
            <a:graphicFrameLocks noGrp="1"/>
          </p:cNvGraphicFramePr>
          <p:nvPr>
            <p:ph idx="1"/>
            <p:extLst>
              <p:ext uri="{D42A27DB-BD31-4B8C-83A1-F6EECF244321}">
                <p14:modId xmlns:p14="http://schemas.microsoft.com/office/powerpoint/2010/main" val="1362072867"/>
              </p:ext>
            </p:extLst>
          </p:nvPr>
        </p:nvGraphicFramePr>
        <p:xfrm>
          <a:off x="1243013" y="2151959"/>
          <a:ext cx="10458450" cy="4706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623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29">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31">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46391" y="822971"/>
            <a:ext cx="5372376" cy="509056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33">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35541" y="584218"/>
            <a:ext cx="5693134" cy="548019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313" y="895082"/>
            <a:ext cx="5029020" cy="487679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1E3B1D0-F741-1749-9858-D776639D720C}"/>
              </a:ext>
            </a:extLst>
          </p:cNvPr>
          <p:cNvSpPr>
            <a:spLocks noGrp="1"/>
          </p:cNvSpPr>
          <p:nvPr>
            <p:ph type="title"/>
          </p:nvPr>
        </p:nvSpPr>
        <p:spPr>
          <a:xfrm>
            <a:off x="6111924" y="1642408"/>
            <a:ext cx="4957305" cy="1132217"/>
          </a:xfrm>
        </p:spPr>
        <p:txBody>
          <a:bodyPr anchor="b">
            <a:normAutofit/>
          </a:bodyPr>
          <a:lstStyle/>
          <a:p>
            <a:pPr algn="ctr"/>
            <a:r>
              <a:rPr lang="en-US" dirty="0"/>
              <a:t>About The Project</a:t>
            </a:r>
          </a:p>
        </p:txBody>
      </p:sp>
      <p:pic>
        <p:nvPicPr>
          <p:cNvPr id="5" name="Picture 4" descr="Logo&#10;&#10;Description automatically generated">
            <a:extLst>
              <a:ext uri="{FF2B5EF4-FFF2-40B4-BE49-F238E27FC236}">
                <a16:creationId xmlns:a16="http://schemas.microsoft.com/office/drawing/2014/main" id="{593CDD76-7190-4E40-A3BC-6DB89087DBD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524" y="1935956"/>
            <a:ext cx="4343400" cy="2986087"/>
          </a:xfrm>
          <a:prstGeom prst="rect">
            <a:avLst/>
          </a:prstGeom>
        </p:spPr>
      </p:pic>
      <p:sp>
        <p:nvSpPr>
          <p:cNvPr id="3" name="Content Placeholder 2">
            <a:extLst>
              <a:ext uri="{FF2B5EF4-FFF2-40B4-BE49-F238E27FC236}">
                <a16:creationId xmlns:a16="http://schemas.microsoft.com/office/drawing/2014/main" id="{A31A2D1D-4E91-7E49-9508-E3D97C2335AE}"/>
              </a:ext>
            </a:extLst>
          </p:cNvPr>
          <p:cNvSpPr>
            <a:spLocks noGrp="1"/>
          </p:cNvSpPr>
          <p:nvPr>
            <p:ph idx="1"/>
          </p:nvPr>
        </p:nvSpPr>
        <p:spPr>
          <a:xfrm>
            <a:off x="6287499" y="2774625"/>
            <a:ext cx="4905476" cy="2574039"/>
          </a:xfrm>
        </p:spPr>
        <p:txBody>
          <a:bodyPr>
            <a:normAutofit/>
          </a:bodyPr>
          <a:lstStyle/>
          <a:p>
            <a:pPr algn="ctr">
              <a:lnSpc>
                <a:spcPct val="130000"/>
              </a:lnSpc>
            </a:pPr>
            <a:r>
              <a:rPr lang="en-US" sz="1400" dirty="0"/>
              <a:t>	The project was created to allow employers to find suitable employees for the tasks that are needed to be completed. This webapp allows users to find available jobs based on location or category to apply for. Users can see all available job posting in one place, making it easier for them to find a job that they are passionate about.</a:t>
            </a:r>
          </a:p>
        </p:txBody>
      </p:sp>
      <p:sp>
        <p:nvSpPr>
          <p:cNvPr id="6" name="TextBox 5">
            <a:extLst>
              <a:ext uri="{FF2B5EF4-FFF2-40B4-BE49-F238E27FC236}">
                <a16:creationId xmlns:a16="http://schemas.microsoft.com/office/drawing/2014/main" id="{D6B2FDFF-E298-AF4D-A7E8-D352900D30A3}"/>
              </a:ext>
            </a:extLst>
          </p:cNvPr>
          <p:cNvSpPr txBox="1"/>
          <p:nvPr/>
        </p:nvSpPr>
        <p:spPr>
          <a:xfrm>
            <a:off x="2603919" y="4661242"/>
            <a:ext cx="27799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pngall.com/jobs-pn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25671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8B64530D-B2B5-404A-930D-8E794202190B}"/>
              </a:ext>
            </a:extLst>
          </p:cNvPr>
          <p:cNvSpPr>
            <a:spLocks noGrp="1"/>
          </p:cNvSpPr>
          <p:nvPr>
            <p:ph type="title"/>
          </p:nvPr>
        </p:nvSpPr>
        <p:spPr>
          <a:xfrm>
            <a:off x="1920875" y="442913"/>
            <a:ext cx="6857365" cy="1344612"/>
          </a:xfrm>
        </p:spPr>
        <p:txBody>
          <a:bodyPr anchor="b">
            <a:normAutofit/>
          </a:bodyPr>
          <a:lstStyle/>
          <a:p>
            <a:r>
              <a:rPr lang="en-US" dirty="0"/>
              <a:t>Functionality: Back-End</a:t>
            </a:r>
          </a:p>
        </p:txBody>
      </p:sp>
      <p:sp>
        <p:nvSpPr>
          <p:cNvPr id="3" name="Content Placeholder 2">
            <a:extLst>
              <a:ext uri="{FF2B5EF4-FFF2-40B4-BE49-F238E27FC236}">
                <a16:creationId xmlns:a16="http://schemas.microsoft.com/office/drawing/2014/main" id="{74F5BCF4-29CF-C54A-8E66-975F482A41A5}"/>
              </a:ext>
            </a:extLst>
          </p:cNvPr>
          <p:cNvSpPr>
            <a:spLocks noGrp="1"/>
          </p:cNvSpPr>
          <p:nvPr>
            <p:ph idx="1"/>
          </p:nvPr>
        </p:nvSpPr>
        <p:spPr>
          <a:xfrm>
            <a:off x="1920875" y="2312988"/>
            <a:ext cx="6857365" cy="3651250"/>
          </a:xfrm>
        </p:spPr>
        <p:txBody>
          <a:bodyPr>
            <a:normAutofit fontScale="92500" lnSpcReduction="20000"/>
          </a:bodyPr>
          <a:lstStyle/>
          <a:p>
            <a:pPr marL="285750" indent="-285750">
              <a:buFont typeface="Arial" panose="020B0604020202020204" pitchFamily="34" charset="0"/>
              <a:buChar char="•"/>
            </a:pPr>
            <a:r>
              <a:rPr lang="en-US" dirty="0"/>
              <a:t>Two tables: Users and posts</a:t>
            </a:r>
          </a:p>
          <a:p>
            <a:pPr marL="285750" indent="-285750">
              <a:buFont typeface="Arial" panose="020B0604020202020204" pitchFamily="34" charset="0"/>
              <a:buChar char="•"/>
            </a:pPr>
            <a:r>
              <a:rPr lang="en-US" dirty="0"/>
              <a:t>Users: Can add a new user, update, find user by ID, find by username, delete a user, and find all the users in database</a:t>
            </a:r>
          </a:p>
          <a:p>
            <a:pPr marL="285750" indent="-285750">
              <a:buFont typeface="Arial" panose="020B0604020202020204" pitchFamily="34" charset="0"/>
              <a:buChar char="•"/>
            </a:pPr>
            <a:r>
              <a:rPr lang="en-US" dirty="0"/>
              <a:t>Posts: Can add a new post, update, find post by ID, and find all post in database.</a:t>
            </a:r>
          </a:p>
          <a:p>
            <a:pPr marL="285750" indent="-285750">
              <a:buFont typeface="Arial" panose="020B0604020202020204" pitchFamily="34" charset="0"/>
              <a:buChar char="•"/>
            </a:pPr>
            <a:r>
              <a:rPr lang="en-US" dirty="0"/>
              <a:t>Junit testing for these functions</a:t>
            </a:r>
          </a:p>
          <a:p>
            <a:pPr marL="285750" indent="-285750">
              <a:buFont typeface="Arial" panose="020B0604020202020204" pitchFamily="34" charset="0"/>
              <a:buChar char="•"/>
            </a:pPr>
            <a:r>
              <a:rPr lang="en-US" dirty="0"/>
              <a:t>Log4j for logging</a:t>
            </a:r>
          </a:p>
          <a:p>
            <a:pPr marL="285750" indent="-285750">
              <a:buFont typeface="Arial" panose="020B0604020202020204" pitchFamily="34" charset="0"/>
              <a:buChar char="•"/>
            </a:pPr>
            <a:r>
              <a:rPr lang="en-US" dirty="0"/>
              <a:t>Spring MVC framework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9298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3" name="Group 15">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4" name="Freeform: Shape 16">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7">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18">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19">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948055DC-1BD4-DE47-924C-B65812710307}"/>
              </a:ext>
            </a:extLst>
          </p:cNvPr>
          <p:cNvSpPr>
            <a:spLocks noGrp="1"/>
          </p:cNvSpPr>
          <p:nvPr>
            <p:ph type="title"/>
          </p:nvPr>
        </p:nvSpPr>
        <p:spPr>
          <a:xfrm>
            <a:off x="1920875" y="442913"/>
            <a:ext cx="6857365" cy="1344612"/>
          </a:xfrm>
        </p:spPr>
        <p:txBody>
          <a:bodyPr anchor="b">
            <a:normAutofit/>
          </a:bodyPr>
          <a:lstStyle/>
          <a:p>
            <a:r>
              <a:rPr lang="en-US" dirty="0"/>
              <a:t>Functionality: Front-End</a:t>
            </a:r>
          </a:p>
        </p:txBody>
      </p:sp>
      <p:sp>
        <p:nvSpPr>
          <p:cNvPr id="3" name="Content Placeholder 2">
            <a:extLst>
              <a:ext uri="{FF2B5EF4-FFF2-40B4-BE49-F238E27FC236}">
                <a16:creationId xmlns:a16="http://schemas.microsoft.com/office/drawing/2014/main" id="{3D88AA04-8FA4-BE40-9589-F086C9B4BD77}"/>
              </a:ext>
            </a:extLst>
          </p:cNvPr>
          <p:cNvSpPr>
            <a:spLocks noGrp="1"/>
          </p:cNvSpPr>
          <p:nvPr>
            <p:ph idx="1"/>
          </p:nvPr>
        </p:nvSpPr>
        <p:spPr>
          <a:xfrm>
            <a:off x="1920875" y="1836508"/>
            <a:ext cx="8391967" cy="4192158"/>
          </a:xfrm>
        </p:spPr>
        <p:txBody>
          <a:bodyPr>
            <a:normAutofit lnSpcReduction="10000"/>
          </a:bodyPr>
          <a:lstStyle/>
          <a:p>
            <a:pPr marL="342900" indent="-342900">
              <a:lnSpc>
                <a:spcPct val="130000"/>
              </a:lnSpc>
              <a:buAutoNum type="arabicPeriod"/>
            </a:pPr>
            <a:r>
              <a:rPr lang="en-US" sz="1500" dirty="0"/>
              <a:t>when all types of user enter our website</a:t>
            </a:r>
            <a:br>
              <a:rPr lang="en-US" sz="1500" dirty="0"/>
            </a:br>
            <a:r>
              <a:rPr lang="en-US" sz="1500" dirty="0"/>
              <a:t>	- we check what type of user is: Visitor, Employee, Employer</a:t>
            </a:r>
          </a:p>
          <a:p>
            <a:pPr>
              <a:lnSpc>
                <a:spcPct val="130000"/>
              </a:lnSpc>
            </a:pPr>
            <a:r>
              <a:rPr lang="en-US" sz="1500" dirty="0"/>
              <a:t>2. when user enter our website</a:t>
            </a:r>
            <a:br>
              <a:rPr lang="en-US" sz="1500" dirty="0"/>
            </a:br>
            <a:r>
              <a:rPr lang="en-US" sz="1500" dirty="0"/>
              <a:t>	- we will direct user to home component</a:t>
            </a:r>
          </a:p>
          <a:p>
            <a:pPr>
              <a:lnSpc>
                <a:spcPct val="130000"/>
              </a:lnSpc>
            </a:pPr>
            <a:r>
              <a:rPr lang="en-US" sz="1500" dirty="0"/>
              <a:t>3. all users can register account</a:t>
            </a:r>
            <a:br>
              <a:rPr lang="en-US" sz="1500" dirty="0"/>
            </a:br>
            <a:r>
              <a:rPr lang="en-US" sz="1500" dirty="0"/>
              <a:t>	- employee / employer</a:t>
            </a:r>
            <a:br>
              <a:rPr lang="en-US" sz="1500" dirty="0"/>
            </a:br>
            <a:r>
              <a:rPr lang="en-US" sz="1500" dirty="0"/>
              <a:t>4. for employer/ employee different components</a:t>
            </a:r>
          </a:p>
          <a:p>
            <a:pPr>
              <a:lnSpc>
                <a:spcPct val="130000"/>
              </a:lnSpc>
            </a:pPr>
            <a:r>
              <a:rPr lang="en-US" sz="1600" dirty="0"/>
              <a:t>5. home component</a:t>
            </a:r>
          </a:p>
          <a:p>
            <a:pPr>
              <a:lnSpc>
                <a:spcPct val="130000"/>
              </a:lnSpc>
            </a:pPr>
            <a:r>
              <a:rPr lang="en-US" sz="1600" dirty="0"/>
              <a:t>6. about page</a:t>
            </a:r>
          </a:p>
          <a:p>
            <a:pPr>
              <a:lnSpc>
                <a:spcPct val="130000"/>
              </a:lnSpc>
            </a:pPr>
            <a:r>
              <a:rPr lang="en-US" sz="1600" dirty="0"/>
              <a:t>7. Navbar and footer</a:t>
            </a:r>
          </a:p>
          <a:p>
            <a:pPr>
              <a:lnSpc>
                <a:spcPct val="130000"/>
              </a:lnSpc>
            </a:pPr>
            <a:r>
              <a:rPr lang="en-US" sz="1600" dirty="0"/>
              <a:t>8. Registered user can </a:t>
            </a:r>
            <a:r>
              <a:rPr lang="en-US" sz="1600"/>
              <a:t>log out</a:t>
            </a:r>
            <a:endParaRPr lang="en-US" sz="1100" dirty="0"/>
          </a:p>
        </p:txBody>
      </p:sp>
      <p:sp>
        <p:nvSpPr>
          <p:cNvPr id="4" name="Rectangle 1">
            <a:extLst>
              <a:ext uri="{FF2B5EF4-FFF2-40B4-BE49-F238E27FC236}">
                <a16:creationId xmlns:a16="http://schemas.microsoft.com/office/drawing/2014/main" id="{9E38C9FC-3891-8346-9C53-577F34CBC0B5}"/>
              </a:ext>
            </a:extLst>
          </p:cNvPr>
          <p:cNvSpPr>
            <a:spLocks noChangeArrowheads="1"/>
          </p:cNvSpPr>
          <p:nvPr/>
        </p:nvSpPr>
        <p:spPr bwMode="auto">
          <a:xfrm>
            <a:off x="0" y="92615539"/>
            <a:ext cx="9772227" cy="4170372"/>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a:ln>
                  <a:noFill/>
                </a:ln>
                <a:solidFill>
                  <a:srgbClr val="D1D2D3"/>
                </a:solidFill>
                <a:effectLst/>
                <a:latin typeface="Slack-Lato"/>
              </a:rPr>
              <a:t>1. When a user enters our website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Logout &amp; Post &amp; Profile links are hidden by default2. When the user successfully logged in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Login &amp; Register links will be hidden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Logout &amp; Post &amp; Profile links will now be displayed3. Our system provides user registration function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Employees can register users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Employers can also register users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Users will be redirected to the login page after registering</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Failure to register will be displayed4. When the employee user logs in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It will jump to the staff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The employee page will be judged</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the employee has set the employee information, the system will display the employee information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the employee has not set the employee information, the system will display the request for the employee to fill in the information5. When the employer user logs in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This will jump to the employer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The employer page will judge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the employer has set the employer information, the system will display the employer information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the employer has not set up the employer information, the system will display a request for the employer to fill in the information6. Release pages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Only logged in employer users can post information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The publish button will not be displayed if it is an employee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After sending successfully, you will be prompted to publish successfully and redirect to the page7. Quit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This will exit the user when the user clicks the exit buttonFilter 8.</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Users can search by type and region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a job is specified, it will show no work</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FB61D2B-E512-C443-A001-CE6715BB0AE6}"/>
              </a:ext>
            </a:extLst>
          </p:cNvPr>
          <p:cNvSpPr>
            <a:spLocks noChangeArrowheads="1"/>
          </p:cNvSpPr>
          <p:nvPr/>
        </p:nvSpPr>
        <p:spPr bwMode="auto">
          <a:xfrm>
            <a:off x="0" y="100807263"/>
            <a:ext cx="474663" cy="1169551"/>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spcBef>
                <a:spcPct val="0"/>
              </a:spcBef>
              <a:spcAft>
                <a:spcPts val="600"/>
              </a:spcAft>
              <a:buClrTx/>
              <a:buSzTx/>
              <a:buFontTx/>
              <a:buNone/>
              <a:tabLst/>
            </a:pPr>
            <a:r>
              <a:rPr kumimoji="0" lang="en-US" altLang="en-US" sz="900" b="0" i="0" u="none" strike="noStrike" cap="none" normalizeH="0" baseline="0">
                <a:ln>
                  <a:noFill/>
                </a:ln>
                <a:solidFill>
                  <a:srgbClr val="D1D2D3"/>
                </a:solidFill>
                <a:effectLst/>
                <a:latin typeface="Slack-Lato"/>
                <a:hlinkClick r:id="rId3"/>
              </a:rPr>
              <a:t>10:05</a:t>
            </a:r>
            <a:endParaRPr kumimoji="0" lang="en-US" altLang="en-US" sz="1100" b="0" i="0" u="none" strike="noStrike" cap="none" normalizeH="0" baseline="0">
              <a:ln>
                <a:noFill/>
              </a:ln>
              <a:solidFill>
                <a:srgbClr val="D1D2D3"/>
              </a:solidFill>
              <a:effectLst/>
              <a:latin typeface="Slack-Lato"/>
            </a:endParaRPr>
          </a:p>
          <a:p>
            <a:pPr marL="0" marR="0" lvl="0" indent="0" algn="l"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a:ln>
                  <a:noFill/>
                </a:ln>
                <a:solidFill>
                  <a:srgbClr val="D1D2D3"/>
                </a:solidFill>
                <a:effectLst/>
                <a:latin typeface="Slack-Lato"/>
              </a:rPr>
              <a:t>8. delete</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B701BC8-2283-C247-A03C-A22863FFB7F9}"/>
              </a:ext>
            </a:extLst>
          </p:cNvPr>
          <p:cNvSpPr>
            <a:spLocks noChangeArrowheads="1"/>
          </p:cNvSpPr>
          <p:nvPr/>
        </p:nvSpPr>
        <p:spPr bwMode="auto">
          <a:xfrm>
            <a:off x="0" y="99693517"/>
            <a:ext cx="4547784" cy="4600366"/>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4895" tIns="-92046" rIns="-68241" bIns="-122199"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100" b="1" i="0" u="none" strike="noStrike" cap="none" normalizeH="0" baseline="0">
                <a:ln>
                  <a:noFill/>
                </a:ln>
                <a:solidFill>
                  <a:srgbClr val="D1D2D3"/>
                </a:solidFill>
                <a:effectLst/>
                <a:latin typeface="Slack-Lato"/>
                <a:hlinkClick r:id="rId4"/>
              </a:rPr>
              <a:t>xing liu</a:t>
            </a:r>
            <a:r>
              <a:rPr kumimoji="0" lang="en-US" altLang="en-US" sz="1100" b="0" i="0" u="none" strike="noStrike" cap="none" normalizeH="0" baseline="0">
                <a:ln>
                  <a:noFill/>
                </a:ln>
                <a:solidFill>
                  <a:srgbClr val="D1D2D3"/>
                </a:solidFill>
                <a:effectLst/>
                <a:latin typeface="Slack-Lato"/>
              </a:rPr>
              <a:t>  </a:t>
            </a:r>
            <a:r>
              <a:rPr kumimoji="0" lang="en-US" altLang="en-US" sz="900" b="0" i="0" u="none" strike="noStrike" cap="none" normalizeH="0" baseline="0">
                <a:ln>
                  <a:noFill/>
                </a:ln>
                <a:solidFill>
                  <a:srgbClr val="D1D2D3"/>
                </a:solidFill>
                <a:effectLst/>
                <a:latin typeface="Slack-Lato"/>
                <a:hlinkClick r:id="rId5"/>
              </a:rPr>
              <a:t>12:46 AM</a:t>
            </a:r>
            <a:br>
              <a:rPr kumimoji="0" lang="en-US" altLang="en-US" sz="1100" b="0" i="0" u="none" strike="noStrike" cap="none" normalizeH="0" baseline="0">
                <a:ln>
                  <a:noFill/>
                </a:ln>
                <a:solidFill>
                  <a:srgbClr val="D1D2D3"/>
                </a:solidFill>
                <a:effectLst/>
                <a:latin typeface="Slack-Lato"/>
              </a:rPr>
            </a:br>
            <a:endParaRPr kumimoji="0" lang="en-US" altLang="en-US" sz="1100" b="0" i="0" u="none" strike="noStrike" cap="none" normalizeH="0" baseline="0">
              <a:ln>
                <a:noFill/>
              </a:ln>
              <a:solidFill>
                <a:srgbClr val="D1D2D3"/>
              </a:solidFill>
              <a:effectLst/>
              <a:latin typeface="Slack-Lato"/>
            </a:endParaRPr>
          </a:p>
          <a:p>
            <a:pPr marL="0" marR="0" lvl="0" indent="0" algn="l"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a:ln>
                  <a:noFill/>
                </a:ln>
                <a:solidFill>
                  <a:srgbClr val="D1D2D3"/>
                </a:solidFill>
                <a:effectLst/>
                <a:latin typeface="Slack-Lato"/>
              </a:rPr>
              <a:t>1. when all types of user enter our website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we check what type of user is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-if is visitor, we will hide logout &amp; post &amp; profile links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-if is employee, we show logout &amp; profile links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-if is employer, we will show post &amp; profile &amp; logout2. when user enter our website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we will direct user to home component3. all users can register account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employee / employer</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after register and will redirect to login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enter username and password and user role to register</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after login will direct to employee/employer page depending on type of role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info not complete and will ask to complete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employer use username: admin, password: admin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employee use username: emp1, password: emp1</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4. for employer/ employee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only employer can post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after post we will redirect employer to home component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employer can see history post and detail of post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employer/employee can see personal info5. home component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all type of user can see all the jobs and filter jobs by location and category</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user can click on the job and redirect to the detail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user can return back to previews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5. about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which contains our company information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5. navbar</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5. footer</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6. rigistered user can logout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E12C422-0862-C04B-8E4C-44F65CB5E4B8}"/>
              </a:ext>
            </a:extLst>
          </p:cNvPr>
          <p:cNvSpPr>
            <a:spLocks noChangeArrowheads="1"/>
          </p:cNvSpPr>
          <p:nvPr/>
        </p:nvSpPr>
        <p:spPr bwMode="auto">
          <a:xfrm>
            <a:off x="152400" y="92767939"/>
            <a:ext cx="9772227" cy="4170372"/>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a:ln>
                  <a:noFill/>
                </a:ln>
                <a:solidFill>
                  <a:srgbClr val="D1D2D3"/>
                </a:solidFill>
                <a:effectLst/>
                <a:latin typeface="Slack-Lato"/>
              </a:rPr>
              <a:t>1. When a user enters our website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Logout &amp; Post &amp; Profile links are hidden by default2. When the user successfully logged in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Login &amp; Register links will be hidden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Logout &amp; Post &amp; Profile links will now be displayed3. Our system provides user registration function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Employees can register users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Employers can also register users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Users will be redirected to the login page after registering</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Failure to register will be displayed4. When the employee user logs in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It will jump to the staff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The employee page will be judged</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the employee has set the employee information, the system will display the employee information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the employee has not set the employee information, the system will display the request for the employee to fill in the information5. When the employer user logs in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This will jump to the employer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The employer page will judge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the employer has set the employer information, the system will display the employer information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the employer has not set up the employer information, the system will display a request for the employer to fill in the information6. Release pages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Only logged in employer users can post information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The publish button will not be displayed if it is an employee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After sending successfully, you will be prompted to publish successfully and redirect to the page7. Quit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This will exit the user when the user clicks the exit buttonFilter 8.</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Users can search by type and region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a job is specified, it will show no work</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D5A18D9E-2739-B34B-8F51-E7E1D7019BD3}"/>
              </a:ext>
            </a:extLst>
          </p:cNvPr>
          <p:cNvSpPr>
            <a:spLocks noChangeArrowheads="1"/>
          </p:cNvSpPr>
          <p:nvPr/>
        </p:nvSpPr>
        <p:spPr bwMode="auto">
          <a:xfrm>
            <a:off x="152400" y="100959663"/>
            <a:ext cx="474663" cy="1169551"/>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spcBef>
                <a:spcPct val="0"/>
              </a:spcBef>
              <a:spcAft>
                <a:spcPts val="600"/>
              </a:spcAft>
              <a:buClrTx/>
              <a:buSzTx/>
              <a:buFontTx/>
              <a:buNone/>
              <a:tabLst/>
            </a:pPr>
            <a:r>
              <a:rPr kumimoji="0" lang="en-US" altLang="en-US" sz="900" b="0" i="0" u="none" strike="noStrike" cap="none" normalizeH="0" baseline="0">
                <a:ln>
                  <a:noFill/>
                </a:ln>
                <a:solidFill>
                  <a:srgbClr val="D1D2D3"/>
                </a:solidFill>
                <a:effectLst/>
                <a:latin typeface="Slack-Lato"/>
                <a:hlinkClick r:id="rId3"/>
              </a:rPr>
              <a:t>10:05</a:t>
            </a:r>
            <a:endParaRPr kumimoji="0" lang="en-US" altLang="en-US" sz="1100" b="0" i="0" u="none" strike="noStrike" cap="none" normalizeH="0" baseline="0">
              <a:ln>
                <a:noFill/>
              </a:ln>
              <a:solidFill>
                <a:srgbClr val="D1D2D3"/>
              </a:solidFill>
              <a:effectLst/>
              <a:latin typeface="Slack-Lato"/>
            </a:endParaRPr>
          </a:p>
          <a:p>
            <a:pPr marL="0" marR="0" lvl="0" indent="0" algn="l"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a:ln>
                  <a:noFill/>
                </a:ln>
                <a:solidFill>
                  <a:srgbClr val="D1D2D3"/>
                </a:solidFill>
                <a:effectLst/>
                <a:latin typeface="Slack-Lato"/>
              </a:rPr>
              <a:t>8. delete</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4077CC7-265A-BE4A-ABBA-FD0DA5C943E4}"/>
              </a:ext>
            </a:extLst>
          </p:cNvPr>
          <p:cNvSpPr>
            <a:spLocks noChangeArrowheads="1"/>
          </p:cNvSpPr>
          <p:nvPr/>
        </p:nvSpPr>
        <p:spPr bwMode="auto">
          <a:xfrm>
            <a:off x="152400" y="99845917"/>
            <a:ext cx="4547784" cy="4600366"/>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4895" tIns="-92046" rIns="-68241" bIns="-122199"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100" b="1" i="0" u="none" strike="noStrike" cap="none" normalizeH="0" baseline="0">
                <a:ln>
                  <a:noFill/>
                </a:ln>
                <a:solidFill>
                  <a:srgbClr val="D1D2D3"/>
                </a:solidFill>
                <a:effectLst/>
                <a:latin typeface="Slack-Lato"/>
                <a:hlinkClick r:id="rId4"/>
              </a:rPr>
              <a:t>xing liu</a:t>
            </a:r>
            <a:r>
              <a:rPr kumimoji="0" lang="en-US" altLang="en-US" sz="1100" b="0" i="0" u="none" strike="noStrike" cap="none" normalizeH="0" baseline="0">
                <a:ln>
                  <a:noFill/>
                </a:ln>
                <a:solidFill>
                  <a:srgbClr val="D1D2D3"/>
                </a:solidFill>
                <a:effectLst/>
                <a:latin typeface="Slack-Lato"/>
              </a:rPr>
              <a:t>  </a:t>
            </a:r>
            <a:r>
              <a:rPr kumimoji="0" lang="en-US" altLang="en-US" sz="900" b="0" i="0" u="none" strike="noStrike" cap="none" normalizeH="0" baseline="0">
                <a:ln>
                  <a:noFill/>
                </a:ln>
                <a:solidFill>
                  <a:srgbClr val="D1D2D3"/>
                </a:solidFill>
                <a:effectLst/>
                <a:latin typeface="Slack-Lato"/>
                <a:hlinkClick r:id="rId5"/>
              </a:rPr>
              <a:t>12:46 AM</a:t>
            </a:r>
            <a:br>
              <a:rPr kumimoji="0" lang="en-US" altLang="en-US" sz="1100" b="0" i="0" u="none" strike="noStrike" cap="none" normalizeH="0" baseline="0">
                <a:ln>
                  <a:noFill/>
                </a:ln>
                <a:solidFill>
                  <a:srgbClr val="D1D2D3"/>
                </a:solidFill>
                <a:effectLst/>
                <a:latin typeface="Slack-Lato"/>
              </a:rPr>
            </a:br>
            <a:endParaRPr kumimoji="0" lang="en-US" altLang="en-US" sz="1100" b="0" i="0" u="none" strike="noStrike" cap="none" normalizeH="0" baseline="0">
              <a:ln>
                <a:noFill/>
              </a:ln>
              <a:solidFill>
                <a:srgbClr val="D1D2D3"/>
              </a:solidFill>
              <a:effectLst/>
              <a:latin typeface="Slack-Lato"/>
            </a:endParaRPr>
          </a:p>
          <a:p>
            <a:pPr marL="0" marR="0" lvl="0" indent="0" algn="l"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a:ln>
                  <a:noFill/>
                </a:ln>
                <a:solidFill>
                  <a:srgbClr val="D1D2D3"/>
                </a:solidFill>
                <a:effectLst/>
                <a:latin typeface="Slack-Lato"/>
              </a:rPr>
              <a:t>1. when all types of user enter our website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we check what type of user is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-if is visitor, we will hide logout &amp; post &amp; profile links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-if is employee, we show logout &amp; profile links</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-if is employer, we will show post &amp; profile &amp; logout2. when user enter our website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we will direct user to home component3. all users can register account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employee / employer</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after register and will redirect to login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enter username and password and user role to register</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after login will direct to employee/employer page depending on type of role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if info not complete and will ask to complete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employer use username: admin, password: admin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employee use username: emp1, password: emp1</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4. for employer/ employee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only employer can post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after post we will redirect employer to home component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employer can see history post and detail of post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employer/employee can see personal info5. home component</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all type of user can see all the jobs and filter jobs by location and category</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user can click on the job and redirect to the detail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user can return back to previews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5. about page</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 which contains our company information</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5. navbar</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5. footer</a:t>
            </a:r>
            <a:br>
              <a:rPr kumimoji="0" lang="en-US" altLang="en-US" sz="1100" b="0" i="0" u="none" strike="noStrike" cap="none" normalizeH="0" baseline="0">
                <a:ln>
                  <a:noFill/>
                </a:ln>
                <a:solidFill>
                  <a:srgbClr val="D1D2D3"/>
                </a:solidFill>
                <a:effectLst/>
                <a:latin typeface="Slack-Lato"/>
              </a:rPr>
            </a:br>
            <a:r>
              <a:rPr kumimoji="0" lang="en-US" altLang="en-US" sz="1100" b="0" i="0" u="none" strike="noStrike" cap="none" normalizeH="0" baseline="0">
                <a:ln>
                  <a:noFill/>
                </a:ln>
                <a:solidFill>
                  <a:srgbClr val="D1D2D3"/>
                </a:solidFill>
                <a:effectLst/>
                <a:latin typeface="Slack-Lato"/>
              </a:rPr>
              <a:t>6. rigistered user can logout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071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B0EBD930-13B6-4AA7-8442-D8477FE2C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567" y="775664"/>
            <a:ext cx="2829977" cy="260382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6F4F5563-BEC8-4A69-A657-AC9457F33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161" y="621282"/>
            <a:ext cx="3172430" cy="296008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Freeform: Shape 54">
            <a:extLst>
              <a:ext uri="{FF2B5EF4-FFF2-40B4-BE49-F238E27FC236}">
                <a16:creationId xmlns:a16="http://schemas.microsoft.com/office/drawing/2014/main" id="{6D29C94F-5927-45DF-8984-3D8402CB3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3184" y="741164"/>
            <a:ext cx="3022088" cy="273734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Icon&#10;&#10;Description automatically generated">
            <a:extLst>
              <a:ext uri="{FF2B5EF4-FFF2-40B4-BE49-F238E27FC236}">
                <a16:creationId xmlns:a16="http://schemas.microsoft.com/office/drawing/2014/main" id="{029C0405-3053-C54C-9B56-2901FF6F4431}"/>
              </a:ext>
            </a:extLst>
          </p:cNvPr>
          <p:cNvPicPr>
            <a:picLocks noChangeAspect="1"/>
          </p:cNvPicPr>
          <p:nvPr/>
        </p:nvPicPr>
        <p:blipFill rotWithShape="1">
          <a:blip r:embed="rId2"/>
          <a:srcRect l="18677" r="19533" b="-2"/>
          <a:stretch/>
        </p:blipFill>
        <p:spPr>
          <a:xfrm>
            <a:off x="1330611" y="934360"/>
            <a:ext cx="2510184" cy="2285148"/>
          </a:xfrm>
          <a:custGeom>
            <a:avLst/>
            <a:gdLst/>
            <a:ahLst/>
            <a:cxnLst/>
            <a:rect l="l" t="t" r="r" b="b"/>
            <a:pathLst>
              <a:path w="2442835" h="2236365">
                <a:moveTo>
                  <a:pt x="1397973" y="0"/>
                </a:moveTo>
                <a:cubicBezTo>
                  <a:pt x="1558592" y="0"/>
                  <a:pt x="1706420" y="30080"/>
                  <a:pt x="1837422" y="89320"/>
                </a:cubicBezTo>
                <a:cubicBezTo>
                  <a:pt x="1960192" y="144883"/>
                  <a:pt x="2068023" y="225980"/>
                  <a:pt x="2157925" y="330315"/>
                </a:cubicBezTo>
                <a:cubicBezTo>
                  <a:pt x="2341663" y="543630"/>
                  <a:pt x="2442835" y="846776"/>
                  <a:pt x="2442835" y="1183934"/>
                </a:cubicBezTo>
                <a:cubicBezTo>
                  <a:pt x="2442835" y="1318451"/>
                  <a:pt x="2403676" y="1426410"/>
                  <a:pt x="2315923" y="1534012"/>
                </a:cubicBezTo>
                <a:cubicBezTo>
                  <a:pt x="2224133" y="1646569"/>
                  <a:pt x="2086213" y="1750240"/>
                  <a:pt x="1940168" y="1859987"/>
                </a:cubicBezTo>
                <a:cubicBezTo>
                  <a:pt x="1913222" y="1880210"/>
                  <a:pt x="1885386" y="1901149"/>
                  <a:pt x="1857551" y="1922342"/>
                </a:cubicBezTo>
                <a:cubicBezTo>
                  <a:pt x="1608393" y="2112012"/>
                  <a:pt x="1426542" y="2236365"/>
                  <a:pt x="1178694" y="2236365"/>
                </a:cubicBezTo>
                <a:cubicBezTo>
                  <a:pt x="801051" y="2236365"/>
                  <a:pt x="533598" y="2083719"/>
                  <a:pt x="284438" y="1725930"/>
                </a:cubicBezTo>
                <a:cubicBezTo>
                  <a:pt x="251833" y="1679100"/>
                  <a:pt x="219960" y="1636509"/>
                  <a:pt x="189137" y="1595346"/>
                </a:cubicBezTo>
                <a:cubicBezTo>
                  <a:pt x="61386" y="1424674"/>
                  <a:pt x="0" y="1335916"/>
                  <a:pt x="0" y="1183934"/>
                </a:cubicBezTo>
                <a:cubicBezTo>
                  <a:pt x="0" y="1033026"/>
                  <a:pt x="38477" y="883954"/>
                  <a:pt x="114279" y="740859"/>
                </a:cubicBezTo>
                <a:cubicBezTo>
                  <a:pt x="188455" y="600878"/>
                  <a:pt x="294503" y="472747"/>
                  <a:pt x="429436" y="360139"/>
                </a:cubicBezTo>
                <a:cubicBezTo>
                  <a:pt x="562062" y="249422"/>
                  <a:pt x="719588" y="158111"/>
                  <a:pt x="885082" y="96112"/>
                </a:cubicBezTo>
                <a:cubicBezTo>
                  <a:pt x="1055033" y="32328"/>
                  <a:pt x="1227656" y="0"/>
                  <a:pt x="1397973" y="0"/>
                </a:cubicBezTo>
                <a:close/>
              </a:path>
            </a:pathLst>
          </a:custGeom>
        </p:spPr>
      </p:pic>
      <p:sp>
        <p:nvSpPr>
          <p:cNvPr id="57" name="Freeform: Shape 56">
            <a:extLst>
              <a:ext uri="{FF2B5EF4-FFF2-40B4-BE49-F238E27FC236}">
                <a16:creationId xmlns:a16="http://schemas.microsoft.com/office/drawing/2014/main" id="{5FB4AC3B-162F-4BA3-9CAE-3917EA80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699832" y="774377"/>
            <a:ext cx="2792336" cy="25563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10D1245A-B861-4943-B538-8696E6C77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09785" y="572497"/>
            <a:ext cx="3172430" cy="296008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CD45A2DC-2F6D-4746-B816-E638849B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645419" y="664866"/>
            <a:ext cx="2942196" cy="27753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Picture 8" descr="Logo, company name&#10;&#10;Description automatically generated">
            <a:extLst>
              <a:ext uri="{FF2B5EF4-FFF2-40B4-BE49-F238E27FC236}">
                <a16:creationId xmlns:a16="http://schemas.microsoft.com/office/drawing/2014/main" id="{8B4F5951-6F13-DF4E-8576-18CB6B4AA8E0}"/>
              </a:ext>
            </a:extLst>
          </p:cNvPr>
          <p:cNvPicPr>
            <a:picLocks noChangeAspect="1"/>
          </p:cNvPicPr>
          <p:nvPr/>
        </p:nvPicPr>
        <p:blipFill rotWithShape="1">
          <a:blip r:embed="rId3"/>
          <a:srcRect l="19360" r="19194" b="-4"/>
          <a:stretch/>
        </p:blipFill>
        <p:spPr>
          <a:xfrm>
            <a:off x="4874583" y="934359"/>
            <a:ext cx="2442835" cy="2236365"/>
          </a:xfrm>
          <a:custGeom>
            <a:avLst/>
            <a:gdLst/>
            <a:ahLst/>
            <a:cxnLst/>
            <a:rect l="l" t="t" r="r" b="b"/>
            <a:pathLst>
              <a:path w="2442835" h="2236365">
                <a:moveTo>
                  <a:pt x="1178694" y="0"/>
                </a:moveTo>
                <a:cubicBezTo>
                  <a:pt x="1426542" y="0"/>
                  <a:pt x="1608393" y="124353"/>
                  <a:pt x="1857551" y="314024"/>
                </a:cubicBezTo>
                <a:cubicBezTo>
                  <a:pt x="1885386" y="335216"/>
                  <a:pt x="1913222" y="356156"/>
                  <a:pt x="1940168" y="376379"/>
                </a:cubicBezTo>
                <a:cubicBezTo>
                  <a:pt x="2086213" y="486125"/>
                  <a:pt x="2224133" y="589796"/>
                  <a:pt x="2315923" y="702353"/>
                </a:cubicBezTo>
                <a:cubicBezTo>
                  <a:pt x="2403676" y="809955"/>
                  <a:pt x="2442835" y="917915"/>
                  <a:pt x="2442835" y="1052431"/>
                </a:cubicBezTo>
                <a:cubicBezTo>
                  <a:pt x="2442835" y="1389589"/>
                  <a:pt x="2341663" y="1692735"/>
                  <a:pt x="2157925" y="1906050"/>
                </a:cubicBezTo>
                <a:cubicBezTo>
                  <a:pt x="2068023" y="2010385"/>
                  <a:pt x="1960192" y="2091482"/>
                  <a:pt x="1837422" y="2147045"/>
                </a:cubicBezTo>
                <a:cubicBezTo>
                  <a:pt x="1706420" y="2206285"/>
                  <a:pt x="1558592" y="2236365"/>
                  <a:pt x="1397973" y="2236365"/>
                </a:cubicBezTo>
                <a:cubicBezTo>
                  <a:pt x="1227656" y="2236365"/>
                  <a:pt x="1055033" y="2204038"/>
                  <a:pt x="885082" y="2140253"/>
                </a:cubicBezTo>
                <a:cubicBezTo>
                  <a:pt x="719588" y="2078255"/>
                  <a:pt x="562062" y="1986944"/>
                  <a:pt x="429436" y="1876226"/>
                </a:cubicBezTo>
                <a:cubicBezTo>
                  <a:pt x="294504" y="1763618"/>
                  <a:pt x="188455" y="1635487"/>
                  <a:pt x="114279" y="1495506"/>
                </a:cubicBezTo>
                <a:cubicBezTo>
                  <a:pt x="38477" y="1352411"/>
                  <a:pt x="0" y="1203340"/>
                  <a:pt x="0" y="1052431"/>
                </a:cubicBezTo>
                <a:cubicBezTo>
                  <a:pt x="0" y="900449"/>
                  <a:pt x="61386" y="811692"/>
                  <a:pt x="189137" y="641019"/>
                </a:cubicBezTo>
                <a:cubicBezTo>
                  <a:pt x="219961" y="599856"/>
                  <a:pt x="251833" y="557266"/>
                  <a:pt x="284438" y="510435"/>
                </a:cubicBezTo>
                <a:cubicBezTo>
                  <a:pt x="533598" y="152646"/>
                  <a:pt x="801051" y="0"/>
                  <a:pt x="1178694" y="0"/>
                </a:cubicBezTo>
                <a:close/>
              </a:path>
            </a:pathLst>
          </a:custGeom>
        </p:spPr>
      </p:pic>
      <p:sp>
        <p:nvSpPr>
          <p:cNvPr id="63" name="Freeform: Shape 62">
            <a:extLst>
              <a:ext uri="{FF2B5EF4-FFF2-40B4-BE49-F238E27FC236}">
                <a16:creationId xmlns:a16="http://schemas.microsoft.com/office/drawing/2014/main" id="{717CF268-BB2F-41B3-951C-FA3761CD2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76458" y="823162"/>
            <a:ext cx="2792336" cy="25563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DEB58610-1B82-4AC6-AD98-3834A9F09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86411" y="621282"/>
            <a:ext cx="3172430" cy="296008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B576FD2-C019-AB4F-98BD-12A0688DF685}"/>
              </a:ext>
            </a:extLst>
          </p:cNvPr>
          <p:cNvSpPr>
            <a:spLocks noGrp="1"/>
          </p:cNvSpPr>
          <p:nvPr>
            <p:ph type="title"/>
          </p:nvPr>
        </p:nvSpPr>
        <p:spPr>
          <a:xfrm>
            <a:off x="1920875" y="3539152"/>
            <a:ext cx="8769350" cy="873824"/>
          </a:xfrm>
        </p:spPr>
        <p:txBody>
          <a:bodyPr anchor="b">
            <a:normAutofit/>
          </a:bodyPr>
          <a:lstStyle/>
          <a:p>
            <a:pPr algn="ctr"/>
            <a:r>
              <a:rPr lang="en-US" dirty="0"/>
              <a:t>Agile Implementation</a:t>
            </a:r>
          </a:p>
        </p:txBody>
      </p:sp>
      <p:sp>
        <p:nvSpPr>
          <p:cNvPr id="67" name="Freeform: Shape 66">
            <a:extLst>
              <a:ext uri="{FF2B5EF4-FFF2-40B4-BE49-F238E27FC236}">
                <a16:creationId xmlns:a16="http://schemas.microsoft.com/office/drawing/2014/main" id="{C03D20A8-4350-41F8-BED8-9E2FA91DF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35425" y="741164"/>
            <a:ext cx="2943390" cy="26965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Icon&#10;&#10;Description automatically generated">
            <a:extLst>
              <a:ext uri="{FF2B5EF4-FFF2-40B4-BE49-F238E27FC236}">
                <a16:creationId xmlns:a16="http://schemas.microsoft.com/office/drawing/2014/main" id="{33EE3317-36BA-B141-B81B-33CB23AA315E}"/>
              </a:ext>
            </a:extLst>
          </p:cNvPr>
          <p:cNvPicPr>
            <a:picLocks noChangeAspect="1"/>
          </p:cNvPicPr>
          <p:nvPr/>
        </p:nvPicPr>
        <p:blipFill rotWithShape="1">
          <a:blip r:embed="rId4"/>
          <a:srcRect l="1349" r="22" b="22"/>
          <a:stretch/>
        </p:blipFill>
        <p:spPr>
          <a:xfrm>
            <a:off x="8351209" y="983142"/>
            <a:ext cx="2442835" cy="2236365"/>
          </a:xfrm>
          <a:custGeom>
            <a:avLst/>
            <a:gdLst/>
            <a:ahLst/>
            <a:cxnLst/>
            <a:rect l="l" t="t" r="r" b="b"/>
            <a:pathLst>
              <a:path w="2442835" h="2236365">
                <a:moveTo>
                  <a:pt x="1044862" y="0"/>
                </a:moveTo>
                <a:cubicBezTo>
                  <a:pt x="1215179" y="0"/>
                  <a:pt x="1387802" y="32328"/>
                  <a:pt x="1557753" y="96112"/>
                </a:cubicBezTo>
                <a:cubicBezTo>
                  <a:pt x="1723247" y="158111"/>
                  <a:pt x="1880773" y="249422"/>
                  <a:pt x="2013399" y="360139"/>
                </a:cubicBezTo>
                <a:cubicBezTo>
                  <a:pt x="2148332" y="472747"/>
                  <a:pt x="2254380" y="600878"/>
                  <a:pt x="2328556" y="740859"/>
                </a:cubicBezTo>
                <a:cubicBezTo>
                  <a:pt x="2404358" y="883954"/>
                  <a:pt x="2442835" y="1033026"/>
                  <a:pt x="2442835" y="1183934"/>
                </a:cubicBezTo>
                <a:cubicBezTo>
                  <a:pt x="2442835" y="1335916"/>
                  <a:pt x="2381449" y="1424674"/>
                  <a:pt x="2253698" y="1595346"/>
                </a:cubicBezTo>
                <a:cubicBezTo>
                  <a:pt x="2222875" y="1636509"/>
                  <a:pt x="2191002" y="1679100"/>
                  <a:pt x="2158397" y="1725930"/>
                </a:cubicBezTo>
                <a:cubicBezTo>
                  <a:pt x="1909237" y="2083719"/>
                  <a:pt x="1641784" y="2236365"/>
                  <a:pt x="1264141" y="2236365"/>
                </a:cubicBezTo>
                <a:cubicBezTo>
                  <a:pt x="1016293" y="2236365"/>
                  <a:pt x="834443" y="2112012"/>
                  <a:pt x="585284" y="1922342"/>
                </a:cubicBezTo>
                <a:cubicBezTo>
                  <a:pt x="557449" y="1901149"/>
                  <a:pt x="529613" y="1880210"/>
                  <a:pt x="502667" y="1859987"/>
                </a:cubicBezTo>
                <a:cubicBezTo>
                  <a:pt x="356623" y="1750240"/>
                  <a:pt x="218702" y="1646569"/>
                  <a:pt x="126912" y="1534012"/>
                </a:cubicBezTo>
                <a:cubicBezTo>
                  <a:pt x="39159" y="1426410"/>
                  <a:pt x="0" y="1318451"/>
                  <a:pt x="0" y="1183934"/>
                </a:cubicBezTo>
                <a:cubicBezTo>
                  <a:pt x="0" y="846776"/>
                  <a:pt x="101173" y="543630"/>
                  <a:pt x="284911" y="330315"/>
                </a:cubicBezTo>
                <a:cubicBezTo>
                  <a:pt x="374812" y="225981"/>
                  <a:pt x="482643" y="144883"/>
                  <a:pt x="605414" y="89320"/>
                </a:cubicBezTo>
                <a:cubicBezTo>
                  <a:pt x="736415" y="30080"/>
                  <a:pt x="884243" y="0"/>
                  <a:pt x="1044862" y="0"/>
                </a:cubicBezTo>
                <a:close/>
              </a:path>
            </a:pathLst>
          </a:custGeom>
        </p:spPr>
      </p:pic>
      <p:sp>
        <p:nvSpPr>
          <p:cNvPr id="3" name="Content Placeholder 2">
            <a:extLst>
              <a:ext uri="{FF2B5EF4-FFF2-40B4-BE49-F238E27FC236}">
                <a16:creationId xmlns:a16="http://schemas.microsoft.com/office/drawing/2014/main" id="{3E406AF7-F1B3-554A-905D-1237A21C020E}"/>
              </a:ext>
            </a:extLst>
          </p:cNvPr>
          <p:cNvSpPr>
            <a:spLocks noGrp="1"/>
          </p:cNvSpPr>
          <p:nvPr>
            <p:ph idx="1"/>
          </p:nvPr>
        </p:nvSpPr>
        <p:spPr>
          <a:xfrm>
            <a:off x="1920874" y="4412974"/>
            <a:ext cx="8932863" cy="2037479"/>
          </a:xfrm>
        </p:spPr>
        <p:txBody>
          <a:bodyPr>
            <a:normAutofit/>
          </a:bodyPr>
          <a:lstStyle/>
          <a:p>
            <a:pPr marL="285750" indent="-285750" algn="ctr">
              <a:lnSpc>
                <a:spcPct val="130000"/>
              </a:lnSpc>
              <a:buFont typeface="Arial" panose="020B0604020202020204" pitchFamily="34" charset="0"/>
              <a:buChar char="•"/>
            </a:pPr>
            <a:r>
              <a:rPr lang="en-US" sz="1400" dirty="0"/>
              <a:t>Used </a:t>
            </a:r>
            <a:r>
              <a:rPr lang="en-US" sz="1400" dirty="0" err="1"/>
              <a:t>Github</a:t>
            </a:r>
            <a:r>
              <a:rPr lang="en-US" sz="1400" dirty="0"/>
              <a:t> as our remote repository and to merge everyone’s work </a:t>
            </a:r>
          </a:p>
          <a:p>
            <a:pPr marL="285750" indent="-285750" algn="ctr">
              <a:lnSpc>
                <a:spcPct val="130000"/>
              </a:lnSpc>
              <a:buFont typeface="Arial" panose="020B0604020202020204" pitchFamily="34" charset="0"/>
              <a:buChar char="•"/>
            </a:pPr>
            <a:r>
              <a:rPr lang="en-US" sz="1400" dirty="0"/>
              <a:t>Used Slack in order to have a text-based communication between all team members</a:t>
            </a:r>
          </a:p>
          <a:p>
            <a:pPr marL="285750" indent="-285750" algn="ctr">
              <a:lnSpc>
                <a:spcPct val="130000"/>
              </a:lnSpc>
              <a:buFont typeface="Arial" panose="020B0604020202020204" pitchFamily="34" charset="0"/>
              <a:buChar char="•"/>
            </a:pPr>
            <a:r>
              <a:rPr lang="en-US" sz="1400" dirty="0"/>
              <a:t>Used Zoom in order to have face-to-face communication since all the work is done remote.</a:t>
            </a:r>
          </a:p>
        </p:txBody>
      </p:sp>
    </p:spTree>
    <p:extLst>
      <p:ext uri="{BB962C8B-B14F-4D97-AF65-F5344CB8AC3E}">
        <p14:creationId xmlns:p14="http://schemas.microsoft.com/office/powerpoint/2010/main" val="305438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B7D9C8B-0DC8-A749-A3AC-72174F293575}"/>
              </a:ext>
            </a:extLst>
          </p:cNvPr>
          <p:cNvSpPr>
            <a:spLocks noGrp="1"/>
          </p:cNvSpPr>
          <p:nvPr>
            <p:ph type="title"/>
          </p:nvPr>
        </p:nvSpPr>
        <p:spPr>
          <a:xfrm>
            <a:off x="914400" y="442912"/>
            <a:ext cx="5295569" cy="1822123"/>
          </a:xfrm>
        </p:spPr>
        <p:txBody>
          <a:bodyPr anchor="b">
            <a:normAutofit/>
          </a:bodyPr>
          <a:lstStyle/>
          <a:p>
            <a:r>
              <a:rPr lang="en-US" dirty="0"/>
              <a:t>This Project was brought to you by...</a:t>
            </a:r>
          </a:p>
        </p:txBody>
      </p:sp>
      <p:sp>
        <p:nvSpPr>
          <p:cNvPr id="3" name="Content Placeholder 2">
            <a:extLst>
              <a:ext uri="{FF2B5EF4-FFF2-40B4-BE49-F238E27FC236}">
                <a16:creationId xmlns:a16="http://schemas.microsoft.com/office/drawing/2014/main" id="{81C65C8D-6953-584D-9A99-163B49FB5E24}"/>
              </a:ext>
            </a:extLst>
          </p:cNvPr>
          <p:cNvSpPr>
            <a:spLocks noGrp="1"/>
          </p:cNvSpPr>
          <p:nvPr>
            <p:ph idx="1"/>
          </p:nvPr>
        </p:nvSpPr>
        <p:spPr>
          <a:xfrm>
            <a:off x="914400" y="2496720"/>
            <a:ext cx="5181599" cy="3467518"/>
          </a:xfrm>
        </p:spPr>
        <p:txBody>
          <a:bodyPr anchor="t">
            <a:normAutofit/>
          </a:bodyPr>
          <a:lstStyle/>
          <a:p>
            <a:pPr marL="285750" indent="-285750">
              <a:buFont typeface="Arial" panose="020B0604020202020204" pitchFamily="34" charset="0"/>
              <a:buChar char="•"/>
            </a:pPr>
            <a:r>
              <a:rPr lang="en-US" dirty="0"/>
              <a:t>Jose Ochoa</a:t>
            </a:r>
          </a:p>
          <a:p>
            <a:pPr marL="285750" indent="-285750">
              <a:buFont typeface="Arial" panose="020B0604020202020204" pitchFamily="34" charset="0"/>
              <a:buChar char="•"/>
            </a:pPr>
            <a:r>
              <a:rPr lang="en-US" dirty="0"/>
              <a:t>Matthew Lee</a:t>
            </a:r>
          </a:p>
          <a:p>
            <a:pPr marL="285750" indent="-285750">
              <a:buFont typeface="Arial" panose="020B0604020202020204" pitchFamily="34" charset="0"/>
              <a:buChar char="•"/>
            </a:pPr>
            <a:r>
              <a:rPr lang="en-US" dirty="0"/>
              <a:t>Xing Liu</a:t>
            </a:r>
          </a:p>
          <a:p>
            <a:pPr marL="285750" indent="-285750">
              <a:buFont typeface="Arial" panose="020B0604020202020204" pitchFamily="34" charset="0"/>
              <a:buChar char="•"/>
            </a:pPr>
            <a:r>
              <a:rPr lang="en-US" dirty="0"/>
              <a:t>Zafar </a:t>
            </a:r>
            <a:r>
              <a:rPr lang="en-US" dirty="0" err="1"/>
              <a:t>Kaharov</a:t>
            </a:r>
            <a:endParaRPr lang="en-US" dirty="0"/>
          </a:p>
        </p:txBody>
      </p:sp>
      <p:sp>
        <p:nvSpPr>
          <p:cNvPr id="12" name="Freeform: Shape 11">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E43784FE-925C-254F-8F17-AFEAB8CDB74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73130" y="1365972"/>
            <a:ext cx="3774974" cy="2633043"/>
          </a:xfrm>
          <a:prstGeom prst="rect">
            <a:avLst/>
          </a:prstGeom>
        </p:spPr>
      </p:pic>
    </p:spTree>
    <p:extLst>
      <p:ext uri="{BB962C8B-B14F-4D97-AF65-F5344CB8AC3E}">
        <p14:creationId xmlns:p14="http://schemas.microsoft.com/office/powerpoint/2010/main" val="2726762495"/>
      </p:ext>
    </p:extLst>
  </p:cSld>
  <p:clrMapOvr>
    <a:masterClrMapping/>
  </p:clrMapOvr>
</p:sld>
</file>

<file path=ppt/theme/theme1.xml><?xml version="1.0" encoding="utf-8"?>
<a:theme xmlns:a="http://schemas.openxmlformats.org/drawingml/2006/main" name="Sketch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1544</Words>
  <Application>Microsoft Macintosh PowerPoint</Application>
  <PresentationFormat>Widescreen</PresentationFormat>
  <Paragraphs>52</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Meiryo</vt:lpstr>
      <vt:lpstr>Arial</vt:lpstr>
      <vt:lpstr>Calibri</vt:lpstr>
      <vt:lpstr>Corbel</vt:lpstr>
      <vt:lpstr>Slack-Lato</vt:lpstr>
      <vt:lpstr>SketchLinesVTI</vt:lpstr>
      <vt:lpstr>Quicklink</vt:lpstr>
      <vt:lpstr>Development/Responsibilities Teams </vt:lpstr>
      <vt:lpstr>About The Project</vt:lpstr>
      <vt:lpstr>Functionality: Back-End</vt:lpstr>
      <vt:lpstr>Functionality: Front-End</vt:lpstr>
      <vt:lpstr>Agile Implementation</vt:lpstr>
      <vt:lpstr>This Project was brought to you 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Quicklist</dc:title>
  <dc:creator>Jose Ochoa</dc:creator>
  <cp:lastModifiedBy>Jose Ochoa</cp:lastModifiedBy>
  <cp:revision>16</cp:revision>
  <dcterms:created xsi:type="dcterms:W3CDTF">2021-03-31T00:48:32Z</dcterms:created>
  <dcterms:modified xsi:type="dcterms:W3CDTF">2021-03-31T12:45:01Z</dcterms:modified>
</cp:coreProperties>
</file>