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6"/>
  </p:notesMasterIdLst>
  <p:sldIdLst>
    <p:sldId id="284" r:id="rId3"/>
    <p:sldId id="257" r:id="rId4"/>
    <p:sldId id="258" r:id="rId5"/>
    <p:sldId id="259" r:id="rId6"/>
    <p:sldId id="279" r:id="rId7"/>
    <p:sldId id="286" r:id="rId8"/>
    <p:sldId id="280" r:id="rId9"/>
    <p:sldId id="277" r:id="rId10"/>
    <p:sldId id="281" r:id="rId11"/>
    <p:sldId id="282" r:id="rId12"/>
    <p:sldId id="276" r:id="rId13"/>
    <p:sldId id="283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03F4110-5866-403A-A16E-99D343ED27EF}">
          <p14:sldIdLst>
            <p14:sldId id="284"/>
            <p14:sldId id="257"/>
            <p14:sldId id="258"/>
            <p14:sldId id="259"/>
            <p14:sldId id="279"/>
            <p14:sldId id="286"/>
            <p14:sldId id="280"/>
            <p14:sldId id="277"/>
            <p14:sldId id="281"/>
            <p14:sldId id="282"/>
            <p14:sldId id="276"/>
            <p14:sldId id="28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F1ED"/>
    <a:srgbClr val="00A7E3"/>
    <a:srgbClr val="1B4686"/>
    <a:srgbClr val="ED6F9C"/>
    <a:srgbClr val="A27DB6"/>
    <a:srgbClr val="5F95CF"/>
    <a:srgbClr val="FCC13F"/>
    <a:srgbClr val="F49C4E"/>
    <a:srgbClr val="37B398"/>
    <a:srgbClr val="EA4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A2CA1F-3267-4498-8071-7EE1E42671EB}">
  <a:tblStyle styleId="{C3A2CA1F-3267-4498-8071-7EE1E42671EB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E8E7"/>
          </a:solidFill>
        </a:fill>
      </a:tcStyle>
    </a:wholeTbl>
    <a:band1H>
      <a:tcStyle>
        <a:tcBdr/>
        <a:fill>
          <a:solidFill>
            <a:srgbClr val="EFCECA"/>
          </a:solidFill>
        </a:fill>
      </a:tcStyle>
    </a:band1H>
    <a:band1V>
      <a:tcStyle>
        <a:tcBdr/>
        <a:fill>
          <a:solidFill>
            <a:srgbClr val="EFCECA"/>
          </a:solidFill>
        </a:fill>
      </a:tcStyle>
    </a:band1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7" autoAdjust="0"/>
    <p:restoredTop sz="94690"/>
  </p:normalViewPr>
  <p:slideViewPr>
    <p:cSldViewPr snapToGrid="0">
      <p:cViewPr varScale="1">
        <p:scale>
          <a:sx n="88" d="100"/>
          <a:sy n="88" d="100"/>
        </p:scale>
        <p:origin x="11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1173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6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88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79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175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69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0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187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64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00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00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510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6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86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" charset="0"/>
                <a:ea typeface="Open Sans" charset="0"/>
                <a:cs typeface="Open Sans" charset="0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dirty="0"/>
              <a:t>Pearson  (c) 2018      Gold Experience 2nd Edition C1 / B2+ / B2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7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0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3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7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8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" charset="0"/>
                <a:ea typeface="Open Sans" charset="0"/>
                <a:cs typeface="Open Sans" charset="0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dirty="0">
                <a:solidFill>
                  <a:srgbClr val="595959"/>
                </a:solidFill>
              </a:rPr>
              <a:t>Pearson  (c) 2018      Gold Experience 2nd Edition C1 / B2+ / B2</a:t>
            </a:r>
          </a:p>
        </p:txBody>
      </p:sp>
    </p:spTree>
    <p:extLst>
      <p:ext uri="{BB962C8B-B14F-4D97-AF65-F5344CB8AC3E}">
        <p14:creationId xmlns:p14="http://schemas.microsoft.com/office/powerpoint/2010/main" val="215445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r"/>
            <a:fld id="{00000000-1234-1234-1234-123412341234}" type="slidenum">
              <a:rPr lang="en-US" sz="1300">
                <a:solidFill>
                  <a:srgbClr val="595959"/>
                </a:solidFill>
              </a:rPr>
              <a:pPr algn="r"/>
              <a:t>‹#›</a:t>
            </a:fld>
            <a:endParaRPr lang="en-US" sz="13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00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ABA0"/>
              </a:gs>
              <a:gs pos="77000">
                <a:srgbClr val="67C6E5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8"/>
          <p:cNvSpPr txBox="1">
            <a:spLocks noGrp="1"/>
          </p:cNvSpPr>
          <p:nvPr>
            <p:ph type="subTitle" idx="1"/>
          </p:nvPr>
        </p:nvSpPr>
        <p:spPr>
          <a:xfrm>
            <a:off x="4260713" y="4716762"/>
            <a:ext cx="5826870" cy="9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900"/>
              <a:buFont typeface="Open Sans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Unit </a:t>
            </a:r>
            <a:r>
              <a:rPr lang="en-US" sz="3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present simple</a:t>
            </a:r>
            <a:endParaRPr sz="3200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Shape 5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302746"/>
            <a:ext cx="6163056" cy="285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363678"/>
            <a:ext cx="1172993" cy="11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1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450601" y="229387"/>
            <a:ext cx="10767859" cy="131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en-US" sz="4400" b="1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Function: </a:t>
            </a:r>
            <a:r>
              <a:rPr lang="en-US" sz="4400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adverbs of frequency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243975" y="1405944"/>
            <a:ext cx="3585592" cy="3981853"/>
            <a:chOff x="172602" y="1694710"/>
            <a:chExt cx="3585592" cy="398185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322491" y="1889480"/>
              <a:ext cx="0" cy="3666159"/>
            </a:xfrm>
            <a:prstGeom prst="straightConnector1">
              <a:avLst/>
            </a:prstGeom>
            <a:ln w="298450"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862583" y="1879194"/>
              <a:ext cx="895611" cy="16080"/>
            </a:xfrm>
            <a:prstGeom prst="straightConnector1">
              <a:avLst/>
            </a:prstGeom>
            <a:ln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862579" y="2419203"/>
              <a:ext cx="895611" cy="16080"/>
            </a:xfrm>
            <a:prstGeom prst="straightConnector1">
              <a:avLst/>
            </a:prstGeom>
            <a:ln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862579" y="3663030"/>
              <a:ext cx="895611" cy="16080"/>
            </a:xfrm>
            <a:prstGeom prst="straightConnector1">
              <a:avLst/>
            </a:prstGeom>
            <a:ln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844615" y="5538811"/>
              <a:ext cx="895611" cy="16080"/>
            </a:xfrm>
            <a:prstGeom prst="straightConnector1">
              <a:avLst/>
            </a:prstGeom>
            <a:ln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1079" y="1694710"/>
              <a:ext cx="269537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rgbClr val="00A7E3"/>
                  </a:solidFill>
                  <a:latin typeface="Open Sans" charset="0"/>
                  <a:ea typeface="Open Sans" charset="0"/>
                  <a:cs typeface="Open Sans" charset="0"/>
                </a:rPr>
                <a:t>100%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1001" y="3460191"/>
              <a:ext cx="88777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rgbClr val="00A7E3"/>
                  </a:solidFill>
                  <a:latin typeface="Open Sans" charset="0"/>
                  <a:ea typeface="Open Sans" charset="0"/>
                  <a:cs typeface="Open Sans" charset="0"/>
                </a:rPr>
                <a:t>50%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2602" y="5338009"/>
              <a:ext cx="269537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rgbClr val="00A7E3"/>
                  </a:solidFill>
                  <a:latin typeface="Open Sans" charset="0"/>
                  <a:ea typeface="Open Sans" charset="0"/>
                  <a:cs typeface="Open Sans" charset="0"/>
                </a:rPr>
                <a:t>0%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2634557" y="3400246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Open Sans" charset="0"/>
                  <a:ea typeface="Open Sans" charset="0"/>
                  <a:cs typeface="Open Sans" charset="0"/>
                  <a:sym typeface="Open Sans"/>
                </a:rPr>
                <a:t>Frequency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1446001" y="2695384"/>
            <a:ext cx="895611" cy="16080"/>
          </a:xfrm>
          <a:prstGeom prst="straightConnector1">
            <a:avLst/>
          </a:prstGeom>
          <a:ln>
            <a:solidFill>
              <a:srgbClr val="00A7E3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459880" y="4036893"/>
            <a:ext cx="895611" cy="16080"/>
          </a:xfrm>
          <a:prstGeom prst="straightConnector1">
            <a:avLst/>
          </a:prstGeom>
          <a:ln>
            <a:solidFill>
              <a:srgbClr val="00A7E3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428038" y="4710725"/>
            <a:ext cx="895611" cy="16080"/>
          </a:xfrm>
          <a:prstGeom prst="straightConnector1">
            <a:avLst/>
          </a:prstGeom>
          <a:ln>
            <a:solidFill>
              <a:srgbClr val="00A7E3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82"/>
          <p:cNvSpPr txBox="1">
            <a:spLocks/>
          </p:cNvSpPr>
          <p:nvPr/>
        </p:nvSpPr>
        <p:spPr>
          <a:xfrm>
            <a:off x="464550" y="892170"/>
            <a:ext cx="10491773" cy="407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9E3611"/>
              </a:buClr>
              <a:buSzPct val="25000"/>
              <a:buNone/>
            </a:pP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Adverbs of frequency tell us how often or frequently we do something.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83791" y="1421842"/>
            <a:ext cx="631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I </a:t>
            </a:r>
            <a:r>
              <a:rPr lang="en-US" sz="1800" b="1" dirty="0">
                <a:solidFill>
                  <a:srgbClr val="00A7E3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always</a:t>
            </a: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 read before bed.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83791" y="1903852"/>
            <a:ext cx="631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I </a:t>
            </a:r>
            <a:r>
              <a:rPr lang="en-US" sz="1800" b="1" dirty="0">
                <a:solidFill>
                  <a:srgbClr val="00A7E3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usually </a:t>
            </a: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read before bed.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83791" y="2493304"/>
            <a:ext cx="631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I </a:t>
            </a:r>
            <a:r>
              <a:rPr lang="en-US" sz="1800" b="1" dirty="0">
                <a:solidFill>
                  <a:srgbClr val="00A7E3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often </a:t>
            </a: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read before bed.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83791" y="3158534"/>
            <a:ext cx="631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I </a:t>
            </a:r>
            <a:r>
              <a:rPr lang="en-US" sz="1800" b="1" dirty="0">
                <a:solidFill>
                  <a:srgbClr val="00A7E3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sometimes </a:t>
            </a: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read before bed.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83791" y="3818742"/>
            <a:ext cx="631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I </a:t>
            </a:r>
            <a:r>
              <a:rPr lang="en-US" sz="1800" b="1" dirty="0">
                <a:solidFill>
                  <a:srgbClr val="00A7E3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don’t often </a:t>
            </a: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read before bed.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83790" y="4542139"/>
            <a:ext cx="631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I </a:t>
            </a:r>
            <a:r>
              <a:rPr lang="en-US" sz="1800" b="1" dirty="0">
                <a:solidFill>
                  <a:srgbClr val="00A7E3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don’t usually </a:t>
            </a: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read before bed.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4683" y="5065379"/>
            <a:ext cx="631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I </a:t>
            </a:r>
            <a:r>
              <a:rPr lang="en-US" sz="1800" b="1" dirty="0">
                <a:solidFill>
                  <a:srgbClr val="00A7E3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never </a:t>
            </a:r>
            <a:r>
              <a:rPr lang="en-US" sz="18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read before bed.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626" y="947045"/>
            <a:ext cx="1356976" cy="1356976"/>
          </a:xfrm>
          <a:prstGeom prst="rect">
            <a:avLst/>
          </a:prstGeom>
        </p:spPr>
      </p:pic>
      <p:sp>
        <p:nvSpPr>
          <p:cNvPr id="54" name="Rounded Rectangular Callout 53"/>
          <p:cNvSpPr/>
          <p:nvPr/>
        </p:nvSpPr>
        <p:spPr>
          <a:xfrm>
            <a:off x="7389431" y="1629384"/>
            <a:ext cx="2120337" cy="1556416"/>
          </a:xfrm>
          <a:prstGeom prst="wedgeRoundRectCallout">
            <a:avLst>
              <a:gd name="adj1" fmla="val 32379"/>
              <a:gd name="adj2" fmla="val -60838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Adverbs of frequency are very common in the present simple.</a:t>
            </a:r>
          </a:p>
        </p:txBody>
      </p:sp>
      <p:sp>
        <p:nvSpPr>
          <p:cNvPr id="55" name="Rounded Rectangular Callout 54"/>
          <p:cNvSpPr/>
          <p:nvPr/>
        </p:nvSpPr>
        <p:spPr>
          <a:xfrm>
            <a:off x="6811978" y="3715581"/>
            <a:ext cx="2523091" cy="1719130"/>
          </a:xfrm>
          <a:prstGeom prst="wedgeRoundRectCallout">
            <a:avLst>
              <a:gd name="adj1" fmla="val 32379"/>
              <a:gd name="adj2" fmla="val -60838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The adverbs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not often 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and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not usually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 are negative, so we must use the auxiliary verb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don’t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 or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doesn’t.</a:t>
            </a:r>
          </a:p>
        </p:txBody>
      </p:sp>
      <p:sp>
        <p:nvSpPr>
          <p:cNvPr id="56" name="Arc 55"/>
          <p:cNvSpPr/>
          <p:nvPr/>
        </p:nvSpPr>
        <p:spPr>
          <a:xfrm rot="4824154" flipH="1">
            <a:off x="2679322" y="543868"/>
            <a:ext cx="1519627" cy="8074543"/>
          </a:xfrm>
          <a:prstGeom prst="arc">
            <a:avLst>
              <a:gd name="adj1" fmla="val 16281541"/>
              <a:gd name="adj2" fmla="val 7924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7" name="Arc 56"/>
          <p:cNvSpPr/>
          <p:nvPr/>
        </p:nvSpPr>
        <p:spPr>
          <a:xfrm rot="4824154" flipH="1">
            <a:off x="2342322" y="1212773"/>
            <a:ext cx="1519627" cy="8074543"/>
          </a:xfrm>
          <a:prstGeom prst="arc">
            <a:avLst>
              <a:gd name="adj1" fmla="val 16318306"/>
              <a:gd name="adj2" fmla="val 7924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Pentagon 57"/>
          <p:cNvSpPr/>
          <p:nvPr/>
        </p:nvSpPr>
        <p:spPr>
          <a:xfrm>
            <a:off x="9189971" y="5444738"/>
            <a:ext cx="2791327" cy="1117385"/>
          </a:xfrm>
          <a:prstGeom prst="homePlate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Adverbs of frequency: how do we use them?</a:t>
            </a:r>
          </a:p>
        </p:txBody>
      </p:sp>
      <p:sp>
        <p:nvSpPr>
          <p:cNvPr id="41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60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5" grpId="0"/>
      <p:bldP spid="36" grpId="0"/>
      <p:bldP spid="51" grpId="0"/>
      <p:bldP spid="52" grpId="0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60978" y="2119847"/>
            <a:ext cx="77155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              She          is         late.    </a:t>
            </a:r>
          </a:p>
        </p:txBody>
      </p:sp>
      <p:sp>
        <p:nvSpPr>
          <p:cNvPr id="22" name="Rectangle 21"/>
          <p:cNvSpPr/>
          <p:nvPr/>
        </p:nvSpPr>
        <p:spPr>
          <a:xfrm flipH="1">
            <a:off x="1948730" y="2244483"/>
            <a:ext cx="539460" cy="458613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Open Sans" charset="0"/>
                <a:ea typeface="Open Sans" charset="0"/>
                <a:cs typeface="Open Sans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 flipH="1">
            <a:off x="4037986" y="2244483"/>
            <a:ext cx="539460" cy="458613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Open Sans" charset="0"/>
                <a:ea typeface="Open Sans" charset="0"/>
                <a:cs typeface="Open Sans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5881308" y="2226042"/>
            <a:ext cx="539460" cy="458613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Open Sans" charset="0"/>
                <a:ea typeface="Open Sans" charset="0"/>
                <a:cs typeface="Open Sans" charset="0"/>
              </a:rPr>
              <a:t>3</a:t>
            </a:r>
          </a:p>
        </p:txBody>
      </p:sp>
      <p:sp>
        <p:nvSpPr>
          <p:cNvPr id="38" name="Shape 81"/>
          <p:cNvSpPr txBox="1">
            <a:spLocks/>
          </p:cNvSpPr>
          <p:nvPr/>
        </p:nvSpPr>
        <p:spPr>
          <a:xfrm>
            <a:off x="450601" y="229387"/>
            <a:ext cx="10009119" cy="807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pPr>
              <a:lnSpc>
                <a:spcPct val="90000"/>
              </a:lnSpc>
              <a:buSzPct val="25000"/>
            </a:pPr>
            <a:r>
              <a:rPr lang="en-US" sz="44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Adverbs of frequency: </a:t>
            </a:r>
            <a:r>
              <a:rPr lang="en-US" sz="4400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word order</a:t>
            </a:r>
          </a:p>
        </p:txBody>
      </p:sp>
      <p:sp>
        <p:nvSpPr>
          <p:cNvPr id="39" name="Shape 82"/>
          <p:cNvSpPr txBox="1">
            <a:spLocks/>
          </p:cNvSpPr>
          <p:nvPr/>
        </p:nvSpPr>
        <p:spPr>
          <a:xfrm>
            <a:off x="464550" y="892170"/>
            <a:ext cx="10491773" cy="407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9E3611"/>
              </a:buClr>
              <a:buSzPct val="25000"/>
              <a:buFont typeface="Noto Sans Symbols"/>
              <a:buNone/>
            </a:pP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Now we know </a:t>
            </a:r>
            <a:r>
              <a:rPr lang="en-US" sz="2000" b="1" u="sng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when</a:t>
            </a: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 to use adverbs of frequency, but </a:t>
            </a:r>
            <a:r>
              <a:rPr lang="en-US" sz="2000" b="1" u="sng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how</a:t>
            </a: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 do we use them?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0978" y="4034459"/>
            <a:ext cx="8486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             He            arrives          late. 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7949589" y="2226042"/>
            <a:ext cx="539460" cy="458613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GB" sz="16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948730" y="4159095"/>
            <a:ext cx="539460" cy="458613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Open Sans" charset="0"/>
                <a:ea typeface="Open Sans" charset="0"/>
                <a:cs typeface="Open Sans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7084586" y="4146287"/>
            <a:ext cx="539460" cy="458613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Open Sans" charset="0"/>
                <a:ea typeface="Open Sans" charset="0"/>
                <a:cs typeface="Open Sans" charset="0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4037986" y="4177537"/>
            <a:ext cx="539460" cy="458613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Open Sans" charset="0"/>
                <a:ea typeface="Open Sans" charset="0"/>
                <a:cs typeface="Open Sans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9202430" y="4146286"/>
            <a:ext cx="539460" cy="458613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GB" sz="16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23" y="248100"/>
            <a:ext cx="884713" cy="884713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9399551" y="1299320"/>
            <a:ext cx="2323876" cy="1812369"/>
          </a:xfrm>
          <a:prstGeom prst="wedgeRoundRectCallout">
            <a:avLst>
              <a:gd name="adj1" fmla="val 32379"/>
              <a:gd name="adj2" fmla="val -60838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Look at this example. Where in the sentence (position 1, 2, 3, or 4) do we put the adverb of frequency?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892382" y="1522146"/>
            <a:ext cx="952760" cy="707886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charset="0"/>
                <a:ea typeface="Open Sans" charset="0"/>
                <a:cs typeface="Open Sans" charset="0"/>
              </a:rPr>
              <a:t>always</a:t>
            </a:r>
            <a:endParaRPr lang="en-GB" sz="16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8219319" y="2737234"/>
            <a:ext cx="1444985" cy="1158099"/>
          </a:xfrm>
          <a:prstGeom prst="cloudCallout">
            <a:avLst>
              <a:gd name="adj1" fmla="val 57153"/>
              <a:gd name="adj2" fmla="val -52665"/>
            </a:avLst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1600" i="1" u="none" strike="noStrike" cap="none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Position </a:t>
            </a:r>
            <a:r>
              <a:rPr lang="en-US" sz="1600" b="1" i="1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lang="en-US" sz="1600" i="1" strike="noStrike" cap="none" dirty="0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9862724" y="4742345"/>
            <a:ext cx="1978312" cy="1296554"/>
          </a:xfrm>
          <a:prstGeom prst="wedgeRoundRectCallout">
            <a:avLst>
              <a:gd name="adj1" fmla="val 32379"/>
              <a:gd name="adj2" fmla="val -60838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How about with this example? Which position now?</a:t>
            </a:r>
          </a:p>
        </p:txBody>
      </p:sp>
      <p:sp>
        <p:nvSpPr>
          <p:cNvPr id="30" name="Shape 87"/>
          <p:cNvSpPr/>
          <p:nvPr/>
        </p:nvSpPr>
        <p:spPr>
          <a:xfrm>
            <a:off x="8380481" y="5197892"/>
            <a:ext cx="1444985" cy="1158099"/>
          </a:xfrm>
          <a:prstGeom prst="cloudCallout">
            <a:avLst>
              <a:gd name="adj1" fmla="val 57153"/>
              <a:gd name="adj2" fmla="val -52665"/>
            </a:avLst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1600" i="1" u="none" strike="noStrike" cap="none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Position </a:t>
            </a:r>
            <a:r>
              <a:rPr lang="en-US" sz="1600" b="1" i="1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lang="en-US" sz="1600" i="1" strike="noStrike" cap="none" dirty="0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893054" y="3343130"/>
            <a:ext cx="952760" cy="707886"/>
          </a:xfrm>
          <a:prstGeom prst="rect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charset="0"/>
                <a:ea typeface="Open Sans" charset="0"/>
                <a:cs typeface="Open Sans" charset="0"/>
              </a:rPr>
              <a:t>always</a:t>
            </a:r>
            <a:endParaRPr lang="en-GB" sz="16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7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947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977E-6 2.21014E-6 L 0.38287 0.090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3" y="4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99 0.10528 " pathEditMode="relative" ptsTypes="AA"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2" grpId="1" animBg="1"/>
      <p:bldP spid="24" grpId="0" animBg="1"/>
      <p:bldP spid="24" grpId="1" animBg="1"/>
      <p:bldP spid="25" grpId="0" animBg="1"/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21" grpId="0" animBg="1"/>
      <p:bldP spid="23" grpId="0" animBg="1"/>
      <p:bldP spid="23" grpId="1" animBg="1"/>
      <p:bldP spid="26" grpId="0" animBg="1"/>
      <p:bldP spid="28" grpId="0" animBg="1"/>
      <p:bldP spid="30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81"/>
          <p:cNvSpPr txBox="1">
            <a:spLocks/>
          </p:cNvSpPr>
          <p:nvPr/>
        </p:nvSpPr>
        <p:spPr>
          <a:xfrm>
            <a:off x="450601" y="229387"/>
            <a:ext cx="10009119" cy="807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pPr>
              <a:lnSpc>
                <a:spcPct val="90000"/>
              </a:lnSpc>
              <a:buSzPct val="25000"/>
            </a:pPr>
            <a:r>
              <a:rPr lang="en-US" sz="44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Adverbs of frequency: </a:t>
            </a:r>
            <a:r>
              <a:rPr lang="en-US" sz="4400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word order</a:t>
            </a:r>
          </a:p>
        </p:txBody>
      </p:sp>
      <p:sp>
        <p:nvSpPr>
          <p:cNvPr id="39" name="Shape 82"/>
          <p:cNvSpPr txBox="1">
            <a:spLocks/>
          </p:cNvSpPr>
          <p:nvPr/>
        </p:nvSpPr>
        <p:spPr>
          <a:xfrm>
            <a:off x="464550" y="892170"/>
            <a:ext cx="10491773" cy="407151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9E3611"/>
              </a:buClr>
              <a:buSzPct val="25000"/>
              <a:buFont typeface="Noto Sans Symbols"/>
              <a:buNone/>
            </a:pPr>
            <a:endParaRPr lang="en-US" sz="2000" dirty="0">
              <a:solidFill>
                <a:srgbClr val="1C4587"/>
              </a:solidFill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097" y="475992"/>
            <a:ext cx="1239506" cy="1239506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9074803" y="2102309"/>
            <a:ext cx="2323876" cy="1812369"/>
          </a:xfrm>
          <a:prstGeom prst="wedgeRoundRectCallout">
            <a:avLst>
              <a:gd name="adj1" fmla="val 32379"/>
              <a:gd name="adj2" fmla="val -60838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Usually 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and s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ometimes 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can also go at the beginning of the sentence, e.g.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‘Sometimes I arrive late.’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4707" y="1132813"/>
            <a:ext cx="7713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1. </a:t>
            </a:r>
            <a:r>
              <a:rPr lang="en-GB" sz="40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After </a:t>
            </a:r>
            <a:r>
              <a:rPr lang="en-GB" sz="40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the verb </a:t>
            </a:r>
            <a:r>
              <a:rPr lang="en-GB" sz="4000" i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to be.</a:t>
            </a:r>
            <a:endParaRPr lang="en-GB" sz="4000" dirty="0">
              <a:solidFill>
                <a:srgbClr val="00206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GB" sz="4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    </a:t>
            </a:r>
            <a:r>
              <a:rPr lang="en-GB" sz="4000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e.g. She is </a:t>
            </a:r>
            <a:r>
              <a:rPr lang="en-GB" sz="4000" b="1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always </a:t>
            </a:r>
            <a:r>
              <a:rPr lang="en-GB" sz="4000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late.</a:t>
            </a:r>
          </a:p>
          <a:p>
            <a:r>
              <a:rPr lang="en-US" sz="4000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           Tim is </a:t>
            </a:r>
            <a:r>
              <a:rPr lang="en-US" sz="4000" b="1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never</a:t>
            </a:r>
            <a:r>
              <a:rPr lang="en-US" sz="4000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 on time.</a:t>
            </a:r>
            <a:endParaRPr lang="en-GB" sz="40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4707" y="3238312"/>
            <a:ext cx="9883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2. </a:t>
            </a:r>
            <a:r>
              <a:rPr lang="en-GB" sz="40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Before </a:t>
            </a:r>
            <a:r>
              <a:rPr lang="en-GB" sz="4000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any other verbs.</a:t>
            </a:r>
          </a:p>
          <a:p>
            <a:r>
              <a:rPr lang="en-GB" sz="40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    </a:t>
            </a:r>
            <a:r>
              <a:rPr lang="en-GB" sz="4000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e.g. He </a:t>
            </a:r>
            <a:r>
              <a:rPr lang="en-GB" sz="4000" b="1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always</a:t>
            </a:r>
            <a:r>
              <a:rPr lang="en-GB" sz="4000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 arrives early.</a:t>
            </a:r>
          </a:p>
          <a:p>
            <a:r>
              <a:rPr lang="en-US" sz="4000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 	    Mary </a:t>
            </a:r>
            <a:r>
              <a:rPr lang="en-US" sz="4000" b="1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sometimes </a:t>
            </a:r>
            <a:r>
              <a:rPr lang="en-US" sz="4000" dirty="0">
                <a:solidFill>
                  <a:srgbClr val="00B0F0"/>
                </a:solidFill>
                <a:latin typeface="Open Sans" charset="0"/>
                <a:ea typeface="Open Sans" charset="0"/>
                <a:cs typeface="Open Sans" charset="0"/>
              </a:rPr>
              <a:t>travels for work.</a:t>
            </a:r>
            <a:endParaRPr lang="en-GB" sz="4000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9189971" y="5444738"/>
            <a:ext cx="2791327" cy="1117385"/>
          </a:xfrm>
          <a:prstGeom prst="homePlate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Let’s </a:t>
            </a: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practise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</p:txBody>
      </p:sp>
      <p:sp>
        <p:nvSpPr>
          <p:cNvPr id="9" name="Arc 8"/>
          <p:cNvSpPr/>
          <p:nvPr/>
        </p:nvSpPr>
        <p:spPr>
          <a:xfrm rot="15057459" flipV="1">
            <a:off x="2830149" y="1816204"/>
            <a:ext cx="1452441" cy="1240825"/>
          </a:xfrm>
          <a:prstGeom prst="arc">
            <a:avLst>
              <a:gd name="adj1" fmla="val 7904317"/>
              <a:gd name="adj2" fmla="val 118302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Arc 9"/>
          <p:cNvSpPr/>
          <p:nvPr/>
        </p:nvSpPr>
        <p:spPr>
          <a:xfrm rot="6438632" flipH="1" flipV="1">
            <a:off x="5169837" y="3929596"/>
            <a:ext cx="1487633" cy="1240825"/>
          </a:xfrm>
          <a:prstGeom prst="arc">
            <a:avLst>
              <a:gd name="adj1" fmla="val 7904317"/>
              <a:gd name="adj2" fmla="val 118302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0975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29" grpId="0"/>
      <p:bldP spid="31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982" y="1375074"/>
            <a:ext cx="1142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r>
              <a:rPr lang="en-GB" sz="1600" dirty="0"/>
              <a:t>1. My brother and sister doesn’t live in London. My brother live in Cambridge and my sister live in Brighton. </a:t>
            </a:r>
          </a:p>
        </p:txBody>
      </p:sp>
      <p:sp>
        <p:nvSpPr>
          <p:cNvPr id="29" name="Shape 81"/>
          <p:cNvSpPr txBox="1">
            <a:spLocks/>
          </p:cNvSpPr>
          <p:nvPr/>
        </p:nvSpPr>
        <p:spPr>
          <a:xfrm>
            <a:off x="450601" y="229388"/>
            <a:ext cx="6749127" cy="7981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pPr>
              <a:lnSpc>
                <a:spcPct val="90000"/>
              </a:lnSpc>
              <a:buSzPct val="25000"/>
              <a:buFont typeface="Rokkitt"/>
              <a:buNone/>
            </a:pPr>
            <a:r>
              <a:rPr lang="en-US" sz="4400" b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Practice activities</a:t>
            </a:r>
            <a:endParaRPr lang="en-US" sz="4400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Shape 82"/>
          <p:cNvSpPr txBox="1">
            <a:spLocks/>
          </p:cNvSpPr>
          <p:nvPr/>
        </p:nvSpPr>
        <p:spPr>
          <a:xfrm>
            <a:off x="464551" y="905812"/>
            <a:ext cx="11480401" cy="414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spcAft>
                <a:spcPts val="0"/>
              </a:spcAft>
              <a:buClr>
                <a:srgbClr val="9E3611"/>
              </a:buClr>
              <a:buSzPct val="25000"/>
              <a:buNone/>
            </a:pPr>
            <a:r>
              <a:rPr lang="en-US" sz="2000" b="1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All of these examples have errors. Correct them and explain why.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25000"/>
              <a:buNone/>
            </a:pPr>
            <a:endParaRPr lang="en-US" sz="2000" b="1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982" y="2084242"/>
            <a:ext cx="1142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r>
              <a:rPr lang="en-GB" sz="1600" dirty="0"/>
              <a:t>2. Angela always is happy at work. She enjoy working with animals.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982" y="3040557"/>
            <a:ext cx="1142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A: Does Fred and Carl like spaghetti </a:t>
            </a:r>
            <a:r>
              <a:rPr lang="en-US" sz="1600" dirty="0" err="1"/>
              <a:t>bolognese</a:t>
            </a:r>
            <a:r>
              <a:rPr lang="en-US" sz="1600" dirty="0"/>
              <a:t>? B. No. Carl no eat meat.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14982" y="3816657"/>
            <a:ext cx="1142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A. How often do you goes to the cinema? B: I go usually once a week.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14982" y="4526751"/>
            <a:ext cx="1142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Laura is speaking three languages: French, English and German. She work for the UN.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14981" y="5288514"/>
            <a:ext cx="1142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 I not often go out on Mondays because I usually am tired.</a:t>
            </a:r>
            <a:endParaRPr lang="en-GB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744747" y="1337715"/>
            <a:ext cx="114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don’t live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37524" y="1366241"/>
            <a:ext cx="114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lives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42473" y="1356824"/>
            <a:ext cx="114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lives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70679" y="2064356"/>
            <a:ext cx="114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is always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0828" y="2065371"/>
            <a:ext cx="114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enjoys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1884" y="2788009"/>
            <a:ext cx="114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Do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74182" y="2825969"/>
            <a:ext cx="16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doesn’t eat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19336" y="3566111"/>
            <a:ext cx="16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go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2930" y="3595657"/>
            <a:ext cx="16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usually go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05538" y="4287237"/>
            <a:ext cx="16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speaks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25244" y="4276726"/>
            <a:ext cx="16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works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387" y="5052528"/>
            <a:ext cx="16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don’t often</a:t>
            </a:r>
            <a:endParaRPr lang="en-GB" sz="1600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7449" y="5038880"/>
            <a:ext cx="16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am usually</a:t>
            </a:r>
            <a:endParaRPr lang="en-GB" sz="16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31099" y="1773035"/>
            <a:ext cx="1049331" cy="2846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96547" y="1789057"/>
            <a:ext cx="180908" cy="372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789841" y="1764911"/>
            <a:ext cx="180908" cy="2235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566212" y="2482433"/>
            <a:ext cx="712964" cy="821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19966" y="2519885"/>
            <a:ext cx="425190" cy="29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41022" y="3179720"/>
            <a:ext cx="425190" cy="29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12649" y="3206373"/>
            <a:ext cx="425190" cy="29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00524" y="3996811"/>
            <a:ext cx="425190" cy="29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06890" y="3971863"/>
            <a:ext cx="761043" cy="2912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430068" y="4708284"/>
            <a:ext cx="94464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74538" y="4694563"/>
            <a:ext cx="425190" cy="29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23977" y="5452353"/>
            <a:ext cx="778469" cy="543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07740" y="5481454"/>
            <a:ext cx="879671" cy="29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 idx="4294967295"/>
          </p:nvPr>
        </p:nvSpPr>
        <p:spPr>
          <a:xfrm>
            <a:off x="616599" y="1258307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en-US" sz="44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The present simple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684838" y="2665905"/>
            <a:ext cx="10058400" cy="227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25000"/>
              <a:buFont typeface="Noto Sans Symbols"/>
              <a:buNone/>
            </a:pPr>
            <a:r>
              <a:rPr lang="en-US" sz="2000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Let’s look at: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ct val="85000"/>
              <a:buFont typeface="Open Sans"/>
              <a:buAutoNum type="arabicPeriod"/>
            </a:pPr>
            <a:r>
              <a:rPr lang="en-US" sz="20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When do we use the present simple?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ct val="85000"/>
              <a:buFont typeface="Open Sans"/>
              <a:buAutoNum type="arabicPeriod"/>
            </a:pPr>
            <a:r>
              <a:rPr lang="en-US" sz="20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How do we make sentences in the present simple?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ct val="85000"/>
              <a:buFont typeface="Open Sans"/>
              <a:buAutoNum type="arabicPeriod"/>
            </a:pPr>
            <a:r>
              <a:rPr lang="en-US" sz="200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Adverbs of frequency – how and when do we use them?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None/>
            </a:pPr>
            <a:endParaRPr sz="2000" i="0" u="none" strike="noStrike" cap="none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8903368" y="5226518"/>
            <a:ext cx="2791327" cy="1117385"/>
          </a:xfrm>
          <a:prstGeom prst="homePlate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When do we use the present simple?</a:t>
            </a:r>
          </a:p>
        </p:txBody>
      </p:sp>
      <p:sp>
        <p:nvSpPr>
          <p:cNvPr id="6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450601" y="229387"/>
            <a:ext cx="10767859" cy="131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en-US" sz="4400" b="1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Function: </a:t>
            </a:r>
            <a:r>
              <a:rPr lang="en-US" sz="4400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When do</a:t>
            </a:r>
            <a:r>
              <a:rPr lang="en-US" sz="44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400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we use </a:t>
            </a:r>
            <a:r>
              <a:rPr lang="en-US" sz="44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the present simple</a:t>
            </a:r>
            <a:r>
              <a:rPr lang="en-US" sz="4400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7" y="1668084"/>
            <a:ext cx="1239894" cy="1239894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2267910" y="1541436"/>
            <a:ext cx="4243620" cy="997048"/>
          </a:xfrm>
          <a:prstGeom prst="wedgeRoundRectCallout">
            <a:avLst>
              <a:gd name="adj1" fmla="val -56321"/>
              <a:gd name="adj2" fmla="val 18095"/>
              <a:gd name="adj3" fmla="val 16667"/>
            </a:avLst>
          </a:prstGeom>
          <a:solidFill>
            <a:srgbClr val="A27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I work every Saturday afternoon in a shop, so I usually do exercise in the mornings.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7722052" y="3723893"/>
            <a:ext cx="3063856" cy="1295840"/>
          </a:xfrm>
          <a:prstGeom prst="wedgeRoundRectCallout">
            <a:avLst>
              <a:gd name="adj1" fmla="val -58190"/>
              <a:gd name="adj2" fmla="val 22407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Look at what the girl says. She talks about two actions. Which are they?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68" y="4081877"/>
            <a:ext cx="1239894" cy="1239894"/>
          </a:xfrm>
          <a:prstGeom prst="rect">
            <a:avLst/>
          </a:prstGeom>
        </p:spPr>
      </p:pic>
      <p:sp>
        <p:nvSpPr>
          <p:cNvPr id="24" name="Shape 87"/>
          <p:cNvSpPr/>
          <p:nvPr/>
        </p:nvSpPr>
        <p:spPr>
          <a:xfrm>
            <a:off x="7148651" y="1541436"/>
            <a:ext cx="4069809" cy="1838333"/>
          </a:xfrm>
          <a:prstGeom prst="cloudCallout">
            <a:avLst>
              <a:gd name="adj1" fmla="val -22591"/>
              <a:gd name="adj2" fmla="val 75065"/>
            </a:avLst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1600" i="1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1. I work every Saturday afternoon.</a:t>
            </a: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en-US" sz="1600" i="1" u="none" strike="noStrike" cap="none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2. I usually do exercise in the mornings.</a:t>
            </a:r>
            <a:endParaRPr lang="en-US" sz="1600" i="1" u="none" strike="noStrike" cap="none" dirty="0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3780428" y="4667534"/>
            <a:ext cx="1862949" cy="1034719"/>
          </a:xfrm>
          <a:prstGeom prst="wedgeRoundRectCallout">
            <a:avLst>
              <a:gd name="adj1" fmla="val 58071"/>
              <a:gd name="adj2" fmla="val 11875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Which action describes a habit or routine?</a:t>
            </a:r>
          </a:p>
        </p:txBody>
      </p:sp>
      <p:sp>
        <p:nvSpPr>
          <p:cNvPr id="27" name="Shape 87"/>
          <p:cNvSpPr/>
          <p:nvPr/>
        </p:nvSpPr>
        <p:spPr>
          <a:xfrm>
            <a:off x="1147082" y="4649086"/>
            <a:ext cx="2210711" cy="1373992"/>
          </a:xfrm>
          <a:prstGeom prst="cloudCallout">
            <a:avLst>
              <a:gd name="adj1" fmla="val 67542"/>
              <a:gd name="adj2" fmla="val -17311"/>
            </a:avLst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1600" i="1" u="none" strike="noStrike" cap="none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I usually do exercise in the mornings.</a:t>
            </a:r>
            <a:endParaRPr lang="en-US" sz="1600" i="1" u="none" strike="noStrike" cap="none" dirty="0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953732" y="2969159"/>
            <a:ext cx="1850423" cy="1402654"/>
          </a:xfrm>
          <a:prstGeom prst="wedgeRoundRectCallout">
            <a:avLst>
              <a:gd name="adj1" fmla="val 58804"/>
              <a:gd name="adj2" fmla="val 31660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Which action describes something that is always (or usually) true?</a:t>
            </a:r>
          </a:p>
        </p:txBody>
      </p:sp>
      <p:sp>
        <p:nvSpPr>
          <p:cNvPr id="31" name="Shape 87"/>
          <p:cNvSpPr/>
          <p:nvPr/>
        </p:nvSpPr>
        <p:spPr>
          <a:xfrm>
            <a:off x="547815" y="2851533"/>
            <a:ext cx="2972360" cy="1498434"/>
          </a:xfrm>
          <a:prstGeom prst="cloudCallout">
            <a:avLst>
              <a:gd name="adj1" fmla="val 67542"/>
              <a:gd name="adj2" fmla="val -17311"/>
            </a:avLst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1600" i="1" u="none" strike="noStrike" cap="none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I work every Saturday afternoon in a shop.</a:t>
            </a:r>
            <a:endParaRPr lang="en-US" sz="1600" i="1" u="none" strike="noStrike" cap="none" dirty="0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81"/>
          <p:cNvSpPr txBox="1">
            <a:spLocks/>
          </p:cNvSpPr>
          <p:nvPr/>
        </p:nvSpPr>
        <p:spPr>
          <a:xfrm>
            <a:off x="450601" y="229387"/>
            <a:ext cx="10549495" cy="131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pPr>
              <a:lnSpc>
                <a:spcPct val="90000"/>
              </a:lnSpc>
              <a:buSzPct val="25000"/>
              <a:buFont typeface="Rokkitt"/>
              <a:buNone/>
            </a:pPr>
            <a:r>
              <a:rPr lang="en-US" sz="4400" b="1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Function: </a:t>
            </a:r>
            <a:r>
              <a:rPr lang="en-US" sz="4400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When do we use the present simple?</a:t>
            </a:r>
          </a:p>
        </p:txBody>
      </p:sp>
      <p:sp>
        <p:nvSpPr>
          <p:cNvPr id="13" name="Shape 82"/>
          <p:cNvSpPr txBox="1">
            <a:spLocks/>
          </p:cNvSpPr>
          <p:nvPr/>
        </p:nvSpPr>
        <p:spPr>
          <a:xfrm>
            <a:off x="450601" y="1656444"/>
            <a:ext cx="6685892" cy="4071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Clr>
                <a:srgbClr val="9E3611"/>
              </a:buClr>
              <a:buSzPct val="25000"/>
              <a:buNone/>
            </a:pP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1. For something that is usually or always true.</a:t>
            </a:r>
          </a:p>
          <a:p>
            <a:pPr>
              <a:lnSpc>
                <a:spcPct val="90000"/>
              </a:lnSpc>
              <a:buClr>
                <a:srgbClr val="9E3611"/>
              </a:buClr>
              <a:buSzPct val="25000"/>
              <a:buFont typeface="Noto Sans Symbols"/>
              <a:buNone/>
            </a:pPr>
            <a:endParaRPr lang="en-US" sz="2000" b="1" dirty="0">
              <a:solidFill>
                <a:srgbClr val="1C4587"/>
              </a:solidFill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12066" y="2178603"/>
            <a:ext cx="4243171" cy="993504"/>
          </a:xfrm>
          <a:prstGeom prst="wedgeRoundRectCallout">
            <a:avLst>
              <a:gd name="adj1" fmla="val -56321"/>
              <a:gd name="adj2" fmla="val 18095"/>
              <a:gd name="adj3" fmla="val 16667"/>
            </a:avLst>
          </a:prstGeom>
          <a:solidFill>
            <a:srgbClr val="A27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I work every Saturday afternoon in a shop.</a:t>
            </a:r>
          </a:p>
        </p:txBody>
      </p:sp>
      <p:sp>
        <p:nvSpPr>
          <p:cNvPr id="15" name="Shape 82"/>
          <p:cNvSpPr txBox="1">
            <a:spLocks/>
          </p:cNvSpPr>
          <p:nvPr/>
        </p:nvSpPr>
        <p:spPr>
          <a:xfrm>
            <a:off x="450601" y="3478014"/>
            <a:ext cx="8092898" cy="4071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0000"/>
              </a:lnSpc>
              <a:buClr>
                <a:srgbClr val="9E3611"/>
              </a:buClr>
              <a:buSzPct val="25000"/>
              <a:buNone/>
            </a:pP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2. For routines and habits (often with adverbs of frequency).</a:t>
            </a:r>
          </a:p>
          <a:p>
            <a:pPr>
              <a:lnSpc>
                <a:spcPct val="90000"/>
              </a:lnSpc>
              <a:buClr>
                <a:srgbClr val="9E3611"/>
              </a:buClr>
              <a:buSzPct val="25000"/>
              <a:buFont typeface="Noto Sans Symbols"/>
              <a:buNone/>
            </a:pPr>
            <a:endParaRPr lang="en-US" sz="2000" b="1" dirty="0">
              <a:solidFill>
                <a:srgbClr val="1C4587"/>
              </a:solidFill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712065" y="4025581"/>
            <a:ext cx="3941821" cy="993504"/>
          </a:xfrm>
          <a:prstGeom prst="wedgeRoundRectCallout">
            <a:avLst>
              <a:gd name="adj1" fmla="val -56321"/>
              <a:gd name="adj2" fmla="val 18095"/>
              <a:gd name="adj3" fmla="val 16667"/>
            </a:avLst>
          </a:prstGeom>
          <a:solidFill>
            <a:srgbClr val="A27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I usually do exercise in the mornings.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6799883" y="2369502"/>
            <a:ext cx="3061569" cy="786357"/>
          </a:xfrm>
          <a:prstGeom prst="wedgeRoundRectCallout">
            <a:avLst>
              <a:gd name="adj1" fmla="val 50165"/>
              <a:gd name="adj2" fmla="val -88096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This is something that is true. It’s a fact.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149" y="823701"/>
            <a:ext cx="1239894" cy="1239894"/>
          </a:xfrm>
          <a:prstGeom prst="rect">
            <a:avLst/>
          </a:prstGeom>
        </p:spPr>
      </p:pic>
      <p:sp>
        <p:nvSpPr>
          <p:cNvPr id="23" name="Arc 22"/>
          <p:cNvSpPr/>
          <p:nvPr/>
        </p:nvSpPr>
        <p:spPr>
          <a:xfrm rot="15519341" flipV="1">
            <a:off x="4573250" y="452170"/>
            <a:ext cx="2089380" cy="5548530"/>
          </a:xfrm>
          <a:prstGeom prst="arc">
            <a:avLst>
              <a:gd name="adj1" fmla="val 16588171"/>
              <a:gd name="adj2" fmla="val 33296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481930" y="4224943"/>
            <a:ext cx="3535461" cy="985040"/>
          </a:xfrm>
          <a:prstGeom prst="wedgeRoundRectCallout">
            <a:avLst>
              <a:gd name="adj1" fmla="val 50165"/>
              <a:gd name="adj2" fmla="val -88096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Usually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 is an adverb of frequency. It tells us how often the girl does exercise. More on these later…</a:t>
            </a:r>
          </a:p>
        </p:txBody>
      </p:sp>
      <p:sp>
        <p:nvSpPr>
          <p:cNvPr id="28" name="Arc 27"/>
          <p:cNvSpPr/>
          <p:nvPr/>
        </p:nvSpPr>
        <p:spPr>
          <a:xfrm rot="15519341" flipV="1">
            <a:off x="1914997" y="2273739"/>
            <a:ext cx="2089380" cy="5548530"/>
          </a:xfrm>
          <a:prstGeom prst="arc">
            <a:avLst>
              <a:gd name="adj1" fmla="val 16327026"/>
              <a:gd name="adj2" fmla="val 33296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8912311" y="5447045"/>
            <a:ext cx="2791327" cy="1013133"/>
          </a:xfrm>
          <a:prstGeom prst="homePlate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How do we make sentences in the present simple?</a:t>
            </a:r>
          </a:p>
        </p:txBody>
      </p:sp>
      <p:sp>
        <p:nvSpPr>
          <p:cNvPr id="18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9" grpId="0" animBg="1"/>
      <p:bldP spid="23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450601" y="229387"/>
            <a:ext cx="10767859" cy="131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en-US" sz="4400" b="1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Form: </a:t>
            </a:r>
            <a:r>
              <a:rPr lang="en-US" sz="4400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present simple in positives, negatives and questions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445" y="921489"/>
            <a:ext cx="1239894" cy="1239894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7884476" y="921490"/>
            <a:ext cx="2378640" cy="1930890"/>
          </a:xfrm>
          <a:prstGeom prst="wedgeRoundRectCallout">
            <a:avLst>
              <a:gd name="adj1" fmla="val 55247"/>
              <a:gd name="adj2" fmla="val -34584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Look at the examples and complete the patterns for the positive, negative and question forms with the boxes below.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69685"/>
              </p:ext>
            </p:extLst>
          </p:nvPr>
        </p:nvGraphicFramePr>
        <p:xfrm>
          <a:off x="622360" y="1605523"/>
          <a:ext cx="7008124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700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positive</a:t>
                      </a:r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I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work in a shop and my brother works in a bakery.</a:t>
                      </a:r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69023"/>
              </p:ext>
            </p:extLst>
          </p:nvPr>
        </p:nvGraphicFramePr>
        <p:xfrm>
          <a:off x="747461" y="2470224"/>
          <a:ext cx="1040393" cy="440585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58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95171"/>
              </p:ext>
            </p:extLst>
          </p:nvPr>
        </p:nvGraphicFramePr>
        <p:xfrm>
          <a:off x="2059922" y="2466373"/>
          <a:ext cx="5159743" cy="458099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515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099">
                <a:tc>
                  <a:txBody>
                    <a:bodyPr/>
                    <a:lstStyle/>
                    <a:p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51868"/>
              </p:ext>
            </p:extLst>
          </p:nvPr>
        </p:nvGraphicFramePr>
        <p:xfrm>
          <a:off x="622360" y="3213403"/>
          <a:ext cx="8275980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827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negative</a:t>
                      </a: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I don’t eat meat and my mother doesn’t eat fish.</a:t>
                      </a: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                             +  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34324"/>
              </p:ext>
            </p:extLst>
          </p:nvPr>
        </p:nvGraphicFramePr>
        <p:xfrm>
          <a:off x="747462" y="4055966"/>
          <a:ext cx="1040393" cy="50494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948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21399"/>
              </p:ext>
            </p:extLst>
          </p:nvPr>
        </p:nvGraphicFramePr>
        <p:xfrm>
          <a:off x="2059923" y="4055961"/>
          <a:ext cx="2608497" cy="496832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608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32">
                <a:tc>
                  <a:txBody>
                    <a:bodyPr/>
                    <a:lstStyle/>
                    <a:p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09099"/>
              </p:ext>
            </p:extLst>
          </p:nvPr>
        </p:nvGraphicFramePr>
        <p:xfrm>
          <a:off x="5062431" y="4058537"/>
          <a:ext cx="3017044" cy="494256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301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256">
                <a:tc>
                  <a:txBody>
                    <a:bodyPr/>
                    <a:lstStyle/>
                    <a:p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58721"/>
              </p:ext>
            </p:extLst>
          </p:nvPr>
        </p:nvGraphicFramePr>
        <p:xfrm>
          <a:off x="622359" y="4807274"/>
          <a:ext cx="8275981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827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question</a:t>
                      </a: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Do you live here?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Where does your sister live?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)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                        +                  +                                              ?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55588"/>
              </p:ext>
            </p:extLst>
          </p:nvPr>
        </p:nvGraphicFramePr>
        <p:xfrm>
          <a:off x="842996" y="5651457"/>
          <a:ext cx="1040393" cy="57912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24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qu. word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84915"/>
              </p:ext>
            </p:extLst>
          </p:nvPr>
        </p:nvGraphicFramePr>
        <p:xfrm>
          <a:off x="2222209" y="5684280"/>
          <a:ext cx="2419381" cy="451421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419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421">
                <a:tc>
                  <a:txBody>
                    <a:bodyPr/>
                    <a:lstStyle/>
                    <a:p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73688"/>
              </p:ext>
            </p:extLst>
          </p:nvPr>
        </p:nvGraphicFramePr>
        <p:xfrm>
          <a:off x="4895206" y="5668293"/>
          <a:ext cx="939324" cy="46740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93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408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19292"/>
              </p:ext>
            </p:extLst>
          </p:nvPr>
        </p:nvGraphicFramePr>
        <p:xfrm>
          <a:off x="6054033" y="5675267"/>
          <a:ext cx="2379531" cy="44295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37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5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                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56764"/>
              </p:ext>
            </p:extLst>
          </p:nvPr>
        </p:nvGraphicFramePr>
        <p:xfrm>
          <a:off x="9091995" y="4495213"/>
          <a:ext cx="2636230" cy="397289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63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89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or verb + -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s/-</a:t>
                      </a:r>
                      <a:r>
                        <a:rPr lang="en-GB" sz="1600" i="1" baseline="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es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/-</a:t>
                      </a:r>
                      <a:r>
                        <a:rPr lang="en-GB" sz="1600" i="1" baseline="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ies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58696"/>
              </p:ext>
            </p:extLst>
          </p:nvPr>
        </p:nvGraphicFramePr>
        <p:xfrm>
          <a:off x="9104446" y="3254528"/>
          <a:ext cx="2427916" cy="33528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42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auxiliary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don’t/doesn’t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76109"/>
              </p:ext>
            </p:extLst>
          </p:nvPr>
        </p:nvGraphicFramePr>
        <p:xfrm>
          <a:off x="9104446" y="5221036"/>
          <a:ext cx="2092608" cy="33528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09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 infinitive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09601"/>
              </p:ext>
            </p:extLst>
          </p:nvPr>
        </p:nvGraphicFramePr>
        <p:xfrm>
          <a:off x="9104446" y="3874475"/>
          <a:ext cx="2128381" cy="33528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12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auxiliary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do/does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81676"/>
              </p:ext>
            </p:extLst>
          </p:nvPr>
        </p:nvGraphicFramePr>
        <p:xfrm>
          <a:off x="9063504" y="5934134"/>
          <a:ext cx="2160380" cy="33528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16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 infinitive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343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91E-6 5.09024E-7 L -0.56525 -0.291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3" y="-145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625 L -0.57096 0.1201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9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0.00625 L -0.32031 -0.1655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417 L -0.56171 0.2699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34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0.0125 L -0.24206 -0.0337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1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Copyright © 2018 by Pearson Education      Gold Experience 2nd Edition A2</a:t>
            </a:r>
            <a:endParaRPr dirty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Shape 81"/>
          <p:cNvSpPr txBox="1">
            <a:spLocks/>
          </p:cNvSpPr>
          <p:nvPr/>
        </p:nvSpPr>
        <p:spPr>
          <a:xfrm>
            <a:off x="450601" y="229387"/>
            <a:ext cx="10767859" cy="131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pPr>
              <a:lnSpc>
                <a:spcPct val="90000"/>
              </a:lnSpc>
              <a:buSzPct val="25000"/>
              <a:buFont typeface="Rokkitt"/>
              <a:buNone/>
            </a:pPr>
            <a:r>
              <a:rPr lang="en-US" sz="4400" b="1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Form: </a:t>
            </a:r>
            <a:r>
              <a:rPr lang="en-US" sz="440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present simple in positives, negatives and questions</a:t>
            </a:r>
            <a:endParaRPr lang="en-US" sz="4400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445" y="921489"/>
            <a:ext cx="1239894" cy="1239894"/>
          </a:xfrm>
          <a:prstGeom prst="rect">
            <a:avLst/>
          </a:prstGeom>
        </p:spPr>
      </p:pic>
      <p:sp>
        <p:nvSpPr>
          <p:cNvPr id="29" name="Rounded Rectangular Callout 13"/>
          <p:cNvSpPr/>
          <p:nvPr/>
        </p:nvSpPr>
        <p:spPr>
          <a:xfrm>
            <a:off x="7806366" y="1344828"/>
            <a:ext cx="2456750" cy="1507551"/>
          </a:xfrm>
          <a:prstGeom prst="wedgeRoundRectCallout">
            <a:avLst>
              <a:gd name="adj1" fmla="val 55247"/>
              <a:gd name="adj2" fmla="val -34584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Look at the examples and patterns for the positive, negative and question forms again.</a:t>
            </a:r>
          </a:p>
        </p:txBody>
      </p:sp>
      <p:graphicFrame>
        <p:nvGraphicFramePr>
          <p:cNvPr id="31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60689"/>
              </p:ext>
            </p:extLst>
          </p:nvPr>
        </p:nvGraphicFramePr>
        <p:xfrm>
          <a:off x="622360" y="1605523"/>
          <a:ext cx="7008124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700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positive</a:t>
                      </a:r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I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work in a shop and my brother works in a bakery.</a:t>
                      </a:r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5080"/>
              </p:ext>
            </p:extLst>
          </p:nvPr>
        </p:nvGraphicFramePr>
        <p:xfrm>
          <a:off x="747461" y="2470224"/>
          <a:ext cx="1040393" cy="440585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58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30335"/>
              </p:ext>
            </p:extLst>
          </p:nvPr>
        </p:nvGraphicFramePr>
        <p:xfrm>
          <a:off x="2059922" y="2466373"/>
          <a:ext cx="5159743" cy="458099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515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099">
                <a:tc>
                  <a:txBody>
                    <a:bodyPr/>
                    <a:lstStyle/>
                    <a:p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28249"/>
              </p:ext>
            </p:extLst>
          </p:nvPr>
        </p:nvGraphicFramePr>
        <p:xfrm>
          <a:off x="622360" y="3213403"/>
          <a:ext cx="8275980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827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negative</a:t>
                      </a: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I don’t eat meat and my mother doesn’t eat fish.</a:t>
                      </a: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                             +  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76857"/>
              </p:ext>
            </p:extLst>
          </p:nvPr>
        </p:nvGraphicFramePr>
        <p:xfrm>
          <a:off x="747462" y="4055966"/>
          <a:ext cx="1040393" cy="50494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948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0532"/>
              </p:ext>
            </p:extLst>
          </p:nvPr>
        </p:nvGraphicFramePr>
        <p:xfrm>
          <a:off x="2059922" y="4055961"/>
          <a:ext cx="2608498" cy="496832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60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32">
                <a:tc>
                  <a:txBody>
                    <a:bodyPr/>
                    <a:lstStyle/>
                    <a:p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60174"/>
              </p:ext>
            </p:extLst>
          </p:nvPr>
        </p:nvGraphicFramePr>
        <p:xfrm>
          <a:off x="5062431" y="4058537"/>
          <a:ext cx="3017044" cy="494256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301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256">
                <a:tc>
                  <a:txBody>
                    <a:bodyPr/>
                    <a:lstStyle/>
                    <a:p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8313"/>
              </p:ext>
            </p:extLst>
          </p:nvPr>
        </p:nvGraphicFramePr>
        <p:xfrm>
          <a:off x="622359" y="4807274"/>
          <a:ext cx="8275981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827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question</a:t>
                      </a: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Do you live here?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Where does your sister live?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)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                        +                  +                                              ?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35867"/>
              </p:ext>
            </p:extLst>
          </p:nvPr>
        </p:nvGraphicFramePr>
        <p:xfrm>
          <a:off x="842996" y="5651457"/>
          <a:ext cx="1040393" cy="57912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24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qu. word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43620"/>
              </p:ext>
            </p:extLst>
          </p:nvPr>
        </p:nvGraphicFramePr>
        <p:xfrm>
          <a:off x="2222210" y="5684280"/>
          <a:ext cx="2383608" cy="451421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38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421">
                <a:tc>
                  <a:txBody>
                    <a:bodyPr/>
                    <a:lstStyle/>
                    <a:p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11494"/>
              </p:ext>
            </p:extLst>
          </p:nvPr>
        </p:nvGraphicFramePr>
        <p:xfrm>
          <a:off x="4895206" y="5668293"/>
          <a:ext cx="939324" cy="46740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93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408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8590"/>
              </p:ext>
            </p:extLst>
          </p:nvPr>
        </p:nvGraphicFramePr>
        <p:xfrm>
          <a:off x="6054033" y="5675267"/>
          <a:ext cx="2334814" cy="44295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33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5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                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6360"/>
              </p:ext>
            </p:extLst>
          </p:nvPr>
        </p:nvGraphicFramePr>
        <p:xfrm>
          <a:off x="2406159" y="2490423"/>
          <a:ext cx="3408151" cy="398467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340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or verb + -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s/-</a:t>
                      </a:r>
                      <a:r>
                        <a:rPr lang="en-GB" sz="1600" i="1" baseline="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es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/-</a:t>
                      </a:r>
                      <a:r>
                        <a:rPr lang="en-GB" sz="1600" i="1" baseline="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ies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99768"/>
              </p:ext>
            </p:extLst>
          </p:nvPr>
        </p:nvGraphicFramePr>
        <p:xfrm>
          <a:off x="2182054" y="4088819"/>
          <a:ext cx="2427916" cy="33528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42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auxiliary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don’t/doesn’t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78361"/>
              </p:ext>
            </p:extLst>
          </p:nvPr>
        </p:nvGraphicFramePr>
        <p:xfrm>
          <a:off x="5344442" y="4112798"/>
          <a:ext cx="2427916" cy="33528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42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 infinitive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83891"/>
              </p:ext>
            </p:extLst>
          </p:nvPr>
        </p:nvGraphicFramePr>
        <p:xfrm>
          <a:off x="2294109" y="5692482"/>
          <a:ext cx="2240161" cy="33528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2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24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auxiliary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do/does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95424"/>
              </p:ext>
            </p:extLst>
          </p:nvPr>
        </p:nvGraphicFramePr>
        <p:xfrm>
          <a:off x="6274629" y="5697545"/>
          <a:ext cx="1890636" cy="33528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890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 infinitive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Rounded Rectangular Callout 40"/>
          <p:cNvSpPr/>
          <p:nvPr/>
        </p:nvSpPr>
        <p:spPr>
          <a:xfrm>
            <a:off x="10275566" y="2345083"/>
            <a:ext cx="1789750" cy="1812337"/>
          </a:xfrm>
          <a:prstGeom prst="wedgeRoundRectCallout">
            <a:avLst>
              <a:gd name="adj1" fmla="val 25718"/>
              <a:gd name="adj2" fmla="val -64959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With which person (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I, you, he/she/it, we, they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) do we add -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s/-</a:t>
            </a:r>
            <a:r>
              <a:rPr lang="en-US" sz="1600" i="1" dirty="0" err="1">
                <a:latin typeface="Open Sans" charset="0"/>
                <a:ea typeface="Open Sans" charset="0"/>
                <a:cs typeface="Open Sans" charset="0"/>
                <a:sym typeface="Open Sans"/>
              </a:rPr>
              <a:t>es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/-</a:t>
            </a:r>
            <a:r>
              <a:rPr lang="en-US" sz="1600" i="1" dirty="0" err="1">
                <a:latin typeface="Open Sans" charset="0"/>
                <a:ea typeface="Open Sans" charset="0"/>
                <a:cs typeface="Open Sans" charset="0"/>
                <a:sym typeface="Open Sans"/>
              </a:rPr>
              <a:t>ies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 to the verb in the positive?</a:t>
            </a:r>
          </a:p>
        </p:txBody>
      </p:sp>
      <p:sp>
        <p:nvSpPr>
          <p:cNvPr id="58" name="Shape 87"/>
          <p:cNvSpPr/>
          <p:nvPr/>
        </p:nvSpPr>
        <p:spPr>
          <a:xfrm>
            <a:off x="8323874" y="2929673"/>
            <a:ext cx="1771429" cy="1241264"/>
          </a:xfrm>
          <a:prstGeom prst="cloudCallout">
            <a:avLst>
              <a:gd name="adj1" fmla="val 63377"/>
              <a:gd name="adj2" fmla="val -47151"/>
            </a:avLst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1600" i="1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Third</a:t>
            </a:r>
            <a:r>
              <a:rPr lang="en-US" sz="1600" i="1" u="none" strike="noStrike" cap="none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 person singular: he/she/it</a:t>
            </a:r>
            <a:endParaRPr lang="en-US" sz="1600" i="1" u="none" strike="noStrike" cap="none" dirty="0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Rounded Rectangular Callout 42"/>
          <p:cNvSpPr/>
          <p:nvPr/>
        </p:nvSpPr>
        <p:spPr>
          <a:xfrm>
            <a:off x="8714648" y="4362296"/>
            <a:ext cx="3275966" cy="1064925"/>
          </a:xfrm>
          <a:prstGeom prst="wedgeRoundRectCallout">
            <a:avLst>
              <a:gd name="adj1" fmla="val 25718"/>
              <a:gd name="adj2" fmla="val -64959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With which person (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I, you, he/she/it, we, they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) do we use the auxiliary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does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 instead of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do 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in negatives and questions?</a:t>
            </a:r>
          </a:p>
        </p:txBody>
      </p:sp>
      <p:sp>
        <p:nvSpPr>
          <p:cNvPr id="60" name="Shape 87"/>
          <p:cNvSpPr/>
          <p:nvPr/>
        </p:nvSpPr>
        <p:spPr>
          <a:xfrm>
            <a:off x="9364246" y="5363231"/>
            <a:ext cx="1771429" cy="1241264"/>
          </a:xfrm>
          <a:prstGeom prst="cloudCallout">
            <a:avLst>
              <a:gd name="adj1" fmla="val 63377"/>
              <a:gd name="adj2" fmla="val -47151"/>
            </a:avLst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sz="1600" i="1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Third</a:t>
            </a:r>
            <a:r>
              <a:rPr lang="en-US" sz="1600" i="1" u="none" strike="noStrike" cap="none" dirty="0">
                <a:solidFill>
                  <a:srgbClr val="C9D522"/>
                </a:solidFill>
                <a:latin typeface="Open Sans"/>
                <a:ea typeface="Open Sans"/>
                <a:cs typeface="Open Sans"/>
                <a:sym typeface="Open Sans"/>
              </a:rPr>
              <a:t> person singular: he/she/it</a:t>
            </a:r>
            <a:endParaRPr lang="en-US" sz="1600" i="1" u="none" strike="noStrike" cap="none" dirty="0">
              <a:solidFill>
                <a:srgbClr val="F49C4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2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450601" y="229387"/>
            <a:ext cx="10767859" cy="131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en-US" sz="4400" b="1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Form: </a:t>
            </a:r>
            <a:r>
              <a:rPr lang="en-US" sz="4400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present simple in positives, negatives and questions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16455"/>
              </p:ext>
            </p:extLst>
          </p:nvPr>
        </p:nvGraphicFramePr>
        <p:xfrm>
          <a:off x="622360" y="1605523"/>
          <a:ext cx="7016398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701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positive</a:t>
                      </a:r>
                      <a:endParaRPr lang="en-GB" sz="16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I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work in a shop and my brother works in a bakery.</a:t>
                      </a:r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83294"/>
              </p:ext>
            </p:extLst>
          </p:nvPr>
        </p:nvGraphicFramePr>
        <p:xfrm>
          <a:off x="747461" y="2470224"/>
          <a:ext cx="1040393" cy="440585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58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3526"/>
              </p:ext>
            </p:extLst>
          </p:nvPr>
        </p:nvGraphicFramePr>
        <p:xfrm>
          <a:off x="2059923" y="2466373"/>
          <a:ext cx="2758360" cy="458099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75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or verb + -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s/-</a:t>
                      </a:r>
                      <a:r>
                        <a:rPr lang="en-GB" sz="1600" i="1" baseline="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es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/-</a:t>
                      </a:r>
                      <a:r>
                        <a:rPr lang="en-GB" sz="1600" i="1" baseline="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ies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8476"/>
              </p:ext>
            </p:extLst>
          </p:nvPr>
        </p:nvGraphicFramePr>
        <p:xfrm>
          <a:off x="622360" y="3213403"/>
          <a:ext cx="7016398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701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negative</a:t>
                      </a: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I don’t eat meat and my mother doesn’t eat fish.</a:t>
                      </a: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                           +  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85760"/>
              </p:ext>
            </p:extLst>
          </p:nvPr>
        </p:nvGraphicFramePr>
        <p:xfrm>
          <a:off x="747462" y="4055966"/>
          <a:ext cx="1040393" cy="50494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948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69912"/>
              </p:ext>
            </p:extLst>
          </p:nvPr>
        </p:nvGraphicFramePr>
        <p:xfrm>
          <a:off x="2059922" y="4055961"/>
          <a:ext cx="2512079" cy="496832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2512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auxiliary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don’t/doesn’t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61189"/>
              </p:ext>
            </p:extLst>
          </p:nvPr>
        </p:nvGraphicFramePr>
        <p:xfrm>
          <a:off x="5062431" y="4058537"/>
          <a:ext cx="1647858" cy="494256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647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 infinitive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00465"/>
              </p:ext>
            </p:extLst>
          </p:nvPr>
        </p:nvGraphicFramePr>
        <p:xfrm>
          <a:off x="622360" y="4807274"/>
          <a:ext cx="7016398" cy="1466768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701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35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question</a:t>
                      </a: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415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 Do you live here?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Where does your sister live?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)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+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                   +                   +                               ?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4212"/>
              </p:ext>
            </p:extLst>
          </p:nvPr>
        </p:nvGraphicFramePr>
        <p:xfrm>
          <a:off x="842996" y="5651457"/>
          <a:ext cx="1040393" cy="57912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04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24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qu. word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973"/>
              </p:ext>
            </p:extLst>
          </p:nvPr>
        </p:nvGraphicFramePr>
        <p:xfrm>
          <a:off x="2222209" y="5684280"/>
          <a:ext cx="1969963" cy="451421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96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421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auxiliary</a:t>
                      </a:r>
                      <a:r>
                        <a:rPr lang="en-GB" sz="160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do/does</a:t>
                      </a:r>
                      <a:endParaRPr lang="en-GB" sz="1600" i="1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59271"/>
              </p:ext>
            </p:extLst>
          </p:nvPr>
        </p:nvGraphicFramePr>
        <p:xfrm>
          <a:off x="4445037" y="5668293"/>
          <a:ext cx="903077" cy="57912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90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408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subject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05895"/>
              </p:ext>
            </p:extLst>
          </p:nvPr>
        </p:nvGraphicFramePr>
        <p:xfrm>
          <a:off x="5641215" y="5675267"/>
          <a:ext cx="1584999" cy="57912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158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verb infinitive              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847" y="226635"/>
            <a:ext cx="1239894" cy="1239894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8637236" y="1009420"/>
            <a:ext cx="2094961" cy="1566921"/>
          </a:xfrm>
          <a:prstGeom prst="wedgeRoundRectCallout">
            <a:avLst>
              <a:gd name="adj1" fmla="val 61474"/>
              <a:gd name="adj2" fmla="val 91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We only change or add to the verb in the present simple in the third person singular (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he/she/it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).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7861303" y="2713226"/>
            <a:ext cx="4140056" cy="602093"/>
          </a:xfrm>
          <a:prstGeom prst="wedgeRoundRectCallout">
            <a:avLst>
              <a:gd name="adj1" fmla="val 51207"/>
              <a:gd name="adj2" fmla="val -31733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Look!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‘</a:t>
            </a:r>
            <a:r>
              <a:rPr lang="en-US" sz="1600" b="1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I work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in a shop.’ ‘</a:t>
            </a:r>
            <a:r>
              <a:rPr lang="en-US" sz="1600" b="1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They work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in a shop.’ ‘</a:t>
            </a:r>
            <a:r>
              <a:rPr lang="en-US" sz="1600" b="1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You work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in a shop.’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5384361" y="2514935"/>
            <a:ext cx="2138289" cy="467547"/>
          </a:xfrm>
          <a:prstGeom prst="wedgeRoundRectCallout">
            <a:avLst>
              <a:gd name="adj1" fmla="val 42763"/>
              <a:gd name="adj2" fmla="val -84127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No change to the verb!</a:t>
            </a:r>
          </a:p>
        </p:txBody>
      </p:sp>
      <p:sp>
        <p:nvSpPr>
          <p:cNvPr id="49" name="Arc 48"/>
          <p:cNvSpPr/>
          <p:nvPr/>
        </p:nvSpPr>
        <p:spPr>
          <a:xfrm rot="5157138" flipV="1">
            <a:off x="2140515" y="-994634"/>
            <a:ext cx="2133351" cy="7747005"/>
          </a:xfrm>
          <a:prstGeom prst="arc">
            <a:avLst>
              <a:gd name="adj1" fmla="val 5529916"/>
              <a:gd name="adj2" fmla="val 142362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Arc 49"/>
          <p:cNvSpPr/>
          <p:nvPr/>
        </p:nvSpPr>
        <p:spPr>
          <a:xfrm rot="8927560" flipH="1" flipV="1">
            <a:off x="6181661" y="2772018"/>
            <a:ext cx="3059109" cy="2242311"/>
          </a:xfrm>
          <a:prstGeom prst="arc">
            <a:avLst>
              <a:gd name="adj1" fmla="val 16998126"/>
              <a:gd name="adj2" fmla="val 203823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7707095" y="3592020"/>
            <a:ext cx="2382002" cy="1339015"/>
          </a:xfrm>
          <a:prstGeom prst="wedgeRoundRectCallout">
            <a:avLst>
              <a:gd name="adj1" fmla="val 35077"/>
              <a:gd name="adj2" fmla="val -59685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In the negative and question form in the third person singular (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he/she/it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), we use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doesn’t/does not/does.</a:t>
            </a:r>
            <a:endParaRPr lang="en-US" sz="1600" dirty="0"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  <p:sp>
        <p:nvSpPr>
          <p:cNvPr id="52" name="Arc 51"/>
          <p:cNvSpPr/>
          <p:nvPr/>
        </p:nvSpPr>
        <p:spPr>
          <a:xfrm rot="11105719" flipV="1">
            <a:off x="4416646" y="3390141"/>
            <a:ext cx="4001402" cy="1822572"/>
          </a:xfrm>
          <a:prstGeom prst="arc">
            <a:avLst>
              <a:gd name="adj1" fmla="val 12448378"/>
              <a:gd name="adj2" fmla="val 206042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3" name="Arc 52"/>
          <p:cNvSpPr/>
          <p:nvPr/>
        </p:nvSpPr>
        <p:spPr>
          <a:xfrm rot="9821093">
            <a:off x="3039157" y="3233231"/>
            <a:ext cx="5204118" cy="1795387"/>
          </a:xfrm>
          <a:prstGeom prst="arc">
            <a:avLst>
              <a:gd name="adj1" fmla="val 11539276"/>
              <a:gd name="adj2" fmla="val 206042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10174934" y="3609875"/>
            <a:ext cx="1838875" cy="1496250"/>
          </a:xfrm>
          <a:prstGeom prst="wedgeRoundRectCallout">
            <a:avLst>
              <a:gd name="adj1" fmla="val 35077"/>
              <a:gd name="adj2" fmla="val -59685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The infinitive of a verb is the form you find in a dictionary, e.g.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eat, drink, work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.</a:t>
            </a:r>
          </a:p>
        </p:txBody>
      </p:sp>
      <p:sp>
        <p:nvSpPr>
          <p:cNvPr id="55" name="Rounded Rectangular Callout 54"/>
          <p:cNvSpPr/>
          <p:nvPr/>
        </p:nvSpPr>
        <p:spPr>
          <a:xfrm>
            <a:off x="7839704" y="5245000"/>
            <a:ext cx="3035626" cy="1248328"/>
          </a:xfrm>
          <a:prstGeom prst="wedgeRoundRectCallout">
            <a:avLst>
              <a:gd name="adj1" fmla="val 35077"/>
              <a:gd name="adj2" fmla="val -59685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Some questions (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yes/no 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questions) don’t have a question words.</a:t>
            </a:r>
          </a:p>
        </p:txBody>
      </p:sp>
      <p:sp>
        <p:nvSpPr>
          <p:cNvPr id="58" name="Arc 57"/>
          <p:cNvSpPr/>
          <p:nvPr/>
        </p:nvSpPr>
        <p:spPr>
          <a:xfrm flipH="1">
            <a:off x="7014023" y="5278272"/>
            <a:ext cx="1477053" cy="308004"/>
          </a:xfrm>
          <a:prstGeom prst="arc">
            <a:avLst>
              <a:gd name="adj1" fmla="val 12049673"/>
              <a:gd name="adj2" fmla="val 215992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ular Callout 58"/>
          <p:cNvSpPr/>
          <p:nvPr/>
        </p:nvSpPr>
        <p:spPr>
          <a:xfrm>
            <a:off x="6775435" y="1291558"/>
            <a:ext cx="1790402" cy="1047375"/>
          </a:xfrm>
          <a:prstGeom prst="wedgeRoundRectCallout">
            <a:avLst>
              <a:gd name="adj1" fmla="val 42763"/>
              <a:gd name="adj2" fmla="val -84127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But here we add an -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s. ‘He </a:t>
            </a:r>
            <a:r>
              <a:rPr lang="en-US" sz="1600" b="1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works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 in a bakery.’</a:t>
            </a:r>
          </a:p>
        </p:txBody>
      </p:sp>
      <p:sp>
        <p:nvSpPr>
          <p:cNvPr id="60" name="Arc 59"/>
          <p:cNvSpPr/>
          <p:nvPr/>
        </p:nvSpPr>
        <p:spPr>
          <a:xfrm flipH="1">
            <a:off x="4358700" y="1708789"/>
            <a:ext cx="2821850" cy="420126"/>
          </a:xfrm>
          <a:prstGeom prst="arc">
            <a:avLst>
              <a:gd name="adj1" fmla="val 11216014"/>
              <a:gd name="adj2" fmla="val 2463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81"/>
          <p:cNvSpPr txBox="1">
            <a:spLocks/>
          </p:cNvSpPr>
          <p:nvPr/>
        </p:nvSpPr>
        <p:spPr>
          <a:xfrm>
            <a:off x="309922" y="239361"/>
            <a:ext cx="10009119" cy="807207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pPr>
              <a:lnSpc>
                <a:spcPct val="90000"/>
              </a:lnSpc>
              <a:buSzPct val="25000"/>
            </a:pPr>
            <a:r>
              <a:rPr lang="en-US" sz="44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Things to consider…</a:t>
            </a:r>
          </a:p>
        </p:txBody>
      </p:sp>
      <p:sp>
        <p:nvSpPr>
          <p:cNvPr id="17" name="Shape 82"/>
          <p:cNvSpPr txBox="1">
            <a:spLocks/>
          </p:cNvSpPr>
          <p:nvPr/>
        </p:nvSpPr>
        <p:spPr>
          <a:xfrm>
            <a:off x="309921" y="953652"/>
            <a:ext cx="11384774" cy="379042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9E3611"/>
              </a:buClr>
              <a:buSzPct val="25000"/>
              <a:buNone/>
            </a:pP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We now know that in the positive in the third person (</a:t>
            </a:r>
            <a:r>
              <a:rPr lang="en-US" sz="2000" b="1" i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he/she/it</a:t>
            </a: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), we add -</a:t>
            </a:r>
            <a:r>
              <a:rPr lang="en-US" sz="2000" b="1" i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s</a:t>
            </a: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, -</a:t>
            </a:r>
            <a:r>
              <a:rPr lang="en-US" sz="2000" b="1" i="1" dirty="0" err="1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es</a:t>
            </a: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, or -</a:t>
            </a:r>
            <a:r>
              <a:rPr lang="en-US" sz="2000" b="1" i="1" dirty="0" err="1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ies</a:t>
            </a:r>
            <a:r>
              <a:rPr lang="en-US" sz="2000" b="1" dirty="0">
                <a:solidFill>
                  <a:srgbClr val="1C4587"/>
                </a:solidFill>
                <a:latin typeface="Open Sans" charset="0"/>
                <a:ea typeface="Open Sans" charset="0"/>
                <a:cs typeface="Open Sans" charset="0"/>
                <a:sym typeface="Open Sans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319" y="1560524"/>
            <a:ext cx="1239894" cy="1239894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8327662" y="3183770"/>
            <a:ext cx="2965208" cy="1471551"/>
          </a:xfrm>
          <a:prstGeom prst="wedgeRoundRectCallout">
            <a:avLst>
              <a:gd name="adj1" fmla="val 3573"/>
              <a:gd name="adj2" fmla="val -68082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…but when do we add -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s, </a:t>
            </a:r>
          </a:p>
          <a:p>
            <a:pPr lvl="0" algn="ctr">
              <a:buSzPct val="25000"/>
            </a:pP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-</a:t>
            </a:r>
            <a:r>
              <a:rPr lang="en-US" sz="1600" i="1" dirty="0" err="1">
                <a:latin typeface="Open Sans" charset="0"/>
                <a:ea typeface="Open Sans" charset="0"/>
                <a:cs typeface="Open Sans" charset="0"/>
                <a:sym typeface="Open Sans"/>
              </a:rPr>
              <a:t>es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 or -</a:t>
            </a:r>
            <a:r>
              <a:rPr lang="en-US" sz="1600" i="1" dirty="0" err="1">
                <a:latin typeface="Open Sans" charset="0"/>
                <a:ea typeface="Open Sans" charset="0"/>
                <a:cs typeface="Open Sans" charset="0"/>
                <a:sym typeface="Open Sans"/>
              </a:rPr>
              <a:t>ies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? 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It depends on the spelling of the verb. Look…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01129"/>
              </p:ext>
            </p:extLst>
          </p:nvPr>
        </p:nvGraphicFramePr>
        <p:xfrm>
          <a:off x="606659" y="1394420"/>
          <a:ext cx="7016398" cy="1183167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701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50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Add -</a:t>
                      </a:r>
                      <a:r>
                        <a:rPr lang="en-GB" sz="1600" i="1" dirty="0">
                          <a:latin typeface="Open Sans" charset="0"/>
                          <a:ea typeface="Open Sans" charset="0"/>
                          <a:cs typeface="Open Sans" charset="0"/>
                        </a:rPr>
                        <a:t>s </a:t>
                      </a:r>
                      <a:r>
                        <a:rPr lang="en-GB" sz="1600" b="1" i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to the verb (most</a:t>
                      </a:r>
                      <a:r>
                        <a:rPr lang="en-GB" sz="1600" b="1" i="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common).</a:t>
                      </a:r>
                      <a:endParaRPr lang="en-GB" sz="160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887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</a:t>
                      </a:r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She drives a car.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He works in a bank.    </a:t>
                      </a:r>
                    </a:p>
                    <a:p>
                      <a:endParaRPr lang="en-GB" sz="1600" b="1" baseline="0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drive + -s = drives                   work + -s = works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45704"/>
              </p:ext>
            </p:extLst>
          </p:nvPr>
        </p:nvGraphicFramePr>
        <p:xfrm>
          <a:off x="606659" y="2696942"/>
          <a:ext cx="7016398" cy="136933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701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50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Add -</a:t>
                      </a:r>
                      <a:r>
                        <a:rPr lang="en-GB" sz="1600" i="1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es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i="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with verbs ending in -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o, -</a:t>
                      </a:r>
                      <a:r>
                        <a:rPr lang="en-GB" sz="1600" i="1" baseline="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ss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, -x, -</a:t>
                      </a:r>
                      <a:r>
                        <a:rPr lang="en-GB" sz="1600" i="1" baseline="0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ch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, -sh.</a:t>
                      </a:r>
                      <a:endParaRPr lang="en-GB" sz="160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05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</a:t>
                      </a:r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She does exercise.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He catches the bus.  </a:t>
                      </a:r>
                    </a:p>
                    <a:p>
                      <a:endParaRPr lang="en-GB" sz="1600" b="1" baseline="0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   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do + -</a:t>
                      </a:r>
                      <a:r>
                        <a:rPr lang="en-GB" sz="1600" b="0" baseline="0" dirty="0" err="1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es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= does                   catch + -</a:t>
                      </a:r>
                      <a:r>
                        <a:rPr lang="en-GB" sz="1600" b="0" baseline="0" dirty="0" err="1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es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= catches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Arc 29"/>
          <p:cNvSpPr/>
          <p:nvPr/>
        </p:nvSpPr>
        <p:spPr>
          <a:xfrm rot="5400000" flipH="1">
            <a:off x="4303486" y="2608136"/>
            <a:ext cx="724920" cy="1249016"/>
          </a:xfrm>
          <a:prstGeom prst="arc">
            <a:avLst>
              <a:gd name="adj1" fmla="val 814558"/>
              <a:gd name="adj2" fmla="val 90991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1" name="Arc 30"/>
          <p:cNvSpPr/>
          <p:nvPr/>
        </p:nvSpPr>
        <p:spPr>
          <a:xfrm rot="5157138" flipH="1" flipV="1">
            <a:off x="1921799" y="1651667"/>
            <a:ext cx="531999" cy="3208379"/>
          </a:xfrm>
          <a:prstGeom prst="arc">
            <a:avLst>
              <a:gd name="adj1" fmla="val 5116617"/>
              <a:gd name="adj2" fmla="val 136374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36465"/>
              </p:ext>
            </p:extLst>
          </p:nvPr>
        </p:nvGraphicFramePr>
        <p:xfrm>
          <a:off x="606659" y="4193972"/>
          <a:ext cx="7016398" cy="1369330"/>
        </p:xfrm>
        <a:graphic>
          <a:graphicData uri="http://schemas.openxmlformats.org/drawingml/2006/table">
            <a:tbl>
              <a:tblPr firstRow="1" bandRow="1">
                <a:tableStyleId>{C3A2CA1F-3267-4498-8071-7EE1E42671EB}</a:tableStyleId>
              </a:tblPr>
              <a:tblGrid>
                <a:gridCol w="701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50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Change -</a:t>
                      </a:r>
                      <a:r>
                        <a:rPr lang="en-GB" sz="1600" i="1" dirty="0">
                          <a:latin typeface="Open Sans" charset="0"/>
                          <a:ea typeface="Open Sans" charset="0"/>
                          <a:cs typeface="Open Sans" charset="0"/>
                        </a:rPr>
                        <a:t>y </a:t>
                      </a:r>
                      <a:r>
                        <a:rPr lang="en-GB" sz="160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to -</a:t>
                      </a:r>
                      <a:r>
                        <a:rPr lang="en-GB" sz="1600" i="1" dirty="0" err="1">
                          <a:latin typeface="Open Sans" charset="0"/>
                          <a:ea typeface="Open Sans" charset="0"/>
                          <a:cs typeface="Open Sans" charset="0"/>
                        </a:rPr>
                        <a:t>ies</a:t>
                      </a:r>
                      <a:r>
                        <a:rPr lang="en-GB" sz="1600" i="1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GB" sz="1600" i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when the verb ends in a consonant</a:t>
                      </a:r>
                      <a:r>
                        <a:rPr lang="en-GB" sz="1600" i="0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 + -</a:t>
                      </a:r>
                      <a:r>
                        <a:rPr lang="en-GB" sz="1600" i="1" baseline="0" dirty="0">
                          <a:latin typeface="Open Sans" charset="0"/>
                          <a:ea typeface="Open Sans" charset="0"/>
                          <a:cs typeface="Open Sans" charset="0"/>
                        </a:rPr>
                        <a:t>y.</a:t>
                      </a:r>
                      <a:endParaRPr lang="en-GB" sz="160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rgbClr val="00A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05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e.g.</a:t>
                      </a:r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The baby cries a lot.            She flies a lot for work.</a:t>
                      </a:r>
                    </a:p>
                    <a:p>
                      <a:endParaRPr lang="en-GB" sz="1600" b="1" baseline="0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r>
                        <a:rPr lang="en-GB" sz="1600" b="1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              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cry - -y = </a:t>
                      </a:r>
                      <a:r>
                        <a:rPr lang="en-GB" sz="1600" b="0" baseline="0" dirty="0" err="1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cr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+ -</a:t>
                      </a:r>
                      <a:r>
                        <a:rPr lang="en-GB" sz="1600" b="0" baseline="0" dirty="0" err="1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ies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= cries           fly - -y = </a:t>
                      </a:r>
                      <a:r>
                        <a:rPr lang="en-GB" sz="1600" b="0" baseline="0" dirty="0" err="1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fl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+ -</a:t>
                      </a:r>
                      <a:r>
                        <a:rPr lang="en-GB" sz="1600" b="0" baseline="0" dirty="0" err="1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ies</a:t>
                      </a:r>
                      <a:r>
                        <a:rPr lang="en-GB" sz="1600" b="0" baseline="0" dirty="0">
                          <a:solidFill>
                            <a:srgbClr val="1B4686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= flies</a:t>
                      </a:r>
                      <a:endParaRPr lang="en-GB" sz="1600" b="1" dirty="0">
                        <a:solidFill>
                          <a:srgbClr val="1B468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ounded Rectangular Callout 33"/>
          <p:cNvSpPr/>
          <p:nvPr/>
        </p:nvSpPr>
        <p:spPr>
          <a:xfrm>
            <a:off x="178033" y="5590852"/>
            <a:ext cx="1527910" cy="499150"/>
          </a:xfrm>
          <a:prstGeom prst="wedgeRoundRectCallout">
            <a:avLst>
              <a:gd name="adj1" fmla="val 37732"/>
              <a:gd name="adj2" fmla="val -57566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consonant</a:t>
            </a:r>
          </a:p>
        </p:txBody>
      </p:sp>
      <p:sp>
        <p:nvSpPr>
          <p:cNvPr id="33" name="Arc 32"/>
          <p:cNvSpPr/>
          <p:nvPr/>
        </p:nvSpPr>
        <p:spPr>
          <a:xfrm rot="916881" flipH="1">
            <a:off x="1025156" y="4485512"/>
            <a:ext cx="672635" cy="1300489"/>
          </a:xfrm>
          <a:prstGeom prst="arc">
            <a:avLst>
              <a:gd name="adj1" fmla="val 6604865"/>
              <a:gd name="adj2" fmla="val 102298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1849189" y="5586390"/>
            <a:ext cx="606641" cy="499150"/>
          </a:xfrm>
          <a:prstGeom prst="wedgeRoundRectCallout">
            <a:avLst>
              <a:gd name="adj1" fmla="val 37732"/>
              <a:gd name="adj2" fmla="val -57566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-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y</a:t>
            </a:r>
          </a:p>
        </p:txBody>
      </p:sp>
      <p:sp>
        <p:nvSpPr>
          <p:cNvPr id="36" name="Arc 35"/>
          <p:cNvSpPr/>
          <p:nvPr/>
        </p:nvSpPr>
        <p:spPr>
          <a:xfrm rot="20362409">
            <a:off x="1707009" y="4424424"/>
            <a:ext cx="744453" cy="1300489"/>
          </a:xfrm>
          <a:prstGeom prst="arc">
            <a:avLst>
              <a:gd name="adj1" fmla="val 6604865"/>
              <a:gd name="adj2" fmla="val 99358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" name="Pentagon 40"/>
          <p:cNvSpPr/>
          <p:nvPr/>
        </p:nvSpPr>
        <p:spPr>
          <a:xfrm>
            <a:off x="8903368" y="5226518"/>
            <a:ext cx="2791327" cy="1117385"/>
          </a:xfrm>
          <a:prstGeom prst="homePlate">
            <a:avLst/>
          </a:prstGeom>
          <a:solidFill>
            <a:srgbClr val="00A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Adverbs of frequency: when do we use them?</a:t>
            </a:r>
          </a:p>
        </p:txBody>
      </p:sp>
      <p:sp>
        <p:nvSpPr>
          <p:cNvPr id="20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Rounded Rectangular Callout 33"/>
          <p:cNvSpPr/>
          <p:nvPr/>
        </p:nvSpPr>
        <p:spPr>
          <a:xfrm>
            <a:off x="2982356" y="5593826"/>
            <a:ext cx="1527910" cy="499150"/>
          </a:xfrm>
          <a:prstGeom prst="wedgeRoundRectCallout">
            <a:avLst>
              <a:gd name="adj1" fmla="val 37732"/>
              <a:gd name="adj2" fmla="val -57566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consonant</a:t>
            </a:r>
          </a:p>
        </p:txBody>
      </p:sp>
      <p:sp>
        <p:nvSpPr>
          <p:cNvPr id="24" name="Arc 32"/>
          <p:cNvSpPr/>
          <p:nvPr/>
        </p:nvSpPr>
        <p:spPr>
          <a:xfrm rot="916881" flipH="1">
            <a:off x="3829479" y="4488486"/>
            <a:ext cx="672635" cy="1300489"/>
          </a:xfrm>
          <a:prstGeom prst="arc">
            <a:avLst>
              <a:gd name="adj1" fmla="val 6604865"/>
              <a:gd name="adj2" fmla="val 102298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5" name="Rounded Rectangular Callout 34"/>
          <p:cNvSpPr/>
          <p:nvPr/>
        </p:nvSpPr>
        <p:spPr>
          <a:xfrm>
            <a:off x="4653512" y="5589364"/>
            <a:ext cx="606641" cy="499150"/>
          </a:xfrm>
          <a:prstGeom prst="wedgeRoundRectCallout">
            <a:avLst>
              <a:gd name="adj1" fmla="val 37732"/>
              <a:gd name="adj2" fmla="val -57566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-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y</a:t>
            </a:r>
          </a:p>
        </p:txBody>
      </p:sp>
      <p:sp>
        <p:nvSpPr>
          <p:cNvPr id="26" name="Arc 35"/>
          <p:cNvSpPr/>
          <p:nvPr/>
        </p:nvSpPr>
        <p:spPr>
          <a:xfrm rot="20362409">
            <a:off x="4511332" y="4427398"/>
            <a:ext cx="744453" cy="1300489"/>
          </a:xfrm>
          <a:prstGeom prst="arc">
            <a:avLst>
              <a:gd name="adj1" fmla="val 6604865"/>
              <a:gd name="adj2" fmla="val 99358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  <p:bldP spid="34" grpId="0" animBg="1"/>
      <p:bldP spid="33" grpId="0" animBg="1"/>
      <p:bldP spid="35" grpId="0" animBg="1"/>
      <p:bldP spid="36" grpId="0" animBg="1"/>
      <p:bldP spid="4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6F9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450601" y="229387"/>
            <a:ext cx="10767859" cy="131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en-US" sz="4400" b="1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Function: </a:t>
            </a:r>
            <a:r>
              <a:rPr lang="en-US" sz="4400" i="0" u="none" strike="noStrike" cap="none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adverbs of frequency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027" y="226635"/>
            <a:ext cx="884713" cy="884713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7532459" y="978605"/>
            <a:ext cx="3622225" cy="1531786"/>
          </a:xfrm>
          <a:prstGeom prst="wedgeRoundRectCallout">
            <a:avLst>
              <a:gd name="adj1" fmla="val 32379"/>
              <a:gd name="adj2" fmla="val -60838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Adverbs of frequency tell us how often or frequently we do something. For example,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‘</a:t>
            </a:r>
            <a:r>
              <a:rPr lang="en-US" sz="1600" b="1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I </a:t>
            </a:r>
            <a:r>
              <a:rPr lang="en-US" sz="1600" b="1" i="1" u="sng" dirty="0">
                <a:latin typeface="Open Sans" charset="0"/>
                <a:ea typeface="Open Sans" charset="0"/>
                <a:cs typeface="Open Sans" charset="0"/>
                <a:sym typeface="Open Sans"/>
              </a:rPr>
              <a:t>usually</a:t>
            </a:r>
            <a:r>
              <a:rPr lang="en-US" sz="1600" b="1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 do exercise everyday.’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5336" y="1405944"/>
            <a:ext cx="3585592" cy="3981853"/>
            <a:chOff x="172602" y="1694710"/>
            <a:chExt cx="3585592" cy="398185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322491" y="1889480"/>
              <a:ext cx="0" cy="3666159"/>
            </a:xfrm>
            <a:prstGeom prst="straightConnector1">
              <a:avLst/>
            </a:prstGeom>
            <a:ln w="298450"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862583" y="1879194"/>
              <a:ext cx="895611" cy="16080"/>
            </a:xfrm>
            <a:prstGeom prst="straightConnector1">
              <a:avLst/>
            </a:prstGeom>
            <a:ln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862579" y="2419203"/>
              <a:ext cx="895611" cy="16080"/>
            </a:xfrm>
            <a:prstGeom prst="straightConnector1">
              <a:avLst/>
            </a:prstGeom>
            <a:ln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862579" y="3663030"/>
              <a:ext cx="895611" cy="16080"/>
            </a:xfrm>
            <a:prstGeom prst="straightConnector1">
              <a:avLst/>
            </a:prstGeom>
            <a:ln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844615" y="5538811"/>
              <a:ext cx="895611" cy="16080"/>
            </a:xfrm>
            <a:prstGeom prst="straightConnector1">
              <a:avLst/>
            </a:prstGeom>
            <a:ln>
              <a:solidFill>
                <a:srgbClr val="00A7E3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1079" y="1694710"/>
              <a:ext cx="269537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rgbClr val="00A7E3"/>
                  </a:solidFill>
                  <a:latin typeface="Open Sans" charset="0"/>
                  <a:ea typeface="Open Sans" charset="0"/>
                  <a:cs typeface="Open Sans" charset="0"/>
                </a:rPr>
                <a:t>100%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1001" y="3460191"/>
              <a:ext cx="88777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rgbClr val="00A7E3"/>
                  </a:solidFill>
                  <a:latin typeface="Open Sans" charset="0"/>
                  <a:ea typeface="Open Sans" charset="0"/>
                  <a:cs typeface="Open Sans" charset="0"/>
                </a:rPr>
                <a:t>50%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2602" y="5338009"/>
              <a:ext cx="269537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rgbClr val="00A7E3"/>
                  </a:solidFill>
                  <a:latin typeface="Open Sans" charset="0"/>
                  <a:ea typeface="Open Sans" charset="0"/>
                  <a:cs typeface="Open Sans" charset="0"/>
                </a:rPr>
                <a:t>0%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2634557" y="3400246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Open Sans" charset="0"/>
                  <a:ea typeface="Open Sans" charset="0"/>
                  <a:cs typeface="Open Sans" charset="0"/>
                  <a:sym typeface="Open Sans"/>
                </a:rPr>
                <a:t>Frequency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2965312" y="2695384"/>
            <a:ext cx="895611" cy="16080"/>
          </a:xfrm>
          <a:prstGeom prst="straightConnector1">
            <a:avLst/>
          </a:prstGeom>
          <a:ln>
            <a:solidFill>
              <a:srgbClr val="00A7E3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979191" y="4036893"/>
            <a:ext cx="895611" cy="16080"/>
          </a:xfrm>
          <a:prstGeom prst="straightConnector1">
            <a:avLst/>
          </a:prstGeom>
          <a:ln>
            <a:solidFill>
              <a:srgbClr val="00A7E3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947349" y="4710725"/>
            <a:ext cx="895611" cy="16080"/>
          </a:xfrm>
          <a:prstGeom prst="straightConnector1">
            <a:avLst/>
          </a:prstGeom>
          <a:ln>
            <a:solidFill>
              <a:srgbClr val="00A7E3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9732468" y="2695384"/>
            <a:ext cx="2120337" cy="1556416"/>
          </a:xfrm>
          <a:prstGeom prst="wedgeRoundRectCallout">
            <a:avLst>
              <a:gd name="adj1" fmla="val 32379"/>
              <a:gd name="adj2" fmla="val -60838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b="1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Usually 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is an adverb of frequency. It tells us how often the girl does exercise.</a:t>
            </a:r>
            <a:endParaRPr lang="en-US" sz="1600" b="1" i="1" dirty="0"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  <p:sp>
        <p:nvSpPr>
          <p:cNvPr id="42" name="Arc 41"/>
          <p:cNvSpPr/>
          <p:nvPr/>
        </p:nvSpPr>
        <p:spPr>
          <a:xfrm rot="15999288">
            <a:off x="8997212" y="1555909"/>
            <a:ext cx="1625897" cy="1826098"/>
          </a:xfrm>
          <a:prstGeom prst="arc">
            <a:avLst>
              <a:gd name="adj1" fmla="val 10298989"/>
              <a:gd name="adj2" fmla="val 183826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9474000" y="4718765"/>
            <a:ext cx="2378805" cy="1836780"/>
          </a:xfrm>
          <a:prstGeom prst="wedgeRoundRectCallout">
            <a:avLst>
              <a:gd name="adj1" fmla="val 32379"/>
              <a:gd name="adj2" fmla="val -60838"/>
              <a:gd name="adj3" fmla="val 16667"/>
            </a:avLst>
          </a:prstGeom>
          <a:solidFill>
            <a:srgbClr val="C9D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Look at the example of </a:t>
            </a:r>
            <a:r>
              <a:rPr lang="en-US" sz="1600" i="1" dirty="0">
                <a:latin typeface="Open Sans" charset="0"/>
                <a:ea typeface="Open Sans" charset="0"/>
                <a:cs typeface="Open Sans" charset="0"/>
                <a:sym typeface="Open Sans"/>
              </a:rPr>
              <a:t>usually</a:t>
            </a:r>
            <a:r>
              <a:rPr lang="en-US" sz="1600" dirty="0">
                <a:latin typeface="Open Sans" charset="0"/>
                <a:ea typeface="Open Sans" charset="0"/>
                <a:cs typeface="Open Sans" charset="0"/>
                <a:sym typeface="Open Sans"/>
              </a:rPr>
              <a:t> on the scale of frequency. Now put the other adverbs of frequency on the scale.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33119" y="5469955"/>
            <a:ext cx="73129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never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01458" y="4442547"/>
            <a:ext cx="125707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sometimes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01458" y="3935459"/>
            <a:ext cx="126829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not usually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28750" y="4949241"/>
            <a:ext cx="68640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often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01460" y="3018764"/>
            <a:ext cx="106311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not often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07505" y="3472097"/>
            <a:ext cx="85792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always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28750" y="5908308"/>
            <a:ext cx="89159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  <a:latin typeface="Open Sans" charset="0"/>
                <a:ea typeface="Open Sans" charset="0"/>
                <a:cs typeface="Open Sans" charset="0"/>
              </a:rPr>
              <a:t>usually</a:t>
            </a:r>
          </a:p>
        </p:txBody>
      </p:sp>
      <p:sp>
        <p:nvSpPr>
          <p:cNvPr id="29" name="Google Shape;65;p15"/>
          <p:cNvSpPr txBox="1">
            <a:spLocks noGrp="1"/>
          </p:cNvSpPr>
          <p:nvPr>
            <p:ph type="ftr" idx="11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Copyright © 2018 by Pearson Education      Gold Experience 2nd Edition A2</a:t>
            </a:r>
            <a:endParaRPr sz="11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18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-0.00417 L -0.28737 -0.577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3" y="-2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0625 L -0.28607 0.1229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28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2.96296E-6 L -0.28333 -0.2974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5" y="-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6 3.7037E-7 L -0.29375 0.0863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11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92 -3.7037E-6 L -0.28958 -0.1803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0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3.7037E-6 L -0.27878 -0.3509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-1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7 -2.22222E-6 L -0.28034 -0.059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1" grpId="0" animBg="1"/>
      <p:bldP spid="42" grpId="0" animBg="1"/>
      <p:bldP spid="43" grpId="0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1594</Words>
  <Application>Microsoft Office PowerPoint</Application>
  <PresentationFormat>Widescreen</PresentationFormat>
  <Paragraphs>219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Noto Sans Symbols</vt:lpstr>
      <vt:lpstr>Open Sans</vt:lpstr>
      <vt:lpstr>Open Sans</vt:lpstr>
      <vt:lpstr>Rockwell</vt:lpstr>
      <vt:lpstr>Rokkitt</vt:lpstr>
      <vt:lpstr>Simple Light</vt:lpstr>
      <vt:lpstr>1_Simple Light</vt:lpstr>
      <vt:lpstr>PowerPoint Presentation</vt:lpstr>
      <vt:lpstr>The present simple</vt:lpstr>
      <vt:lpstr>Function: When do we use the present simple?</vt:lpstr>
      <vt:lpstr>PowerPoint Presentation</vt:lpstr>
      <vt:lpstr>Form: present simple in positives, negatives and questions</vt:lpstr>
      <vt:lpstr>PowerPoint Presentation</vt:lpstr>
      <vt:lpstr>Form: present simple in positives, negatives and questions</vt:lpstr>
      <vt:lpstr>PowerPoint Presentation</vt:lpstr>
      <vt:lpstr>Function: adverbs of frequency</vt:lpstr>
      <vt:lpstr>Function: adverbs of frequency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Emphatic structures</dc:title>
  <dc:creator>Louise Manicolo</dc:creator>
  <cp:lastModifiedBy>Robinson, Timothy</cp:lastModifiedBy>
  <cp:revision>122</cp:revision>
  <dcterms:modified xsi:type="dcterms:W3CDTF">2018-09-26T14:16:26Z</dcterms:modified>
</cp:coreProperties>
</file>