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87" r:id="rId7"/>
    <p:sldId id="285" r:id="rId8"/>
    <p:sldId id="286" r:id="rId9"/>
    <p:sldId id="283" r:id="rId10"/>
    <p:sldId id="260" r:id="rId11"/>
    <p:sldId id="268" r:id="rId12"/>
    <p:sldId id="281" r:id="rId13"/>
    <p:sldId id="282" r:id="rId14"/>
    <p:sldId id="288" r:id="rId15"/>
    <p:sldId id="291" r:id="rId16"/>
    <p:sldId id="290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8BF"/>
    <a:srgbClr val="64818D"/>
    <a:srgbClr val="EAE6D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96466" y="2904687"/>
            <a:ext cx="656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64818D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대졸자들의 첫 직업 만족도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4489" y="4569853"/>
            <a:ext cx="316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사회조사사례연구</a:t>
            </a:r>
            <a:endParaRPr lang="en-US" altLang="ko-KR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201504202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박정아</a:t>
            </a: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678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그룹과 만족하지 않은 그룹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13266" y="2479229"/>
            <a:ext cx="5507454" cy="14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사용한 변수에 대한 설명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&amp;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직장인들의 전반적으로 낮은 직업 만족도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정규직과 비정규직 사이의 직업 만족도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부모님의 재산 상태와 직업 만족도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직장을 만족하는 그룹과 만족하지 않은 그룹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49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직업만족도에 비해  낮은 직장만족율</a:t>
            </a: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4DE10F-497B-4BB7-B1B4-A5B4E79E7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38806"/>
              </p:ext>
            </p:extLst>
          </p:nvPr>
        </p:nvGraphicFramePr>
        <p:xfrm>
          <a:off x="929974" y="1497509"/>
          <a:ext cx="5143605" cy="4807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1278">
                  <a:extLst>
                    <a:ext uri="{9D8B030D-6E8A-4147-A177-3AD203B41FA5}">
                      <a16:colId xmlns:a16="http://schemas.microsoft.com/office/drawing/2014/main" val="3539895397"/>
                    </a:ext>
                  </a:extLst>
                </a:gridCol>
                <a:gridCol w="1342327">
                  <a:extLst>
                    <a:ext uri="{9D8B030D-6E8A-4147-A177-3AD203B41FA5}">
                      <a16:colId xmlns:a16="http://schemas.microsoft.com/office/drawing/2014/main" val="4147844116"/>
                    </a:ext>
                  </a:extLst>
                </a:gridCol>
              </a:tblGrid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D31-1) (</a:t>
                      </a:r>
                      <a:r>
                        <a:rPr lang="ko-KR" altLang="en-US" sz="800" u="none" strike="noStrike">
                          <a:effectLst/>
                        </a:rPr>
                        <a:t>첫 일자리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전반적인 만족도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직장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com_satis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44814416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D31-2) (</a:t>
                      </a:r>
                      <a:r>
                        <a:rPr lang="ko-KR" altLang="en-US" sz="800" u="none" strike="noStrike">
                          <a:effectLst/>
                        </a:rPr>
                        <a:t>첫 일자리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전반적인 만족도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업무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work_satis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675289816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P14-1) </a:t>
                      </a:r>
                      <a:r>
                        <a:rPr lang="ko-KR" altLang="en-US" sz="800" u="none" strike="noStrike">
                          <a:effectLst/>
                        </a:rPr>
                        <a:t>현재 부모님의 자산규모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parents_asset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2886107810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P15) </a:t>
                      </a:r>
                      <a:r>
                        <a:rPr lang="ko-KR" altLang="en-US" sz="800" u="none" strike="noStrike">
                          <a:effectLst/>
                        </a:rPr>
                        <a:t>지난 한 해 개인 소득 총액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income_last_year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4014914827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K17) </a:t>
                      </a:r>
                      <a:r>
                        <a:rPr lang="ko-KR" altLang="en-US" sz="800" u="none" strike="noStrike">
                          <a:effectLst/>
                        </a:rPr>
                        <a:t>삶의 만족도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개인적 측면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satis_personal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973410945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K17) </a:t>
                      </a:r>
                      <a:r>
                        <a:rPr lang="ko-KR" altLang="en-US" sz="800" u="none" strike="noStrike">
                          <a:effectLst/>
                        </a:rPr>
                        <a:t>삶의 만족도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관계적 측면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satis_interaction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075012714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K17) </a:t>
                      </a:r>
                      <a:r>
                        <a:rPr lang="ko-KR" altLang="en-US" sz="800" u="none" strike="noStrike">
                          <a:effectLst/>
                        </a:rPr>
                        <a:t>삶의 만족도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소속 집단에 대한 만족도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satis_sociaty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3837455929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K18) </a:t>
                      </a:r>
                      <a:r>
                        <a:rPr lang="ko-KR" altLang="en-US" sz="800" u="none" strike="noStrike">
                          <a:effectLst/>
                        </a:rPr>
                        <a:t>지난 한달간 감정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빈도</a:t>
                      </a:r>
                      <a:r>
                        <a:rPr lang="en-US" altLang="ko-KR" sz="800" u="none" strike="noStrike">
                          <a:effectLst/>
                        </a:rPr>
                        <a:t>)_</a:t>
                      </a:r>
                      <a:r>
                        <a:rPr lang="ko-KR" altLang="en-US" sz="800" u="none" strike="noStrike">
                          <a:effectLst/>
                        </a:rPr>
                        <a:t>즐거운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feeling_joyful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537754974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K18) </a:t>
                      </a:r>
                      <a:r>
                        <a:rPr lang="ko-KR" altLang="en-US" sz="800" u="none" strike="noStrike">
                          <a:effectLst/>
                        </a:rPr>
                        <a:t>지난 한달간 감정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빈도</a:t>
                      </a:r>
                      <a:r>
                        <a:rPr lang="en-US" altLang="ko-KR" sz="800" u="none" strike="noStrike">
                          <a:effectLst/>
                        </a:rPr>
                        <a:t>)_</a:t>
                      </a:r>
                      <a:r>
                        <a:rPr lang="ko-KR" altLang="en-US" sz="800" u="none" strike="noStrike">
                          <a:effectLst/>
                        </a:rPr>
                        <a:t>행복한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feeling_happy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244593291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K18) </a:t>
                      </a:r>
                      <a:r>
                        <a:rPr lang="ko-KR" altLang="en-US" sz="800" u="none" strike="noStrike">
                          <a:effectLst/>
                        </a:rPr>
                        <a:t>지난 한달간 감정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빈도</a:t>
                      </a:r>
                      <a:r>
                        <a:rPr lang="en-US" altLang="ko-KR" sz="800" u="none" strike="noStrike">
                          <a:effectLst/>
                        </a:rPr>
                        <a:t>)_</a:t>
                      </a:r>
                      <a:r>
                        <a:rPr lang="ko-KR" altLang="en-US" sz="800" u="none" strike="noStrike">
                          <a:effectLst/>
                        </a:rPr>
                        <a:t>편안한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feeling_comfortable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290728451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K18) </a:t>
                      </a:r>
                      <a:r>
                        <a:rPr lang="ko-KR" altLang="en-US" sz="800" u="none" strike="noStrike">
                          <a:effectLst/>
                        </a:rPr>
                        <a:t>지난 한달간 감정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빈도</a:t>
                      </a:r>
                      <a:r>
                        <a:rPr lang="en-US" altLang="ko-KR" sz="800" u="none" strike="noStrike">
                          <a:effectLst/>
                        </a:rPr>
                        <a:t>)_</a:t>
                      </a:r>
                      <a:r>
                        <a:rPr lang="ko-KR" altLang="en-US" sz="800" u="none" strike="noStrike">
                          <a:effectLst/>
                        </a:rPr>
                        <a:t>짜증나는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feeling_anoy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714025778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K18) </a:t>
                      </a:r>
                      <a:r>
                        <a:rPr lang="ko-KR" altLang="en-US" sz="800" u="none" strike="noStrike">
                          <a:effectLst/>
                        </a:rPr>
                        <a:t>지난 한달간 감정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빈도</a:t>
                      </a:r>
                      <a:r>
                        <a:rPr lang="en-US" altLang="ko-KR" sz="800" u="none" strike="noStrike">
                          <a:effectLst/>
                        </a:rPr>
                        <a:t>)_</a:t>
                      </a:r>
                      <a:r>
                        <a:rPr lang="ko-KR" altLang="en-US" sz="800" u="none" strike="noStrike">
                          <a:effectLst/>
                        </a:rPr>
                        <a:t>부정적인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feeling_negative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925858709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K18) </a:t>
                      </a:r>
                      <a:r>
                        <a:rPr lang="ko-KR" altLang="en-US" sz="800" u="none" strike="noStrike">
                          <a:effectLst/>
                        </a:rPr>
                        <a:t>지난 한달간 감정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빈도</a:t>
                      </a:r>
                      <a:r>
                        <a:rPr lang="en-US" altLang="ko-KR" sz="800" u="none" strike="noStrike">
                          <a:effectLst/>
                        </a:rPr>
                        <a:t>)_</a:t>
                      </a:r>
                      <a:r>
                        <a:rPr lang="ko-KR" altLang="en-US" sz="800" u="none" strike="noStrike">
                          <a:effectLst/>
                        </a:rPr>
                        <a:t>무기력한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feeling_lethargic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361198992"/>
                  </a:ext>
                </a:extLst>
              </a:tr>
              <a:tr h="2728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I2) </a:t>
                      </a:r>
                      <a:r>
                        <a:rPr lang="ko-KR" altLang="en-US" sz="800" u="none" strike="noStrike">
                          <a:effectLst/>
                        </a:rPr>
                        <a:t>어학연수 경험 횟수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language_traveling_abroad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772359033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H5) (</a:t>
                      </a:r>
                      <a:r>
                        <a:rPr lang="ko-KR" altLang="en-US" sz="800" u="none" strike="noStrike">
                          <a:effectLst/>
                        </a:rPr>
                        <a:t>첫 번째 일자리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종사상 지위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positon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548721794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G6) (</a:t>
                      </a:r>
                      <a:r>
                        <a:rPr lang="ko-KR" altLang="en-US" sz="800" u="none" strike="noStrike">
                          <a:effectLst/>
                        </a:rPr>
                        <a:t>첫 번째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졸업 대학과 전공 일치정도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major_concordance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645645454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F14) </a:t>
                      </a:r>
                      <a:r>
                        <a:rPr lang="ko-KR" altLang="en-US" sz="800" u="none" strike="noStrike">
                          <a:effectLst/>
                        </a:rPr>
                        <a:t>졸업한 대학 만족도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전공에 대한 전반적인 만족수준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satis_school_overal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2721354733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F14) </a:t>
                      </a:r>
                      <a:r>
                        <a:rPr lang="ko-KR" altLang="en-US" sz="800" u="none" strike="noStrike">
                          <a:effectLst/>
                        </a:rPr>
                        <a:t>졸업한 대학 만족도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학교에 대한 전반적인 만족수준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satis_school_major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417926946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D44) (</a:t>
                      </a:r>
                      <a:r>
                        <a:rPr lang="ko-KR" altLang="en-US" sz="800" u="none" strike="noStrike">
                          <a:effectLst/>
                        </a:rPr>
                        <a:t>첫 일자리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적응시 어려움이 있었는지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any_problem_in_com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669306770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D44-1) (</a:t>
                      </a:r>
                      <a:r>
                        <a:rPr lang="ko-KR" altLang="en-US" sz="800" u="none" strike="noStrike">
                          <a:effectLst/>
                        </a:rPr>
                        <a:t>첫 일자리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적응 시 어려웠던 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difficult_used_to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3851262418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D35) (</a:t>
                      </a:r>
                      <a:r>
                        <a:rPr lang="ko-KR" altLang="en-US" sz="800" u="none" strike="noStrike">
                          <a:effectLst/>
                        </a:rPr>
                        <a:t>첫 일자리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전공지식 도움 정도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helpful_major_knowledge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1992008088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D32) (</a:t>
                      </a:r>
                      <a:r>
                        <a:rPr lang="ko-KR" altLang="en-US" sz="800" u="none" strike="noStrike">
                          <a:effectLst/>
                        </a:rPr>
                        <a:t>첫 일자리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일의 수준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자신의 교육수준과 비교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work_my_level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2633012971"/>
                  </a:ext>
                </a:extLst>
              </a:tr>
              <a:tr h="20614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u="none" strike="noStrike">
                          <a:effectLst/>
                        </a:rPr>
                        <a:t>D33) (</a:t>
                      </a:r>
                      <a:r>
                        <a:rPr lang="ko-KR" altLang="en-US" sz="800" u="none" strike="noStrike">
                          <a:effectLst/>
                        </a:rPr>
                        <a:t>첫 일자리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일의 기술수준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자신의 수준과 비교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err="1">
                          <a:effectLst/>
                        </a:rPr>
                        <a:t>skill_my_level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/>
                </a:tc>
                <a:extLst>
                  <a:ext uri="{0D108BD9-81ED-4DB2-BD59-A6C34878D82A}">
                    <a16:rowId xmlns:a16="http://schemas.microsoft.com/office/drawing/2014/main" val="21899154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0F1DB48-C115-4273-9BD2-6BFFCCCCEDBB}"/>
              </a:ext>
            </a:extLst>
          </p:cNvPr>
          <p:cNvSpPr/>
          <p:nvPr/>
        </p:nvSpPr>
        <p:spPr>
          <a:xfrm>
            <a:off x="903339" y="1448965"/>
            <a:ext cx="5188449" cy="437821"/>
          </a:xfrm>
          <a:prstGeom prst="rect">
            <a:avLst/>
          </a:prstGeom>
          <a:noFill/>
          <a:ln w="76200">
            <a:solidFill>
              <a:srgbClr val="97B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CE86594-BFD2-4479-9A57-2CE2251978C2}"/>
              </a:ext>
            </a:extLst>
          </p:cNvPr>
          <p:cNvCxnSpPr>
            <a:stCxn id="6" idx="3"/>
          </p:cNvCxnSpPr>
          <p:nvPr/>
        </p:nvCxnSpPr>
        <p:spPr>
          <a:xfrm>
            <a:off x="6091788" y="1667876"/>
            <a:ext cx="921571" cy="218910"/>
          </a:xfrm>
          <a:prstGeom prst="straightConnector1">
            <a:avLst/>
          </a:prstGeom>
          <a:ln w="38100">
            <a:solidFill>
              <a:srgbClr val="97B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A21158C-1166-417B-B0AE-4E019CF2B924}"/>
              </a:ext>
            </a:extLst>
          </p:cNvPr>
          <p:cNvGrpSpPr/>
          <p:nvPr/>
        </p:nvGrpSpPr>
        <p:grpSpPr>
          <a:xfrm>
            <a:off x="8350199" y="2894617"/>
            <a:ext cx="787860" cy="3462054"/>
            <a:chOff x="8322054" y="2379365"/>
            <a:chExt cx="787860" cy="346205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829CF6E-2E14-44B0-BFB3-BE6316F90305}"/>
                </a:ext>
              </a:extLst>
            </p:cNvPr>
            <p:cNvGrpSpPr/>
            <p:nvPr/>
          </p:nvGrpSpPr>
          <p:grpSpPr>
            <a:xfrm>
              <a:off x="8322054" y="2379365"/>
              <a:ext cx="787860" cy="3462054"/>
              <a:chOff x="2106078" y="891033"/>
              <a:chExt cx="787860" cy="3462054"/>
            </a:xfrm>
            <a:solidFill>
              <a:srgbClr val="4F2E16"/>
            </a:solidFill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C6B00A0-A5BE-45AB-951B-FB8E1F9674EC}"/>
                  </a:ext>
                </a:extLst>
              </p:cNvPr>
              <p:cNvSpPr/>
              <p:nvPr/>
            </p:nvSpPr>
            <p:spPr>
              <a:xfrm>
                <a:off x="2106078" y="3565227"/>
                <a:ext cx="787860" cy="787860"/>
              </a:xfrm>
              <a:prstGeom prst="ellipse">
                <a:avLst/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38">
                <a:extLst>
                  <a:ext uri="{FF2B5EF4-FFF2-40B4-BE49-F238E27FC236}">
                    <a16:creationId xmlns:a16="http://schemas.microsoft.com/office/drawing/2014/main" id="{9DE43511-027E-4774-87E4-43EB15636EA3}"/>
                  </a:ext>
                </a:extLst>
              </p:cNvPr>
              <p:cNvSpPr/>
              <p:nvPr/>
            </p:nvSpPr>
            <p:spPr>
              <a:xfrm>
                <a:off x="2252839" y="891033"/>
                <a:ext cx="504069" cy="3033196"/>
              </a:xfrm>
              <a:prstGeom prst="roundRect">
                <a:avLst>
                  <a:gd name="adj" fmla="val 30176"/>
                </a:avLst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A763396-270D-4A68-AA06-022340FBD5A3}"/>
                </a:ext>
              </a:extLst>
            </p:cNvPr>
            <p:cNvGrpSpPr/>
            <p:nvPr/>
          </p:nvGrpSpPr>
          <p:grpSpPr>
            <a:xfrm>
              <a:off x="8420023" y="4127769"/>
              <a:ext cx="591931" cy="1606121"/>
              <a:chOff x="3390736" y="2373870"/>
              <a:chExt cx="716236" cy="1943407"/>
            </a:xfrm>
            <a:solidFill>
              <a:schemeClr val="bg1"/>
            </a:solidFill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39469D7-19A5-4A0A-8850-9554D075559A}"/>
                  </a:ext>
                </a:extLst>
              </p:cNvPr>
              <p:cNvSpPr/>
              <p:nvPr/>
            </p:nvSpPr>
            <p:spPr>
              <a:xfrm>
                <a:off x="3390736" y="3601040"/>
                <a:ext cx="716236" cy="7162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모서리가 둥근 직사각형 36">
                <a:extLst>
                  <a:ext uri="{FF2B5EF4-FFF2-40B4-BE49-F238E27FC236}">
                    <a16:creationId xmlns:a16="http://schemas.microsoft.com/office/drawing/2014/main" id="{F5FED213-233A-4E1D-8CA4-59DD181053A5}"/>
                  </a:ext>
                </a:extLst>
              </p:cNvPr>
              <p:cNvSpPr/>
              <p:nvPr/>
            </p:nvSpPr>
            <p:spPr>
              <a:xfrm>
                <a:off x="3581576" y="2373870"/>
                <a:ext cx="344286" cy="15171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65A09C3-EFD2-4AE7-936E-1AE56E7FB6DE}"/>
              </a:ext>
            </a:extLst>
          </p:cNvPr>
          <p:cNvSpPr txBox="1"/>
          <p:nvPr/>
        </p:nvSpPr>
        <p:spPr>
          <a:xfrm>
            <a:off x="6611409" y="4324884"/>
            <a:ext cx="157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solidFill>
                  <a:srgbClr val="4F2E16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회사를 만족하는 그룹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9C4A67-F549-4604-B0F9-B0CAD67A2A02}"/>
              </a:ext>
            </a:extLst>
          </p:cNvPr>
          <p:cNvSpPr txBox="1"/>
          <p:nvPr/>
        </p:nvSpPr>
        <p:spPr>
          <a:xfrm>
            <a:off x="10372642" y="2894617"/>
            <a:ext cx="15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solidFill>
                  <a:srgbClr val="4F2E16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회사를 만족하지 않는 그룹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FCE2BA9-5F82-45A7-94CE-2A998DA6BD69}"/>
              </a:ext>
            </a:extLst>
          </p:cNvPr>
          <p:cNvGrpSpPr/>
          <p:nvPr/>
        </p:nvGrpSpPr>
        <p:grpSpPr>
          <a:xfrm>
            <a:off x="9407443" y="2894617"/>
            <a:ext cx="787860" cy="3462054"/>
            <a:chOff x="9586651" y="2379365"/>
            <a:chExt cx="787860" cy="346205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9EBBB01-F730-4C08-A57D-54CA68128475}"/>
                </a:ext>
              </a:extLst>
            </p:cNvPr>
            <p:cNvGrpSpPr/>
            <p:nvPr/>
          </p:nvGrpSpPr>
          <p:grpSpPr>
            <a:xfrm>
              <a:off x="9586651" y="2379365"/>
              <a:ext cx="787860" cy="3462054"/>
              <a:chOff x="2106078" y="891033"/>
              <a:chExt cx="787860" cy="3462054"/>
            </a:xfrm>
            <a:solidFill>
              <a:srgbClr val="4F2E16"/>
            </a:solidFill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0B33080-BC17-448A-9AB8-12B7F9263B0A}"/>
                  </a:ext>
                </a:extLst>
              </p:cNvPr>
              <p:cNvSpPr/>
              <p:nvPr/>
            </p:nvSpPr>
            <p:spPr>
              <a:xfrm>
                <a:off x="2106078" y="3565227"/>
                <a:ext cx="787860" cy="787860"/>
              </a:xfrm>
              <a:prstGeom prst="ellipse">
                <a:avLst/>
              </a:prstGeom>
              <a:solidFill>
                <a:srgbClr val="97B8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47">
                <a:extLst>
                  <a:ext uri="{FF2B5EF4-FFF2-40B4-BE49-F238E27FC236}">
                    <a16:creationId xmlns:a16="http://schemas.microsoft.com/office/drawing/2014/main" id="{6C25CF09-1D97-4EB2-9C0B-0C20DBDE0292}"/>
                  </a:ext>
                </a:extLst>
              </p:cNvPr>
              <p:cNvSpPr/>
              <p:nvPr/>
            </p:nvSpPr>
            <p:spPr>
              <a:xfrm>
                <a:off x="2252839" y="891033"/>
                <a:ext cx="504069" cy="3033196"/>
              </a:xfrm>
              <a:prstGeom prst="roundRect">
                <a:avLst>
                  <a:gd name="adj" fmla="val 30176"/>
                </a:avLst>
              </a:prstGeom>
              <a:solidFill>
                <a:srgbClr val="97B8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A3A72E-E610-431F-8D9D-E236F5B04674}"/>
                </a:ext>
              </a:extLst>
            </p:cNvPr>
            <p:cNvGrpSpPr/>
            <p:nvPr/>
          </p:nvGrpSpPr>
          <p:grpSpPr>
            <a:xfrm>
              <a:off x="9684616" y="3025695"/>
              <a:ext cx="591931" cy="2708196"/>
              <a:chOff x="3390736" y="1040361"/>
              <a:chExt cx="716237" cy="3276917"/>
            </a:xfrm>
            <a:solidFill>
              <a:schemeClr val="bg1"/>
            </a:solidFill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836676E3-F43A-4B59-AA3B-8686F28521D6}"/>
                  </a:ext>
                </a:extLst>
              </p:cNvPr>
              <p:cNvSpPr/>
              <p:nvPr/>
            </p:nvSpPr>
            <p:spPr>
              <a:xfrm>
                <a:off x="3390736" y="3601041"/>
                <a:ext cx="716237" cy="7162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45">
                <a:extLst>
                  <a:ext uri="{FF2B5EF4-FFF2-40B4-BE49-F238E27FC236}">
                    <a16:creationId xmlns:a16="http://schemas.microsoft.com/office/drawing/2014/main" id="{537C8FFC-06D1-49D3-B536-EDAF30A03A80}"/>
                  </a:ext>
                </a:extLst>
              </p:cNvPr>
              <p:cNvSpPr/>
              <p:nvPr/>
            </p:nvSpPr>
            <p:spPr>
              <a:xfrm>
                <a:off x="3581576" y="1040361"/>
                <a:ext cx="344286" cy="285070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30CAFA5-EF92-4362-A96A-3A8F7DABB7F4}"/>
              </a:ext>
            </a:extLst>
          </p:cNvPr>
          <p:cNvSpPr txBox="1"/>
          <p:nvPr/>
        </p:nvSpPr>
        <p:spPr>
          <a:xfrm>
            <a:off x="6490496" y="4718922"/>
            <a:ext cx="192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64818D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27.9%</a:t>
            </a:r>
            <a:endParaRPr lang="ko-KR" altLang="en-US" sz="4400" dirty="0">
              <a:solidFill>
                <a:srgbClr val="64818D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E2DAC-80E6-4ED9-80CD-2F896D21A740}"/>
              </a:ext>
            </a:extLst>
          </p:cNvPr>
          <p:cNvSpPr txBox="1"/>
          <p:nvPr/>
        </p:nvSpPr>
        <p:spPr>
          <a:xfrm>
            <a:off x="10160727" y="3292642"/>
            <a:ext cx="2005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97B8B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69.1%</a:t>
            </a:r>
            <a:endParaRPr lang="ko-KR" altLang="en-US" sz="4400" dirty="0">
              <a:solidFill>
                <a:srgbClr val="97B8B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99F1F8-5EAA-42C2-B22D-EF24CF99A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42043"/>
              </p:ext>
            </p:extLst>
          </p:nvPr>
        </p:nvGraphicFramePr>
        <p:xfrm>
          <a:off x="9440497" y="1524537"/>
          <a:ext cx="25400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841343074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&gt; mean(Data$com_satis, na.rm=T)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812968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[1] 2.946789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21526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&gt; mean(Data$work_satis, na.rm=T)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910489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[1] 3.124771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965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3FD946-315B-4755-8AC4-037EEE4F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42560"/>
              </p:ext>
            </p:extLst>
          </p:nvPr>
        </p:nvGraphicFramePr>
        <p:xfrm>
          <a:off x="7013359" y="1441864"/>
          <a:ext cx="22098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41581178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&gt; table(Data$com_satis)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500524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effectLst/>
                        </a:rPr>
                        <a:t>1    2    3    4    5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57033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350 1162 2023 1139  231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769764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&gt; table(Data$work_satis)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377864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effectLst/>
                        </a:rPr>
                        <a:t>1    2    3    4    5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83315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264  821 2146 1387  287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304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6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/>
      <p:bldP spid="49" grpId="0"/>
      <p:bldP spid="88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 </a:t>
            </a:r>
            <a:r>
              <a:rPr lang="en-US" altLang="ko-KR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&amp; </a:t>
            </a:r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불만족하는 그룹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49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집단간 차이는 무엇인지</a:t>
            </a: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A01443-E88D-451F-B30F-2BB8938C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1500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F67D-105E-4848-8F9F-F441EFDCDA06}"/>
              </a:ext>
            </a:extLst>
          </p:cNvPr>
          <p:cNvSpPr txBox="1"/>
          <p:nvPr/>
        </p:nvSpPr>
        <p:spPr>
          <a:xfrm>
            <a:off x="6766560" y="2758857"/>
            <a:ext cx="5169240" cy="14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그룹일 수록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사람들과 의사소통이 잘 된다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긍정적인 감정을 지닌 사람일 수록 직업에  만족</a:t>
            </a: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부모님의 경제적 수준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내 연봉과 직업 만족도는 없음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823CB8-613D-4500-9F75-1F07F00E4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74817"/>
              </p:ext>
            </p:extLst>
          </p:nvPr>
        </p:nvGraphicFramePr>
        <p:xfrm>
          <a:off x="384216" y="1357182"/>
          <a:ext cx="6025895" cy="5380109"/>
        </p:xfrm>
        <a:graphic>
          <a:graphicData uri="http://schemas.openxmlformats.org/drawingml/2006/table">
            <a:tbl>
              <a:tblPr/>
              <a:tblGrid>
                <a:gridCol w="1270564">
                  <a:extLst>
                    <a:ext uri="{9D8B030D-6E8A-4147-A177-3AD203B41FA5}">
                      <a16:colId xmlns:a16="http://schemas.microsoft.com/office/drawing/2014/main" val="601324137"/>
                    </a:ext>
                  </a:extLst>
                </a:gridCol>
                <a:gridCol w="1884238">
                  <a:extLst>
                    <a:ext uri="{9D8B030D-6E8A-4147-A177-3AD203B41FA5}">
                      <a16:colId xmlns:a16="http://schemas.microsoft.com/office/drawing/2014/main" val="715595807"/>
                    </a:ext>
                  </a:extLst>
                </a:gridCol>
                <a:gridCol w="1972573">
                  <a:extLst>
                    <a:ext uri="{9D8B030D-6E8A-4147-A177-3AD203B41FA5}">
                      <a16:colId xmlns:a16="http://schemas.microsoft.com/office/drawing/2014/main" val="1731448250"/>
                    </a:ext>
                  </a:extLst>
                </a:gridCol>
                <a:gridCol w="898520">
                  <a:extLst>
                    <a:ext uri="{9D8B030D-6E8A-4147-A177-3AD203B41FA5}">
                      <a16:colId xmlns:a16="http://schemas.microsoft.com/office/drawing/2014/main" val="3392849807"/>
                    </a:ext>
                  </a:extLst>
                </a:gridCol>
              </a:tblGrid>
              <a:tr h="385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직업 만족하는 집단의 평균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직업에 불만족 집단의 평균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p-value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412030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삶의 만족도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관계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195.7143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0.0012 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05725"/>
                  </a:ext>
                </a:extLst>
              </a:tr>
              <a:tr h="454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전공 만족수준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302.4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274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0.0397 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201944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종사상 지위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180.4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168.6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0.000274 ***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30767"/>
                  </a:ext>
                </a:extLst>
              </a:tr>
              <a:tr h="454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삶의 만족도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개인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195.7143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0.00178 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84673"/>
                  </a:ext>
                </a:extLst>
              </a:tr>
              <a:tr h="454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소속집단 만족도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195.7143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0.00351 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552161"/>
                  </a:ext>
                </a:extLst>
              </a:tr>
              <a:tr h="454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지난 한달 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즐거움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195.7143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0.00067 ***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22425"/>
                  </a:ext>
                </a:extLst>
              </a:tr>
              <a:tr h="454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지난 한달 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행복함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195.7143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0.00304 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124610"/>
                  </a:ext>
                </a:extLst>
              </a:tr>
              <a:tr h="454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지난 한달 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편안함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195.7143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0.00121 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020901"/>
                  </a:ext>
                </a:extLst>
              </a:tr>
              <a:tr h="454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지난 한달 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짜증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195.7143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0.000254 ***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883060"/>
                  </a:ext>
                </a:extLst>
              </a:tr>
              <a:tr h="454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지난 한달 간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부정적인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195.7143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0.000696 ***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977661"/>
                  </a:ext>
                </a:extLst>
              </a:tr>
              <a:tr h="454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지난 한달 간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무기력한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216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195.7143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0.0015 **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866885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학교 만족도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302.4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274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0.0377 *</a:t>
                      </a:r>
                    </a:p>
                  </a:txBody>
                  <a:tcPr marL="43892" marR="43892" marT="12135" marB="12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1803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5C1E7DC-6F05-4B4C-82E8-D51A76F0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41" y="1496547"/>
            <a:ext cx="14367226" cy="52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4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이런 현상이 일어나는가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9196" y="2479229"/>
            <a:ext cx="3456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OECD 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국가들 직업의 질적인 측면 비교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이런 현상이 일어나는가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49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OECD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국제지수를 통해 우리나라의 직장만족도가 상대적으로 낮은 지 원인 규명</a:t>
            </a: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0EDBAE-90AC-47D4-ABA0-64370D74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86" y="1449713"/>
            <a:ext cx="20426196" cy="5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53A04A-D7D0-4E6F-A0E7-780B71F6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24" y="16287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C8F1B24-B4CD-44FB-8BCB-4993756B6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624" y="1628992"/>
            <a:ext cx="17658516" cy="50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099168B-3439-410A-BCD9-3DB35EC9D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49341"/>
              </p:ext>
            </p:extLst>
          </p:nvPr>
        </p:nvGraphicFramePr>
        <p:xfrm>
          <a:off x="1149250" y="1563243"/>
          <a:ext cx="4500685" cy="4362841"/>
        </p:xfrm>
        <a:graphic>
          <a:graphicData uri="http://schemas.openxmlformats.org/drawingml/2006/table">
            <a:tbl>
              <a:tblPr/>
              <a:tblGrid>
                <a:gridCol w="1322365">
                  <a:extLst>
                    <a:ext uri="{9D8B030D-6E8A-4147-A177-3AD203B41FA5}">
                      <a16:colId xmlns:a16="http://schemas.microsoft.com/office/drawing/2014/main" val="2854385139"/>
                    </a:ext>
                  </a:extLst>
                </a:gridCol>
                <a:gridCol w="1322365">
                  <a:extLst>
                    <a:ext uri="{9D8B030D-6E8A-4147-A177-3AD203B41FA5}">
                      <a16:colId xmlns:a16="http://schemas.microsoft.com/office/drawing/2014/main" val="3264444694"/>
                    </a:ext>
                  </a:extLst>
                </a:gridCol>
                <a:gridCol w="1855955">
                  <a:extLst>
                    <a:ext uri="{9D8B030D-6E8A-4147-A177-3AD203B41FA5}">
                      <a16:colId xmlns:a16="http://schemas.microsoft.com/office/drawing/2014/main" val="4237011146"/>
                    </a:ext>
                  </a:extLst>
                </a:gridCol>
              </a:tblGrid>
              <a:tr h="3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Country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</a:rPr>
                        <a:t>Earnings.quality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</a:rPr>
                        <a:t>Labour.market.insecurity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379316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Australia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3.92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617313"/>
                  </a:ext>
                </a:extLst>
              </a:tr>
              <a:tr h="262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Austria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21.27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2.23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009294"/>
                  </a:ext>
                </a:extLst>
              </a:tr>
              <a:tr h="262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Belgium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27.23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3.62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98451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Canada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19.41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3.86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786711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Chile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6.45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9671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Czech Republic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8.47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4.73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416958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Denmark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27.32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2.29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558190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Estonia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48008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Finland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20.29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2.56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05841"/>
                  </a:ext>
                </a:extLst>
              </a:tr>
              <a:tr h="262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France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4.61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248877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Germany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24.46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2.73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73440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Greece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10.17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32.03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22177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Hungary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7.28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7.85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05980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Iceland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21.18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18891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Ireland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17.55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4.99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893846"/>
                  </a:ext>
                </a:extLst>
              </a:tr>
              <a:tr h="249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Israel</a:t>
                      </a:r>
                    </a:p>
                  </a:txBody>
                  <a:tcPr marL="81154" marR="81154" marT="40577" marB="4057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3.86</a:t>
                      </a:r>
                    </a:p>
                  </a:txBody>
                  <a:tcPr marL="81154" marR="81154" marT="40577" marB="4057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93638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D987FB0F-7055-484C-AFB8-B96AFFC4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2" y="15632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A9A2B14-863A-4573-B23E-C08F0B43F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18649"/>
              </p:ext>
            </p:extLst>
          </p:nvPr>
        </p:nvGraphicFramePr>
        <p:xfrm>
          <a:off x="6405624" y="1563243"/>
          <a:ext cx="4238192" cy="4432174"/>
        </p:xfrm>
        <a:graphic>
          <a:graphicData uri="http://schemas.openxmlformats.org/drawingml/2006/table">
            <a:tbl>
              <a:tblPr/>
              <a:tblGrid>
                <a:gridCol w="1245241">
                  <a:extLst>
                    <a:ext uri="{9D8B030D-6E8A-4147-A177-3AD203B41FA5}">
                      <a16:colId xmlns:a16="http://schemas.microsoft.com/office/drawing/2014/main" val="3912707643"/>
                    </a:ext>
                  </a:extLst>
                </a:gridCol>
                <a:gridCol w="1245241">
                  <a:extLst>
                    <a:ext uri="{9D8B030D-6E8A-4147-A177-3AD203B41FA5}">
                      <a16:colId xmlns:a16="http://schemas.microsoft.com/office/drawing/2014/main" val="1875673468"/>
                    </a:ext>
                  </a:extLst>
                </a:gridCol>
                <a:gridCol w="1747710">
                  <a:extLst>
                    <a:ext uri="{9D8B030D-6E8A-4147-A177-3AD203B41FA5}">
                      <a16:colId xmlns:a16="http://schemas.microsoft.com/office/drawing/2014/main" val="368357905"/>
                    </a:ext>
                  </a:extLst>
                </a:gridCol>
              </a:tblGrid>
              <a:tr h="234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Italy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11.84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843928"/>
                  </a:ext>
                </a:extLst>
              </a:tr>
              <a:tr h="234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Japan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16.09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2.36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767795"/>
                  </a:ext>
                </a:extLst>
              </a:tr>
              <a:tr h="234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9.91(7)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2.12(5)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879901"/>
                  </a:ext>
                </a:extLst>
              </a:tr>
              <a:tr h="234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Luxembourg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2.11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649658"/>
                  </a:ext>
                </a:extLst>
              </a:tr>
              <a:tr h="234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Mexico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3.94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5.23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75619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Netherlands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3.09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233063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New Zealand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16.69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266786"/>
                  </a:ext>
                </a:extLst>
              </a:tr>
              <a:tr h="234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Norway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28.14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247606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Poland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8.86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30362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Portugal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8.65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11.68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747639"/>
                  </a:ext>
                </a:extLst>
              </a:tr>
              <a:tr h="234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Slovak Republic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8.12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10.74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43397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Slovenia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5.18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580880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Spain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26.65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54816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Sweden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5.16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55507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Switzerland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493797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Turkey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9.77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595067"/>
                  </a:ext>
                </a:extLst>
              </a:tr>
              <a:tr h="234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United Kingdom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16.93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5.68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121399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United States</a:t>
                      </a:r>
                    </a:p>
                  </a:txBody>
                  <a:tcPr marL="76421" marR="76421" marT="38211" marB="3821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17.19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5.16</a:t>
                      </a:r>
                    </a:p>
                  </a:txBody>
                  <a:tcPr marL="76421" marR="76421" marT="38211" marB="38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52454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36B9439D-4F2C-415F-9865-4B4803D5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093" y="15639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950B-54F5-4865-98D2-CB20ECAC523C}"/>
              </a:ext>
            </a:extLst>
          </p:cNvPr>
          <p:cNvSpPr/>
          <p:nvPr/>
        </p:nvSpPr>
        <p:spPr>
          <a:xfrm>
            <a:off x="6405624" y="2085999"/>
            <a:ext cx="4238192" cy="258623"/>
          </a:xfrm>
          <a:prstGeom prst="rect">
            <a:avLst/>
          </a:prstGeom>
          <a:noFill/>
          <a:ln w="38100">
            <a:solidFill>
              <a:srgbClr val="97B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그룹과 불만족하는 그룹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49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소득에 관한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Box plot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분포에 대한 </a:t>
            </a:r>
            <a:r>
              <a:rPr lang="ko-KR" altLang="en-US" sz="1600" spc="-3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카이제곱검정</a:t>
            </a: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0EDBAE-90AC-47D4-ABA0-64370D74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86" y="1449713"/>
            <a:ext cx="20426196" cy="5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53A04A-D7D0-4E6F-A0E7-780B71F6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24" y="16287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C8F1B24-B4CD-44FB-8BCB-4993756B6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624" y="1628992"/>
            <a:ext cx="17658516" cy="50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987FB0F-7055-484C-AFB8-B96AFFC4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2" y="15632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6B9439D-4F2C-415F-9865-4B4803D5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093" y="15639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CCE77C-2994-4056-A0D4-C2D2494AF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86865"/>
              </p:ext>
            </p:extLst>
          </p:nvPr>
        </p:nvGraphicFramePr>
        <p:xfrm>
          <a:off x="1020824" y="1699100"/>
          <a:ext cx="4843541" cy="108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106">
                  <a:extLst>
                    <a:ext uri="{9D8B030D-6E8A-4147-A177-3AD203B41FA5}">
                      <a16:colId xmlns:a16="http://schemas.microsoft.com/office/drawing/2014/main" val="1731113302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3216945782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4126688392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2104482868"/>
                    </a:ext>
                  </a:extLst>
                </a:gridCol>
                <a:gridCol w="785039">
                  <a:extLst>
                    <a:ext uri="{9D8B030D-6E8A-4147-A177-3AD203B41FA5}">
                      <a16:colId xmlns:a16="http://schemas.microsoft.com/office/drawing/2014/main" val="628834434"/>
                    </a:ext>
                  </a:extLst>
                </a:gridCol>
                <a:gridCol w="785039">
                  <a:extLst>
                    <a:ext uri="{9D8B030D-6E8A-4147-A177-3AD203B41FA5}">
                      <a16:colId xmlns:a16="http://schemas.microsoft.com/office/drawing/2014/main" val="2948824337"/>
                    </a:ext>
                  </a:extLst>
                </a:gridCol>
                <a:gridCol w="785039">
                  <a:extLst>
                    <a:ext uri="{9D8B030D-6E8A-4147-A177-3AD203B41FA5}">
                      <a16:colId xmlns:a16="http://schemas.microsoft.com/office/drawing/2014/main" val="659189158"/>
                    </a:ext>
                  </a:extLst>
                </a:gridCol>
              </a:tblGrid>
              <a:tr h="27036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Pearson's Chi-squared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0070912"/>
                  </a:ext>
                </a:extLst>
              </a:tr>
              <a:tr h="27036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7363597"/>
                  </a:ext>
                </a:extLst>
              </a:tr>
              <a:tr h="27036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data:  not_satis_income_group2 and satis_income_group1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72724"/>
                  </a:ext>
                </a:extLst>
              </a:tr>
              <a:tr h="27036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X-squared = 21919, df = 20550, p-value = 1.882e-11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56894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4BA5D1-34C5-4ECE-875D-0F0C08062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963"/>
              </p:ext>
            </p:extLst>
          </p:nvPr>
        </p:nvGraphicFramePr>
        <p:xfrm>
          <a:off x="1020824" y="3426042"/>
          <a:ext cx="5384800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162">
                  <a:extLst>
                    <a:ext uri="{9D8B030D-6E8A-4147-A177-3AD203B41FA5}">
                      <a16:colId xmlns:a16="http://schemas.microsoft.com/office/drawing/2014/main" val="4261920267"/>
                    </a:ext>
                  </a:extLst>
                </a:gridCol>
                <a:gridCol w="595162">
                  <a:extLst>
                    <a:ext uri="{9D8B030D-6E8A-4147-A177-3AD203B41FA5}">
                      <a16:colId xmlns:a16="http://schemas.microsoft.com/office/drawing/2014/main" val="2256087316"/>
                    </a:ext>
                  </a:extLst>
                </a:gridCol>
                <a:gridCol w="595162">
                  <a:extLst>
                    <a:ext uri="{9D8B030D-6E8A-4147-A177-3AD203B41FA5}">
                      <a16:colId xmlns:a16="http://schemas.microsoft.com/office/drawing/2014/main" val="1404760438"/>
                    </a:ext>
                  </a:extLst>
                </a:gridCol>
                <a:gridCol w="595162">
                  <a:extLst>
                    <a:ext uri="{9D8B030D-6E8A-4147-A177-3AD203B41FA5}">
                      <a16:colId xmlns:a16="http://schemas.microsoft.com/office/drawing/2014/main" val="3664405315"/>
                    </a:ext>
                  </a:extLst>
                </a:gridCol>
                <a:gridCol w="751038">
                  <a:extLst>
                    <a:ext uri="{9D8B030D-6E8A-4147-A177-3AD203B41FA5}">
                      <a16:colId xmlns:a16="http://schemas.microsoft.com/office/drawing/2014/main" val="261612929"/>
                    </a:ext>
                  </a:extLst>
                </a:gridCol>
                <a:gridCol w="751038">
                  <a:extLst>
                    <a:ext uri="{9D8B030D-6E8A-4147-A177-3AD203B41FA5}">
                      <a16:colId xmlns:a16="http://schemas.microsoft.com/office/drawing/2014/main" val="3398004177"/>
                    </a:ext>
                  </a:extLst>
                </a:gridCol>
                <a:gridCol w="751038">
                  <a:extLst>
                    <a:ext uri="{9D8B030D-6E8A-4147-A177-3AD203B41FA5}">
                      <a16:colId xmlns:a16="http://schemas.microsoft.com/office/drawing/2014/main" val="466092441"/>
                    </a:ext>
                  </a:extLst>
                </a:gridCol>
                <a:gridCol w="751038">
                  <a:extLst>
                    <a:ext uri="{9D8B030D-6E8A-4147-A177-3AD203B41FA5}">
                      <a16:colId xmlns:a16="http://schemas.microsoft.com/office/drawing/2014/main" val="1521508604"/>
                    </a:ext>
                  </a:extLst>
                </a:gridCol>
              </a:tblGrid>
              <a:tr h="22098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Welch Two Sample t-test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26688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017364"/>
                  </a:ext>
                </a:extLst>
              </a:tr>
              <a:tr h="22098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data:  not_satis_income_group2 and satis_income_group1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8679395"/>
                  </a:ext>
                </a:extLst>
              </a:tr>
              <a:tr h="22098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 = 1.259, df = 1882.5, p-value = 0.2082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2734760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alternative hypothesis: true difference in means is not equal to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68986"/>
                  </a:ext>
                </a:extLst>
              </a:tr>
              <a:tr h="22098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95 percent confidence interval: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3093430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-47.36081 217.18856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6750954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estimates: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7886570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mean of x mean of 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9929012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1523.046  1438.132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900637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056702A0-E123-4530-93D9-86E8FC234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64" y="184187"/>
            <a:ext cx="2613105" cy="6402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0D5E7D-E5D8-43C0-8EA7-62C6FB9EA4CC}"/>
              </a:ext>
            </a:extLst>
          </p:cNvPr>
          <p:cNvSpPr txBox="1"/>
          <p:nvPr/>
        </p:nvSpPr>
        <p:spPr>
          <a:xfrm>
            <a:off x="10110762" y="4044821"/>
            <a:ext cx="5507454" cy="988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출처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한겨레 신문</a:t>
            </a: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2017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년도 기준</a:t>
            </a:r>
          </a:p>
        </p:txBody>
      </p:sp>
    </p:spTree>
    <p:extLst>
      <p:ext uri="{BB962C8B-B14F-4D97-AF65-F5344CB8AC3E}">
        <p14:creationId xmlns:p14="http://schemas.microsoft.com/office/powerpoint/2010/main" val="16837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929974" y="1956964"/>
            <a:ext cx="10350045" cy="2466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단순히 어떤 부서에서 얼마만큼의 연봉을 받는 지의 경제적이나 사회적인 지위보다는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</a:p>
          <a:p>
            <a:pPr algn="ctr">
              <a:lnSpc>
                <a:spcPct val="200000"/>
              </a:lnSpc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 청년들이 진심으로 흥미를 가질 수 있는 것이 무엇인지 대학교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동안 고심하는 것이 중요하다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200000"/>
              </a:lnSpc>
            </a:pP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그렇게 한다면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청년들이 사회에 첫 발을 내딛었을 때 그 누구보다 만족도가 높은 사람이 되어있을 것이다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9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3354" y="3357409"/>
            <a:ext cx="3042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For listening my presentation</a:t>
            </a:r>
            <a:endParaRPr lang="ko-KR" altLang="en-US" sz="14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8895" y="3136073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첫 직장 만족도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1367" y="1335733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1367" y="3530030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1366" y="4353783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5142" y="3530030"/>
            <a:ext cx="421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그룹과 만족하지 않은 그룹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5142" y="4369172"/>
            <a:ext cx="395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3377" y="1797781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청년 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실업률이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상승하는 추세</a:t>
            </a:r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직장인들의 낮은 직업 만족도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3377" y="2064553"/>
            <a:ext cx="4265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사용한 데이터 </a:t>
            </a:r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대졸자 직업 이동 경로조사 패널데이터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28F203-247A-4C48-82B0-E14159305568}"/>
              </a:ext>
            </a:extLst>
          </p:cNvPr>
          <p:cNvSpPr txBox="1"/>
          <p:nvPr/>
        </p:nvSpPr>
        <p:spPr>
          <a:xfrm>
            <a:off x="6045142" y="1338760"/>
            <a:ext cx="506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대졸자들의  첫 직업 만족도를 주제로 선정했는가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7BA847-9CC4-42F0-8A24-B173D86970A1}"/>
              </a:ext>
            </a:extLst>
          </p:cNvPr>
          <p:cNvSpPr txBox="1"/>
          <p:nvPr/>
        </p:nvSpPr>
        <p:spPr>
          <a:xfrm>
            <a:off x="6333377" y="3941263"/>
            <a:ext cx="380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직장인들의 전반적으로 낮은 직업 만족도 ▷ 두 그룹</a:t>
            </a:r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 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분산분석</a:t>
            </a:r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 T- Test</a:t>
            </a:r>
            <a:endParaRPr lang="ko-KR" altLang="en-US" sz="12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A6FC3-DA33-4986-A11D-CDC4CDEB292A}"/>
              </a:ext>
            </a:extLst>
          </p:cNvPr>
          <p:cNvSpPr txBox="1"/>
          <p:nvPr/>
        </p:nvSpPr>
        <p:spPr>
          <a:xfrm>
            <a:off x="6333377" y="4833561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OECD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데이터를 통해 알 수 있는 한국의 직업의 질적 측도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5E5C1D-75FC-4E1B-977F-0E3E45727A46}"/>
              </a:ext>
            </a:extLst>
          </p:cNvPr>
          <p:cNvSpPr txBox="1"/>
          <p:nvPr/>
        </p:nvSpPr>
        <p:spPr>
          <a:xfrm>
            <a:off x="5371366" y="2496460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6CC9E1-88DC-44EC-90F5-29134F936737}"/>
              </a:ext>
            </a:extLst>
          </p:cNvPr>
          <p:cNvSpPr txBox="1"/>
          <p:nvPr/>
        </p:nvSpPr>
        <p:spPr>
          <a:xfrm>
            <a:off x="6096000" y="2479024"/>
            <a:ext cx="421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첫 직업 만족도와 관련한 요인들 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B99D66-2CFD-4DD1-A5E4-981AB65FAE85}"/>
              </a:ext>
            </a:extLst>
          </p:cNvPr>
          <p:cNvSpPr txBox="1"/>
          <p:nvPr/>
        </p:nvSpPr>
        <p:spPr>
          <a:xfrm>
            <a:off x="6403349" y="2835169"/>
            <a:ext cx="3551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사용할 변수에 대한 설명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7AEF93-3AF2-4DA5-BF5A-0F31EE691B27}"/>
              </a:ext>
            </a:extLst>
          </p:cNvPr>
          <p:cNvSpPr txBox="1"/>
          <p:nvPr/>
        </p:nvSpPr>
        <p:spPr>
          <a:xfrm>
            <a:off x="6397442" y="3101581"/>
            <a:ext cx="3551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 경제적</a:t>
            </a:r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심리적</a:t>
            </a:r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적성 변수를 이용하여 회귀분석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4C66C4-1B93-4822-8B8C-BD6B52C1C4DD}"/>
              </a:ext>
            </a:extLst>
          </p:cNvPr>
          <p:cNvSpPr txBox="1"/>
          <p:nvPr/>
        </p:nvSpPr>
        <p:spPr>
          <a:xfrm>
            <a:off x="6333377" y="5110560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첫 직업을 만족하기 위해서 는 무엇이 충족 되어야 하는지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65D934-9255-46A6-99F0-ABEDDDF12AF8}"/>
              </a:ext>
            </a:extLst>
          </p:cNvPr>
          <p:cNvSpPr txBox="1"/>
          <p:nvPr/>
        </p:nvSpPr>
        <p:spPr>
          <a:xfrm>
            <a:off x="6333377" y="5374260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그룹과 만족하지 않는 그룹에 대한 요약</a:t>
            </a:r>
          </a:p>
        </p:txBody>
      </p: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77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청년들의 첫 직장 만족도를 주제로 선정했는가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9792" y="1618310"/>
            <a:ext cx="46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최저임금 효과 식지않는 논란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고용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·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실업률 그대로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장기 실업자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50%·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구직 </a:t>
            </a:r>
            <a:r>
              <a:rPr lang="ko-KR" altLang="en-US" sz="1600" spc="-3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단념자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10%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늘어</a:t>
            </a:r>
            <a:b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pc="-300" dirty="0">
              <a:solidFill>
                <a:srgbClr val="64818D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0" y="2220718"/>
            <a:ext cx="345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서울경제신문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임진혁 기자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•2018-06-05 17:32:45</a:t>
            </a:r>
          </a:p>
          <a:p>
            <a:pPr algn="r"/>
            <a:endParaRPr lang="en-US" altLang="ko-KR" sz="12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200" spc="-150" dirty="0">
              <a:solidFill>
                <a:srgbClr val="2CCE8A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80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청년들의 첫 직업 만족도를 주제로 선정했는가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61018-1A82-4F6D-B4C2-DBA55EE2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1704"/>
            <a:ext cx="32115" cy="2834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" rIns="317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6DA3B6C-7A11-4CAB-B196-54C844508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49" y="1618310"/>
            <a:ext cx="2443541" cy="219491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C48ACC-C9A5-43A3-8220-7DFD821430BC}"/>
              </a:ext>
            </a:extLst>
          </p:cNvPr>
          <p:cNvSpPr/>
          <p:nvPr/>
        </p:nvSpPr>
        <p:spPr>
          <a:xfrm>
            <a:off x="6361381" y="3144048"/>
            <a:ext cx="43268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직장인 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70%,"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 다니는 직장에 불만족</a:t>
            </a:r>
            <a:endParaRPr lang="en-US" altLang="ko-KR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만족도는 대기업 가장 높고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(33.8%),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스타트 업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(20.2%)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BFEFE0-CA77-4898-8AC6-98222EC586E9}"/>
              </a:ext>
            </a:extLst>
          </p:cNvPr>
          <p:cNvSpPr txBox="1"/>
          <p:nvPr/>
        </p:nvSpPr>
        <p:spPr>
          <a:xfrm>
            <a:off x="7164280" y="3770442"/>
            <a:ext cx="345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아웃소싱 타임즈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 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김민수 기자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2018.05.16 08:32</a:t>
            </a:r>
          </a:p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200" spc="-150" dirty="0">
              <a:solidFill>
                <a:srgbClr val="2CCE8A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F4BFDDA-82C0-4485-905B-C7CF8579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49" y="4001274"/>
            <a:ext cx="5210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6" y="1956009"/>
            <a:ext cx="477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요인들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4992" y="2481588"/>
            <a:ext cx="48220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 경제적</a:t>
            </a:r>
            <a:r>
              <a:rPr lang="en-US" altLang="ko-KR" sz="14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심리적</a:t>
            </a:r>
            <a:r>
              <a:rPr lang="en-US" altLang="ko-KR" sz="14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적성 변수를 이용하여 회귀분석</a:t>
            </a:r>
          </a:p>
          <a:p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요인들 분석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 경제적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심리적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적성 변수를 이용하여 회귀분석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32CAF-8C8B-495A-9DCF-D02821B8917F}"/>
              </a:ext>
            </a:extLst>
          </p:cNvPr>
          <p:cNvGrpSpPr/>
          <p:nvPr/>
        </p:nvGrpSpPr>
        <p:grpSpPr>
          <a:xfrm>
            <a:off x="488429" y="1369780"/>
            <a:ext cx="2373549" cy="2373549"/>
            <a:chOff x="1322961" y="2247088"/>
            <a:chExt cx="2373549" cy="2373549"/>
          </a:xfrm>
        </p:grpSpPr>
        <p:sp>
          <p:nvSpPr>
            <p:cNvPr id="10" name="원형 20">
              <a:extLst>
                <a:ext uri="{FF2B5EF4-FFF2-40B4-BE49-F238E27FC236}">
                  <a16:creationId xmlns:a16="http://schemas.microsoft.com/office/drawing/2014/main" id="{968A2C3E-6804-40B5-86A2-7DA94AC851FF}"/>
                </a:ext>
              </a:extLst>
            </p:cNvPr>
            <p:cNvSpPr/>
            <p:nvPr/>
          </p:nvSpPr>
          <p:spPr>
            <a:xfrm>
              <a:off x="1322961" y="2247088"/>
              <a:ext cx="2373549" cy="2373549"/>
            </a:xfrm>
            <a:prstGeom prst="pie">
              <a:avLst>
                <a:gd name="adj1" fmla="val 4044967"/>
                <a:gd name="adj2" fmla="val 15133762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원형 21">
              <a:extLst>
                <a:ext uri="{FF2B5EF4-FFF2-40B4-BE49-F238E27FC236}">
                  <a16:creationId xmlns:a16="http://schemas.microsoft.com/office/drawing/2014/main" id="{4DF3A9D6-C42E-40B8-BC13-BBE5E7AF4CE6}"/>
                </a:ext>
              </a:extLst>
            </p:cNvPr>
            <p:cNvSpPr/>
            <p:nvPr/>
          </p:nvSpPr>
          <p:spPr>
            <a:xfrm>
              <a:off x="1618094" y="2542221"/>
              <a:ext cx="1783283" cy="1783283"/>
            </a:xfrm>
            <a:prstGeom prst="pie">
              <a:avLst>
                <a:gd name="adj1" fmla="val 3059221"/>
                <a:gd name="adj2" fmla="val 16266547"/>
              </a:avLst>
            </a:prstGeom>
            <a:solidFill>
              <a:srgbClr val="97B8B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20CF11-21E4-454B-9FA2-4BB4BFCC8A60}"/>
                </a:ext>
              </a:extLst>
            </p:cNvPr>
            <p:cNvSpPr/>
            <p:nvPr/>
          </p:nvSpPr>
          <p:spPr>
            <a:xfrm>
              <a:off x="1960122" y="2893977"/>
              <a:ext cx="1099226" cy="1099226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 23">
              <a:extLst>
                <a:ext uri="{FF2B5EF4-FFF2-40B4-BE49-F238E27FC236}">
                  <a16:creationId xmlns:a16="http://schemas.microsoft.com/office/drawing/2014/main" id="{734A08AB-2864-4BF6-9661-20B29A50DC43}"/>
                </a:ext>
              </a:extLst>
            </p:cNvPr>
            <p:cNvSpPr/>
            <p:nvPr/>
          </p:nvSpPr>
          <p:spPr>
            <a:xfrm>
              <a:off x="2001920" y="2926227"/>
              <a:ext cx="999296" cy="999296"/>
            </a:xfrm>
            <a:prstGeom prst="pie">
              <a:avLst>
                <a:gd name="adj1" fmla="val 3371626"/>
                <a:gd name="adj2" fmla="val 16200000"/>
              </a:avLst>
            </a:prstGeom>
            <a:solidFill>
              <a:srgbClr val="F4F4F4"/>
            </a:solidFill>
            <a:ln w="38100">
              <a:solidFill>
                <a:srgbClr val="595A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D1EC6D8-2456-4A7D-9A36-EA6F7E3814CF}"/>
                </a:ext>
              </a:extLst>
            </p:cNvPr>
            <p:cNvSpPr/>
            <p:nvPr/>
          </p:nvSpPr>
          <p:spPr>
            <a:xfrm>
              <a:off x="2037978" y="2961652"/>
              <a:ext cx="937838" cy="931757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BEDAE2-0959-4366-84BB-F20E575E7268}"/>
              </a:ext>
            </a:extLst>
          </p:cNvPr>
          <p:cNvCxnSpPr/>
          <p:nvPr/>
        </p:nvCxnSpPr>
        <p:spPr>
          <a:xfrm>
            <a:off x="1671901" y="2048919"/>
            <a:ext cx="7892435" cy="0"/>
          </a:xfrm>
          <a:prstGeom prst="straightConnector1">
            <a:avLst/>
          </a:prstGeom>
          <a:ln w="38100">
            <a:solidFill>
              <a:srgbClr val="595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DA899DB-F1DB-4A73-9F07-84281C01C3AB}"/>
              </a:ext>
            </a:extLst>
          </p:cNvPr>
          <p:cNvSpPr/>
          <p:nvPr/>
        </p:nvSpPr>
        <p:spPr>
          <a:xfrm>
            <a:off x="3010873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7354A-679C-4DDC-837D-00625D123989}"/>
              </a:ext>
            </a:extLst>
          </p:cNvPr>
          <p:cNvSpPr txBox="1"/>
          <p:nvPr/>
        </p:nvSpPr>
        <p:spPr>
          <a:xfrm>
            <a:off x="2582702" y="1534060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변수설명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EEE448-296C-4FDD-86F9-1DBDDAA3E0D4}"/>
              </a:ext>
            </a:extLst>
          </p:cNvPr>
          <p:cNvSpPr/>
          <p:nvPr/>
        </p:nvSpPr>
        <p:spPr>
          <a:xfrm>
            <a:off x="2248366" y="2276291"/>
            <a:ext cx="4706329" cy="211352"/>
          </a:xfrm>
          <a:prstGeom prst="rect">
            <a:avLst/>
          </a:prstGeom>
          <a:noFill/>
          <a:ln w="3810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D4C8A4-C6D9-48F4-98BD-74AC760EAD83}"/>
              </a:ext>
            </a:extLst>
          </p:cNvPr>
          <p:cNvCxnSpPr>
            <a:cxnSpLocks/>
          </p:cNvCxnSpPr>
          <p:nvPr/>
        </p:nvCxnSpPr>
        <p:spPr>
          <a:xfrm>
            <a:off x="6954695" y="2381967"/>
            <a:ext cx="347014" cy="153944"/>
          </a:xfrm>
          <a:prstGeom prst="straightConnector1">
            <a:avLst/>
          </a:prstGeom>
          <a:ln w="28575">
            <a:solidFill>
              <a:srgbClr val="6481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B1BA52-DAFE-4CA4-8810-E0705E75C98B}"/>
              </a:ext>
            </a:extLst>
          </p:cNvPr>
          <p:cNvSpPr/>
          <p:nvPr/>
        </p:nvSpPr>
        <p:spPr>
          <a:xfrm>
            <a:off x="7557212" y="2387480"/>
            <a:ext cx="3300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반응변수 </a:t>
            </a:r>
            <a:r>
              <a:rPr lang="en-US" altLang="ko-KR" sz="1600" spc="-30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600" spc="-300">
                <a:latin typeface="HY신명조" panose="02030600000101010101" pitchFamily="18" charset="-127"/>
                <a:ea typeface="HY신명조" panose="02030600000101010101" pitchFamily="18" charset="-127"/>
              </a:rPr>
              <a:t>업무만족도</a:t>
            </a:r>
            <a:endParaRPr lang="ko-KR" altLang="en-US" sz="16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AC302A-5E47-46CC-885E-CF52FC48C1FE}"/>
              </a:ext>
            </a:extLst>
          </p:cNvPr>
          <p:cNvCxnSpPr/>
          <p:nvPr/>
        </p:nvCxnSpPr>
        <p:spPr>
          <a:xfrm>
            <a:off x="7085911" y="4341181"/>
            <a:ext cx="347014" cy="0"/>
          </a:xfrm>
          <a:prstGeom prst="straightConnector1">
            <a:avLst/>
          </a:prstGeom>
          <a:ln w="38100">
            <a:solidFill>
              <a:srgbClr val="6481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120231-97F0-40C5-AC9E-F574DAD40B34}"/>
              </a:ext>
            </a:extLst>
          </p:cNvPr>
          <p:cNvSpPr/>
          <p:nvPr/>
        </p:nvSpPr>
        <p:spPr>
          <a:xfrm>
            <a:off x="7512652" y="4171904"/>
            <a:ext cx="3300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외 나머지 변수들을 독립변수로 지정</a:t>
            </a:r>
            <a:endParaRPr lang="ko-KR" altLang="en-US" sz="16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0C041DD-C627-44EE-A888-AE11025C0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43619"/>
              </p:ext>
            </p:extLst>
          </p:nvPr>
        </p:nvGraphicFramePr>
        <p:xfrm>
          <a:off x="2248366" y="2298528"/>
          <a:ext cx="4678091" cy="4375250"/>
        </p:xfrm>
        <a:graphic>
          <a:graphicData uri="http://schemas.openxmlformats.org/drawingml/2006/table">
            <a:tbl>
              <a:tblPr/>
              <a:tblGrid>
                <a:gridCol w="752122">
                  <a:extLst>
                    <a:ext uri="{9D8B030D-6E8A-4147-A177-3AD203B41FA5}">
                      <a16:colId xmlns:a16="http://schemas.microsoft.com/office/drawing/2014/main" val="1947150173"/>
                    </a:ext>
                  </a:extLst>
                </a:gridCol>
                <a:gridCol w="2501226">
                  <a:extLst>
                    <a:ext uri="{9D8B030D-6E8A-4147-A177-3AD203B41FA5}">
                      <a16:colId xmlns:a16="http://schemas.microsoft.com/office/drawing/2014/main" val="1655114082"/>
                    </a:ext>
                  </a:extLst>
                </a:gridCol>
                <a:gridCol w="1424743">
                  <a:extLst>
                    <a:ext uri="{9D8B030D-6E8A-4147-A177-3AD203B41FA5}">
                      <a16:colId xmlns:a16="http://schemas.microsoft.com/office/drawing/2014/main" val="239799338"/>
                    </a:ext>
                  </a:extLst>
                </a:gridCol>
              </a:tblGrid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gp1510400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D31-2) 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일자리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전반적인 만족도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work_satis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21610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gp1511195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P14-1)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부모님의 자산규모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parents_asset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922572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gp1511196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P15)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한 해 개인 소득 총액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income_last_year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01957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gp1511043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K17)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삶의 만족도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개인적 측면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satis_personal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0506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gp1511044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K17)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삶의 만족도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관계적 측면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satis_interaction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025619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gp1511045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K17)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삶의 만족도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집단에 대한 만족도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satis_sociaty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28576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gp1511046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K18)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한달간 감정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즐거운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feeling_joyful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16485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gp1511047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K18)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한달간 감정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행복한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feeling_happy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09957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gp1511048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K18)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한달간 감정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편안한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feeling_comfortable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36011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gp1511049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K18)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한달간 감정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짜증나는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feeling_anoy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28305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gp1511050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K18)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한달간 감정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부정적인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feeling_negative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544190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gp1511051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K18)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한달간 감정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무기력한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feeling_lethargic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280353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gp1510809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I2)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어학연수 경험 횟수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language_traveling_abroad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38115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gp1510770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H5) 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번째 일자리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종사상 지위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positon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619956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gp1510739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G6) 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번째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졸업 대학과 전공 일치정도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major_concordance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85514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gp1510659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F14)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졸업한 대학 만족도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전공에 대한 전반적 만족수준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satis_school_overal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671010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gp1510660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F14)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졸업한 대학 만족도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학교에 대한 전반적 만족수준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satis_school_major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897296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gp1510426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D44) 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일자리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적응 시 어려움이 있었는지 여부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any_problem_in_com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78032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gp1510427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D44-1) 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일자리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적응 시 어려웠던 점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difficult_used_to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247989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gp1510405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D35) 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일자리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전공지식 도움 정도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helpful_major_knowledge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297263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gp1510401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D32) 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일자리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 수준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자신의 교육수준과 비교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work_my_level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90369"/>
                  </a:ext>
                </a:extLst>
              </a:tr>
              <a:tr h="19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gp1510402</a:t>
                      </a:r>
                    </a:p>
                  </a:txBody>
                  <a:tcPr marL="64379" marR="64379" marT="32190" marB="3219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D33) (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일자리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 기술수준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자신의 수준과 비교</a:t>
                      </a: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skill_my_level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379" marR="64379" marT="32190" marB="3219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99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3" grpId="0" animBg="1"/>
      <p:bldP spid="2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요인들 분석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 경제적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심리적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적성 변수를 이용하여 회귀분석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32CAF-8C8B-495A-9DCF-D02821B8917F}"/>
              </a:ext>
            </a:extLst>
          </p:cNvPr>
          <p:cNvGrpSpPr/>
          <p:nvPr/>
        </p:nvGrpSpPr>
        <p:grpSpPr>
          <a:xfrm>
            <a:off x="488429" y="1369780"/>
            <a:ext cx="2373549" cy="2373549"/>
            <a:chOff x="1322961" y="2247088"/>
            <a:chExt cx="2373549" cy="2373549"/>
          </a:xfrm>
        </p:grpSpPr>
        <p:sp>
          <p:nvSpPr>
            <p:cNvPr id="10" name="원형 20">
              <a:extLst>
                <a:ext uri="{FF2B5EF4-FFF2-40B4-BE49-F238E27FC236}">
                  <a16:creationId xmlns:a16="http://schemas.microsoft.com/office/drawing/2014/main" id="{968A2C3E-6804-40B5-86A2-7DA94AC851FF}"/>
                </a:ext>
              </a:extLst>
            </p:cNvPr>
            <p:cNvSpPr/>
            <p:nvPr/>
          </p:nvSpPr>
          <p:spPr>
            <a:xfrm>
              <a:off x="1322961" y="2247088"/>
              <a:ext cx="2373549" cy="2373549"/>
            </a:xfrm>
            <a:prstGeom prst="pie">
              <a:avLst>
                <a:gd name="adj1" fmla="val 4044967"/>
                <a:gd name="adj2" fmla="val 15133762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원형 21">
              <a:extLst>
                <a:ext uri="{FF2B5EF4-FFF2-40B4-BE49-F238E27FC236}">
                  <a16:creationId xmlns:a16="http://schemas.microsoft.com/office/drawing/2014/main" id="{4DF3A9D6-C42E-40B8-BC13-BBE5E7AF4CE6}"/>
                </a:ext>
              </a:extLst>
            </p:cNvPr>
            <p:cNvSpPr/>
            <p:nvPr/>
          </p:nvSpPr>
          <p:spPr>
            <a:xfrm>
              <a:off x="1618094" y="2542221"/>
              <a:ext cx="1783283" cy="1783283"/>
            </a:xfrm>
            <a:prstGeom prst="pie">
              <a:avLst>
                <a:gd name="adj1" fmla="val 3059221"/>
                <a:gd name="adj2" fmla="val 16266547"/>
              </a:avLst>
            </a:prstGeom>
            <a:solidFill>
              <a:srgbClr val="97B8B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20CF11-21E4-454B-9FA2-4BB4BFCC8A60}"/>
                </a:ext>
              </a:extLst>
            </p:cNvPr>
            <p:cNvSpPr/>
            <p:nvPr/>
          </p:nvSpPr>
          <p:spPr>
            <a:xfrm>
              <a:off x="1960122" y="2893977"/>
              <a:ext cx="1099226" cy="1099226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 23">
              <a:extLst>
                <a:ext uri="{FF2B5EF4-FFF2-40B4-BE49-F238E27FC236}">
                  <a16:creationId xmlns:a16="http://schemas.microsoft.com/office/drawing/2014/main" id="{734A08AB-2864-4BF6-9661-20B29A50DC43}"/>
                </a:ext>
              </a:extLst>
            </p:cNvPr>
            <p:cNvSpPr/>
            <p:nvPr/>
          </p:nvSpPr>
          <p:spPr>
            <a:xfrm>
              <a:off x="2001920" y="2926227"/>
              <a:ext cx="999296" cy="999296"/>
            </a:xfrm>
            <a:prstGeom prst="pie">
              <a:avLst>
                <a:gd name="adj1" fmla="val 3371626"/>
                <a:gd name="adj2" fmla="val 16200000"/>
              </a:avLst>
            </a:prstGeom>
            <a:solidFill>
              <a:srgbClr val="F4F4F4"/>
            </a:solidFill>
            <a:ln w="38100">
              <a:solidFill>
                <a:srgbClr val="595A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D1EC6D8-2456-4A7D-9A36-EA6F7E3814CF}"/>
                </a:ext>
              </a:extLst>
            </p:cNvPr>
            <p:cNvSpPr/>
            <p:nvPr/>
          </p:nvSpPr>
          <p:spPr>
            <a:xfrm>
              <a:off x="2037978" y="2961652"/>
              <a:ext cx="937838" cy="931757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BEDAE2-0959-4366-84BB-F20E575E7268}"/>
              </a:ext>
            </a:extLst>
          </p:cNvPr>
          <p:cNvCxnSpPr/>
          <p:nvPr/>
        </p:nvCxnSpPr>
        <p:spPr>
          <a:xfrm>
            <a:off x="1671901" y="2048919"/>
            <a:ext cx="7892435" cy="0"/>
          </a:xfrm>
          <a:prstGeom prst="straightConnector1">
            <a:avLst/>
          </a:prstGeom>
          <a:ln w="38100">
            <a:solidFill>
              <a:srgbClr val="595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DA899DB-F1DB-4A73-9F07-84281C01C3AB}"/>
              </a:ext>
            </a:extLst>
          </p:cNvPr>
          <p:cNvSpPr/>
          <p:nvPr/>
        </p:nvSpPr>
        <p:spPr>
          <a:xfrm>
            <a:off x="3010873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021D26-180E-4BA9-9A94-BF991B9D87A4}"/>
              </a:ext>
            </a:extLst>
          </p:cNvPr>
          <p:cNvSpPr/>
          <p:nvPr/>
        </p:nvSpPr>
        <p:spPr>
          <a:xfrm>
            <a:off x="4860502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7354A-679C-4DDC-837D-00625D123989}"/>
              </a:ext>
            </a:extLst>
          </p:cNvPr>
          <p:cNvSpPr txBox="1"/>
          <p:nvPr/>
        </p:nvSpPr>
        <p:spPr>
          <a:xfrm>
            <a:off x="2582702" y="1534060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변수설명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501C6-7CE9-431A-944B-C8E5DDCEB960}"/>
              </a:ext>
            </a:extLst>
          </p:cNvPr>
          <p:cNvSpPr txBox="1"/>
          <p:nvPr/>
        </p:nvSpPr>
        <p:spPr>
          <a:xfrm>
            <a:off x="4355021" y="1534060"/>
            <a:ext cx="124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최종회귀모형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16CBD2-2EB6-441A-8D28-5D349E140AFF}"/>
              </a:ext>
            </a:extLst>
          </p:cNvPr>
          <p:cNvSpPr/>
          <p:nvPr/>
        </p:nvSpPr>
        <p:spPr>
          <a:xfrm>
            <a:off x="2177342" y="2263649"/>
            <a:ext cx="8917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반응변수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업무만족도    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step wise 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방법으로 변수선택</a:t>
            </a:r>
            <a:endParaRPr lang="ko-KR" altLang="en-US" sz="16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0D6FE33-D8F6-46BE-BED9-FF6CC5220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31946"/>
              </p:ext>
            </p:extLst>
          </p:nvPr>
        </p:nvGraphicFramePr>
        <p:xfrm>
          <a:off x="2762413" y="2782490"/>
          <a:ext cx="5384798" cy="348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591">
                  <a:extLst>
                    <a:ext uri="{9D8B030D-6E8A-4147-A177-3AD203B41FA5}">
                      <a16:colId xmlns:a16="http://schemas.microsoft.com/office/drawing/2014/main" val="2401912749"/>
                    </a:ext>
                  </a:extLst>
                </a:gridCol>
                <a:gridCol w="562591">
                  <a:extLst>
                    <a:ext uri="{9D8B030D-6E8A-4147-A177-3AD203B41FA5}">
                      <a16:colId xmlns:a16="http://schemas.microsoft.com/office/drawing/2014/main" val="119920734"/>
                    </a:ext>
                  </a:extLst>
                </a:gridCol>
                <a:gridCol w="709936">
                  <a:extLst>
                    <a:ext uri="{9D8B030D-6E8A-4147-A177-3AD203B41FA5}">
                      <a16:colId xmlns:a16="http://schemas.microsoft.com/office/drawing/2014/main" val="158906296"/>
                    </a:ext>
                  </a:extLst>
                </a:gridCol>
                <a:gridCol w="709936">
                  <a:extLst>
                    <a:ext uri="{9D8B030D-6E8A-4147-A177-3AD203B41FA5}">
                      <a16:colId xmlns:a16="http://schemas.microsoft.com/office/drawing/2014/main" val="3938705323"/>
                    </a:ext>
                  </a:extLst>
                </a:gridCol>
                <a:gridCol w="709936">
                  <a:extLst>
                    <a:ext uri="{9D8B030D-6E8A-4147-A177-3AD203B41FA5}">
                      <a16:colId xmlns:a16="http://schemas.microsoft.com/office/drawing/2014/main" val="1032860908"/>
                    </a:ext>
                  </a:extLst>
                </a:gridCol>
                <a:gridCol w="709936">
                  <a:extLst>
                    <a:ext uri="{9D8B030D-6E8A-4147-A177-3AD203B41FA5}">
                      <a16:colId xmlns:a16="http://schemas.microsoft.com/office/drawing/2014/main" val="1212256263"/>
                    </a:ext>
                  </a:extLst>
                </a:gridCol>
                <a:gridCol w="709936">
                  <a:extLst>
                    <a:ext uri="{9D8B030D-6E8A-4147-A177-3AD203B41FA5}">
                      <a16:colId xmlns:a16="http://schemas.microsoft.com/office/drawing/2014/main" val="2762568151"/>
                    </a:ext>
                  </a:extLst>
                </a:gridCol>
                <a:gridCol w="709936">
                  <a:extLst>
                    <a:ext uri="{9D8B030D-6E8A-4147-A177-3AD203B41FA5}">
                      <a16:colId xmlns:a16="http://schemas.microsoft.com/office/drawing/2014/main" val="1766680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Coefficients: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441272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Estimate Std. Error t value Pr(&gt;|t|)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70413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(Intercept)              0.07944    0.31540   0.252  0.80129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10128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satis_interaction        0.10417    0.03425   3.042  0.00252 **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45132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major_concordance</a:t>
                      </a:r>
                      <a:r>
                        <a:rPr lang="en-US" sz="1100" u="none" strike="noStrike" dirty="0">
                          <a:effectLst/>
                        </a:rPr>
                        <a:t>        0.05441    0.03272   1.663  0.09712 .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1594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satis_school_major       0.08238    0.04835   1.704  0.08922 .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78239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any_problem_in_com       0.52092    0.09447   5.514 6.52e-08 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21539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helpful_major_knowledge  0.15655    0.03604   4.343 1.81e-05 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59063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work_my_level            0.29387    0.05858   5.017 8.12e-07 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1629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---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7923048"/>
                  </a:ext>
                </a:extLst>
              </a:tr>
              <a:tr h="22098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Signif. codes:  0 ‘***’ 0.001 ‘**’ 0.01 ‘*’ 0.05 ‘.’ 0.1 ‘ ’ 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141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1351358"/>
                  </a:ext>
                </a:extLst>
              </a:tr>
              <a:tr h="22098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Residual standard error: 0.7771 on 376 degrees of freedom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3841675"/>
                  </a:ext>
                </a:extLst>
              </a:tr>
              <a:tr h="22098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(17699 observations deleted due to missingness)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3474645"/>
                  </a:ext>
                </a:extLst>
              </a:tr>
              <a:tr h="22098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Multiple R-squared:  0.2839,    Adjusted R-squared:  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0.2725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1653628"/>
                  </a:ext>
                </a:extLst>
              </a:tr>
              <a:tr h="22098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F-statistic: 24.85 on 6 and 376 DF,  p-value: &lt; 2.2e-16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309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요인들 분석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 경제적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심리적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적성 변수를 이용하여 회귀분석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32CAF-8C8B-495A-9DCF-D02821B8917F}"/>
              </a:ext>
            </a:extLst>
          </p:cNvPr>
          <p:cNvGrpSpPr/>
          <p:nvPr/>
        </p:nvGrpSpPr>
        <p:grpSpPr>
          <a:xfrm>
            <a:off x="488429" y="1369780"/>
            <a:ext cx="2373549" cy="2373549"/>
            <a:chOff x="1322961" y="2247088"/>
            <a:chExt cx="2373549" cy="2373549"/>
          </a:xfrm>
        </p:grpSpPr>
        <p:sp>
          <p:nvSpPr>
            <p:cNvPr id="10" name="원형 20">
              <a:extLst>
                <a:ext uri="{FF2B5EF4-FFF2-40B4-BE49-F238E27FC236}">
                  <a16:creationId xmlns:a16="http://schemas.microsoft.com/office/drawing/2014/main" id="{968A2C3E-6804-40B5-86A2-7DA94AC851FF}"/>
                </a:ext>
              </a:extLst>
            </p:cNvPr>
            <p:cNvSpPr/>
            <p:nvPr/>
          </p:nvSpPr>
          <p:spPr>
            <a:xfrm>
              <a:off x="1322961" y="2247088"/>
              <a:ext cx="2373549" cy="2373549"/>
            </a:xfrm>
            <a:prstGeom prst="pie">
              <a:avLst>
                <a:gd name="adj1" fmla="val 4044967"/>
                <a:gd name="adj2" fmla="val 15133762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원형 21">
              <a:extLst>
                <a:ext uri="{FF2B5EF4-FFF2-40B4-BE49-F238E27FC236}">
                  <a16:creationId xmlns:a16="http://schemas.microsoft.com/office/drawing/2014/main" id="{4DF3A9D6-C42E-40B8-BC13-BBE5E7AF4CE6}"/>
                </a:ext>
              </a:extLst>
            </p:cNvPr>
            <p:cNvSpPr/>
            <p:nvPr/>
          </p:nvSpPr>
          <p:spPr>
            <a:xfrm>
              <a:off x="1618094" y="2542221"/>
              <a:ext cx="1783283" cy="1783283"/>
            </a:xfrm>
            <a:prstGeom prst="pie">
              <a:avLst>
                <a:gd name="adj1" fmla="val 3059221"/>
                <a:gd name="adj2" fmla="val 16266547"/>
              </a:avLst>
            </a:prstGeom>
            <a:solidFill>
              <a:srgbClr val="97B8B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20CF11-21E4-454B-9FA2-4BB4BFCC8A60}"/>
                </a:ext>
              </a:extLst>
            </p:cNvPr>
            <p:cNvSpPr/>
            <p:nvPr/>
          </p:nvSpPr>
          <p:spPr>
            <a:xfrm>
              <a:off x="1960122" y="2893977"/>
              <a:ext cx="1099226" cy="1099226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 23">
              <a:extLst>
                <a:ext uri="{FF2B5EF4-FFF2-40B4-BE49-F238E27FC236}">
                  <a16:creationId xmlns:a16="http://schemas.microsoft.com/office/drawing/2014/main" id="{734A08AB-2864-4BF6-9661-20B29A50DC43}"/>
                </a:ext>
              </a:extLst>
            </p:cNvPr>
            <p:cNvSpPr/>
            <p:nvPr/>
          </p:nvSpPr>
          <p:spPr>
            <a:xfrm>
              <a:off x="2001920" y="2926227"/>
              <a:ext cx="999296" cy="999296"/>
            </a:xfrm>
            <a:prstGeom prst="pie">
              <a:avLst>
                <a:gd name="adj1" fmla="val 3371626"/>
                <a:gd name="adj2" fmla="val 16200000"/>
              </a:avLst>
            </a:prstGeom>
            <a:solidFill>
              <a:srgbClr val="F4F4F4"/>
            </a:solidFill>
            <a:ln w="38100">
              <a:solidFill>
                <a:srgbClr val="595A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D1EC6D8-2456-4A7D-9A36-EA6F7E3814CF}"/>
                </a:ext>
              </a:extLst>
            </p:cNvPr>
            <p:cNvSpPr/>
            <p:nvPr/>
          </p:nvSpPr>
          <p:spPr>
            <a:xfrm>
              <a:off x="2037978" y="2961652"/>
              <a:ext cx="937838" cy="931757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BEDAE2-0959-4366-84BB-F20E575E7268}"/>
              </a:ext>
            </a:extLst>
          </p:cNvPr>
          <p:cNvCxnSpPr/>
          <p:nvPr/>
        </p:nvCxnSpPr>
        <p:spPr>
          <a:xfrm>
            <a:off x="1671901" y="2048919"/>
            <a:ext cx="7892435" cy="0"/>
          </a:xfrm>
          <a:prstGeom prst="straightConnector1">
            <a:avLst/>
          </a:prstGeom>
          <a:ln w="38100">
            <a:solidFill>
              <a:srgbClr val="595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DA899DB-F1DB-4A73-9F07-84281C01C3AB}"/>
              </a:ext>
            </a:extLst>
          </p:cNvPr>
          <p:cNvSpPr/>
          <p:nvPr/>
        </p:nvSpPr>
        <p:spPr>
          <a:xfrm>
            <a:off x="3010873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021D26-180E-4BA9-9A94-BF991B9D87A4}"/>
              </a:ext>
            </a:extLst>
          </p:cNvPr>
          <p:cNvSpPr/>
          <p:nvPr/>
        </p:nvSpPr>
        <p:spPr>
          <a:xfrm>
            <a:off x="4860502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99BFC3-A883-493A-BC44-2FD927DBB169}"/>
              </a:ext>
            </a:extLst>
          </p:cNvPr>
          <p:cNvSpPr/>
          <p:nvPr/>
        </p:nvSpPr>
        <p:spPr>
          <a:xfrm>
            <a:off x="6514822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7354A-679C-4DDC-837D-00625D123989}"/>
              </a:ext>
            </a:extLst>
          </p:cNvPr>
          <p:cNvSpPr txBox="1"/>
          <p:nvPr/>
        </p:nvSpPr>
        <p:spPr>
          <a:xfrm>
            <a:off x="2582702" y="1534060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변수설명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501C6-7CE9-431A-944B-C8E5DDCEB960}"/>
              </a:ext>
            </a:extLst>
          </p:cNvPr>
          <p:cNvSpPr txBox="1"/>
          <p:nvPr/>
        </p:nvSpPr>
        <p:spPr>
          <a:xfrm>
            <a:off x="4355021" y="1534060"/>
            <a:ext cx="124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최종회귀모형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FEC6E-1319-402B-84D8-93FB1C485525}"/>
              </a:ext>
            </a:extLst>
          </p:cNvPr>
          <p:cNvSpPr txBox="1"/>
          <p:nvPr/>
        </p:nvSpPr>
        <p:spPr>
          <a:xfrm>
            <a:off x="6107857" y="1534060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잔차</a:t>
            </a:r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16CBD2-2EB6-441A-8D28-5D349E140AFF}"/>
              </a:ext>
            </a:extLst>
          </p:cNvPr>
          <p:cNvSpPr/>
          <p:nvPr/>
        </p:nvSpPr>
        <p:spPr>
          <a:xfrm>
            <a:off x="2177342" y="2597116"/>
            <a:ext cx="8917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회귀모형의 </a:t>
            </a:r>
            <a:r>
              <a:rPr lang="ko-KR" altLang="en-US" sz="16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오차항</a:t>
            </a:r>
            <a:r>
              <a:rPr lang="ko-KR" altLang="en-US" sz="16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오차항의 정규성 만족</a:t>
            </a:r>
            <a:endParaRPr lang="ko-KR" altLang="en-US" sz="16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ADEEE0-70C4-4A38-9408-00560D45D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22" y="2728059"/>
            <a:ext cx="3590494" cy="28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요인들 분석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 경제적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심리적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적성 변수를 이용하여 회귀분석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16CBD2-2EB6-441A-8D28-5D349E140AFF}"/>
              </a:ext>
            </a:extLst>
          </p:cNvPr>
          <p:cNvSpPr/>
          <p:nvPr/>
        </p:nvSpPr>
        <p:spPr>
          <a:xfrm>
            <a:off x="2486282" y="224008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 만족도와 관련한  경제적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심리적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적성 변수를 이용하여 회귀분석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32CAF-8C8B-495A-9DCF-D02821B8917F}"/>
              </a:ext>
            </a:extLst>
          </p:cNvPr>
          <p:cNvGrpSpPr/>
          <p:nvPr/>
        </p:nvGrpSpPr>
        <p:grpSpPr>
          <a:xfrm>
            <a:off x="488429" y="1369780"/>
            <a:ext cx="2373549" cy="2373549"/>
            <a:chOff x="1322961" y="2247088"/>
            <a:chExt cx="2373549" cy="2373549"/>
          </a:xfrm>
        </p:grpSpPr>
        <p:sp>
          <p:nvSpPr>
            <p:cNvPr id="10" name="원형 20">
              <a:extLst>
                <a:ext uri="{FF2B5EF4-FFF2-40B4-BE49-F238E27FC236}">
                  <a16:creationId xmlns:a16="http://schemas.microsoft.com/office/drawing/2014/main" id="{968A2C3E-6804-40B5-86A2-7DA94AC851FF}"/>
                </a:ext>
              </a:extLst>
            </p:cNvPr>
            <p:cNvSpPr/>
            <p:nvPr/>
          </p:nvSpPr>
          <p:spPr>
            <a:xfrm>
              <a:off x="1322961" y="2247088"/>
              <a:ext cx="2373549" cy="2373549"/>
            </a:xfrm>
            <a:prstGeom prst="pie">
              <a:avLst>
                <a:gd name="adj1" fmla="val 4044967"/>
                <a:gd name="adj2" fmla="val 15133762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원형 21">
              <a:extLst>
                <a:ext uri="{FF2B5EF4-FFF2-40B4-BE49-F238E27FC236}">
                  <a16:creationId xmlns:a16="http://schemas.microsoft.com/office/drawing/2014/main" id="{4DF3A9D6-C42E-40B8-BC13-BBE5E7AF4CE6}"/>
                </a:ext>
              </a:extLst>
            </p:cNvPr>
            <p:cNvSpPr/>
            <p:nvPr/>
          </p:nvSpPr>
          <p:spPr>
            <a:xfrm>
              <a:off x="1618094" y="2542221"/>
              <a:ext cx="1783283" cy="1783283"/>
            </a:xfrm>
            <a:prstGeom prst="pie">
              <a:avLst>
                <a:gd name="adj1" fmla="val 3059221"/>
                <a:gd name="adj2" fmla="val 16266547"/>
              </a:avLst>
            </a:prstGeom>
            <a:solidFill>
              <a:srgbClr val="97B8B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20CF11-21E4-454B-9FA2-4BB4BFCC8A60}"/>
                </a:ext>
              </a:extLst>
            </p:cNvPr>
            <p:cNvSpPr/>
            <p:nvPr/>
          </p:nvSpPr>
          <p:spPr>
            <a:xfrm>
              <a:off x="1960122" y="2893977"/>
              <a:ext cx="1099226" cy="1099226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형 23">
              <a:extLst>
                <a:ext uri="{FF2B5EF4-FFF2-40B4-BE49-F238E27FC236}">
                  <a16:creationId xmlns:a16="http://schemas.microsoft.com/office/drawing/2014/main" id="{734A08AB-2864-4BF6-9661-20B29A50DC43}"/>
                </a:ext>
              </a:extLst>
            </p:cNvPr>
            <p:cNvSpPr/>
            <p:nvPr/>
          </p:nvSpPr>
          <p:spPr>
            <a:xfrm>
              <a:off x="2001920" y="2926227"/>
              <a:ext cx="999296" cy="999296"/>
            </a:xfrm>
            <a:prstGeom prst="pie">
              <a:avLst>
                <a:gd name="adj1" fmla="val 3371626"/>
                <a:gd name="adj2" fmla="val 16200000"/>
              </a:avLst>
            </a:prstGeom>
            <a:solidFill>
              <a:srgbClr val="F4F4F4"/>
            </a:solidFill>
            <a:ln w="38100">
              <a:solidFill>
                <a:srgbClr val="595A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D1EC6D8-2456-4A7D-9A36-EA6F7E3814CF}"/>
                </a:ext>
              </a:extLst>
            </p:cNvPr>
            <p:cNvSpPr/>
            <p:nvPr/>
          </p:nvSpPr>
          <p:spPr>
            <a:xfrm>
              <a:off x="2037978" y="2961652"/>
              <a:ext cx="937838" cy="931757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BEDAE2-0959-4366-84BB-F20E575E7268}"/>
              </a:ext>
            </a:extLst>
          </p:cNvPr>
          <p:cNvCxnSpPr/>
          <p:nvPr/>
        </p:nvCxnSpPr>
        <p:spPr>
          <a:xfrm>
            <a:off x="1671901" y="2048919"/>
            <a:ext cx="7892435" cy="0"/>
          </a:xfrm>
          <a:prstGeom prst="straightConnector1">
            <a:avLst/>
          </a:prstGeom>
          <a:ln w="38100">
            <a:solidFill>
              <a:srgbClr val="595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DA899DB-F1DB-4A73-9F07-84281C01C3AB}"/>
              </a:ext>
            </a:extLst>
          </p:cNvPr>
          <p:cNvSpPr/>
          <p:nvPr/>
        </p:nvSpPr>
        <p:spPr>
          <a:xfrm>
            <a:off x="3010873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021D26-180E-4BA9-9A94-BF991B9D87A4}"/>
              </a:ext>
            </a:extLst>
          </p:cNvPr>
          <p:cNvSpPr/>
          <p:nvPr/>
        </p:nvSpPr>
        <p:spPr>
          <a:xfrm>
            <a:off x="4860502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99BFC3-A883-493A-BC44-2FD927DBB169}"/>
              </a:ext>
            </a:extLst>
          </p:cNvPr>
          <p:cNvSpPr/>
          <p:nvPr/>
        </p:nvSpPr>
        <p:spPr>
          <a:xfrm>
            <a:off x="6514822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3BD224-6E63-4B1E-9FF9-759B153537DC}"/>
              </a:ext>
            </a:extLst>
          </p:cNvPr>
          <p:cNvSpPr/>
          <p:nvPr/>
        </p:nvSpPr>
        <p:spPr>
          <a:xfrm>
            <a:off x="8373330" y="1940177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7354A-679C-4DDC-837D-00625D123989}"/>
              </a:ext>
            </a:extLst>
          </p:cNvPr>
          <p:cNvSpPr txBox="1"/>
          <p:nvPr/>
        </p:nvSpPr>
        <p:spPr>
          <a:xfrm>
            <a:off x="2582702" y="1534060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변수설명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501C6-7CE9-431A-944B-C8E5DDCEB960}"/>
              </a:ext>
            </a:extLst>
          </p:cNvPr>
          <p:cNvSpPr txBox="1"/>
          <p:nvPr/>
        </p:nvSpPr>
        <p:spPr>
          <a:xfrm>
            <a:off x="4355021" y="1534060"/>
            <a:ext cx="124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최종회귀모형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FEC6E-1319-402B-84D8-93FB1C485525}"/>
              </a:ext>
            </a:extLst>
          </p:cNvPr>
          <p:cNvSpPr txBox="1"/>
          <p:nvPr/>
        </p:nvSpPr>
        <p:spPr>
          <a:xfrm>
            <a:off x="6107857" y="1534060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잔차</a:t>
            </a:r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F0FD1A-6ECA-479B-8593-022CC04F707F}"/>
              </a:ext>
            </a:extLst>
          </p:cNvPr>
          <p:cNvSpPr txBox="1"/>
          <p:nvPr/>
        </p:nvSpPr>
        <p:spPr>
          <a:xfrm>
            <a:off x="7947784" y="1534060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결과해석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47AE9-9FBE-4DA2-BF06-FAFB7E08DF96}"/>
              </a:ext>
            </a:extLst>
          </p:cNvPr>
          <p:cNvSpPr txBox="1"/>
          <p:nvPr/>
        </p:nvSpPr>
        <p:spPr>
          <a:xfrm>
            <a:off x="3228877" y="2760889"/>
            <a:ext cx="144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경제적 요인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5A3A-E084-4094-848B-2D72D8607877}"/>
              </a:ext>
            </a:extLst>
          </p:cNvPr>
          <p:cNvSpPr txBox="1"/>
          <p:nvPr/>
        </p:nvSpPr>
        <p:spPr>
          <a:xfrm>
            <a:off x="5368063" y="2760889"/>
            <a:ext cx="155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학교에 대한 만족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0ED60A-02BC-42E9-9C57-7D5BCCB6456F}"/>
              </a:ext>
            </a:extLst>
          </p:cNvPr>
          <p:cNvSpPr txBox="1"/>
          <p:nvPr/>
        </p:nvSpPr>
        <p:spPr>
          <a:xfrm>
            <a:off x="7647988" y="2760889"/>
            <a:ext cx="135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전공 적성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79DBA-DAE3-49C6-BD7E-108BF2805C9B}"/>
              </a:ext>
            </a:extLst>
          </p:cNvPr>
          <p:cNvSpPr txBox="1"/>
          <p:nvPr/>
        </p:nvSpPr>
        <p:spPr>
          <a:xfrm>
            <a:off x="3222096" y="4204291"/>
            <a:ext cx="155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커뮤니케이션 능력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2002C0-9534-426F-B7F1-86856E618E2E}"/>
              </a:ext>
            </a:extLst>
          </p:cNvPr>
          <p:cNvSpPr txBox="1"/>
          <p:nvPr/>
        </p:nvSpPr>
        <p:spPr>
          <a:xfrm>
            <a:off x="5351805" y="4204291"/>
            <a:ext cx="193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어려움에 덜  마주할 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3ADFA7-A717-45F5-9DA7-B21DD7C5771D}"/>
              </a:ext>
            </a:extLst>
          </p:cNvPr>
          <p:cNvSpPr txBox="1"/>
          <p:nvPr/>
        </p:nvSpPr>
        <p:spPr>
          <a:xfrm>
            <a:off x="7622253" y="4204291"/>
            <a:ext cx="256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자신의 수준에 맞는 직장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D4243D-1ACF-4027-850C-ACDD477395CC}"/>
              </a:ext>
            </a:extLst>
          </p:cNvPr>
          <p:cNvSpPr txBox="1"/>
          <p:nvPr/>
        </p:nvSpPr>
        <p:spPr>
          <a:xfrm>
            <a:off x="3228877" y="3120810"/>
            <a:ext cx="204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소득의 크기와 직업만족도는 어느정도 상관관계가 있을 것이라는 기존 통념과는 다르게  회귀모형에서는 설명하기 힘든 부분이다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E40230-6F72-4B68-B3FD-E0B53818E7A5}"/>
              </a:ext>
            </a:extLst>
          </p:cNvPr>
          <p:cNvSpPr txBox="1"/>
          <p:nvPr/>
        </p:nvSpPr>
        <p:spPr>
          <a:xfrm>
            <a:off x="5368063" y="3120810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졸업한 학교를 어느정도 만족한 사람들이 직업에 대해서도 만족을 함을 알 수 있었다</a:t>
            </a:r>
            <a:r>
              <a:rPr lang="en-US" altLang="ko-KR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spc="-300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526270-2A96-400B-977F-0C0F3DBD2F74}"/>
              </a:ext>
            </a:extLst>
          </p:cNvPr>
          <p:cNvSpPr txBox="1"/>
          <p:nvPr/>
        </p:nvSpPr>
        <p:spPr>
          <a:xfrm>
            <a:off x="7647988" y="3120810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30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spc="-30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대학생활때 배워왔던 전공지식과 회사에서 요구하는 업무가 유사할수록 직원들의 직업만족도는 높게 나왔다</a:t>
            </a:r>
            <a:endParaRPr lang="ko-KR" altLang="en-US" sz="1200" spc="-300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D8B379-6E5E-4F27-9A71-66B7B2DC7310}"/>
              </a:ext>
            </a:extLst>
          </p:cNvPr>
          <p:cNvSpPr txBox="1"/>
          <p:nvPr/>
        </p:nvSpPr>
        <p:spPr>
          <a:xfrm>
            <a:off x="7647988" y="4617917"/>
            <a:ext cx="204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자신의 능력과  회사가 원하는 수준이 같은 경우에 직업 만족도가 높았다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723AE8-E73F-4AE4-A08B-A835461F9962}"/>
              </a:ext>
            </a:extLst>
          </p:cNvPr>
          <p:cNvSpPr txBox="1"/>
          <p:nvPr/>
        </p:nvSpPr>
        <p:spPr>
          <a:xfrm>
            <a:off x="3233996" y="4617917"/>
            <a:ext cx="204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사람들과 의사소통이 원활하게 되는 사람들이 직업 만족도가 높았다</a:t>
            </a:r>
            <a:r>
              <a:rPr lang="en-US" altLang="ko-KR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spc="-300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227F1A-B547-4551-8637-3DB3598C020D}"/>
              </a:ext>
            </a:extLst>
          </p:cNvPr>
          <p:cNvSpPr txBox="1"/>
          <p:nvPr/>
        </p:nvSpPr>
        <p:spPr>
          <a:xfrm>
            <a:off x="5351805" y="4641156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어려움에 마주치는 부분이 적을수록 만족도가 높았다</a:t>
            </a:r>
            <a:r>
              <a:rPr lang="en-US" altLang="ko-KR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 </a:t>
            </a:r>
            <a:r>
              <a:rPr lang="ko-KR" altLang="en-US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동료들과 의사소통 하는 능력과 연관성이 있어 보인다</a:t>
            </a:r>
            <a:r>
              <a:rPr lang="en-US" altLang="ko-KR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spc="-300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3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1724</Words>
  <Application>Microsoft Office PowerPoint</Application>
  <PresentationFormat>와이드스크린</PresentationFormat>
  <Paragraphs>418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HY신명조</vt:lpstr>
      <vt:lpstr>KoPub돋움체 Bold</vt:lpstr>
      <vt:lpstr>KoPub돋움체 Medium</vt:lpstr>
      <vt:lpstr>맑은 고딕</vt:lpstr>
      <vt:lpstr>바탕</vt:lpstr>
      <vt:lpstr>한컴바탕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jeongah park</cp:lastModifiedBy>
  <cp:revision>49</cp:revision>
  <dcterms:created xsi:type="dcterms:W3CDTF">2017-11-01T08:16:26Z</dcterms:created>
  <dcterms:modified xsi:type="dcterms:W3CDTF">2018-06-20T05:08:03Z</dcterms:modified>
</cp:coreProperties>
</file>