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8" r:id="rId7"/>
    <p:sldId id="280" r:id="rId8"/>
    <p:sldId id="269" r:id="rId9"/>
    <p:sldId id="270" r:id="rId10"/>
    <p:sldId id="271" r:id="rId11"/>
    <p:sldId id="272" r:id="rId12"/>
    <p:sldId id="261" r:id="rId13"/>
    <p:sldId id="273" r:id="rId14"/>
    <p:sldId id="274" r:id="rId15"/>
    <p:sldId id="275" r:id="rId16"/>
    <p:sldId id="262" r:id="rId17"/>
    <p:sldId id="276" r:id="rId18"/>
    <p:sldId id="277" r:id="rId19"/>
    <p:sldId id="278" r:id="rId20"/>
    <p:sldId id="267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96466" y="2904687"/>
            <a:ext cx="656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64818D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대한민국 청년들의 첫 직장 만족도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4489" y="4569853"/>
            <a:ext cx="316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사회조사사례연구</a:t>
            </a:r>
            <a:endParaRPr lang="en-US" altLang="ko-KR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201504202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박정아</a:t>
            </a: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SECOND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7932946" y="2068993"/>
            <a:ext cx="787860" cy="3462054"/>
            <a:chOff x="8322054" y="2379365"/>
            <a:chExt cx="787860" cy="3462054"/>
          </a:xfrm>
        </p:grpSpPr>
        <p:grpSp>
          <p:nvGrpSpPr>
            <p:cNvPr id="34" name="그룹 33"/>
            <p:cNvGrpSpPr/>
            <p:nvPr/>
          </p:nvGrpSpPr>
          <p:grpSpPr>
            <a:xfrm>
              <a:off x="8322054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38" name="타원 37"/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420023" y="3638145"/>
              <a:ext cx="591931" cy="2095745"/>
              <a:chOff x="3390736" y="1781425"/>
              <a:chExt cx="716236" cy="2535852"/>
            </a:xfrm>
            <a:solidFill>
              <a:schemeClr val="bg1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3390736" y="3601040"/>
                <a:ext cx="716236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581576" y="1781425"/>
                <a:ext cx="344286" cy="210963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6785284" y="3157892"/>
            <a:ext cx="9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 A</a:t>
            </a:r>
            <a:endParaRPr lang="ko-KR" altLang="en-US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4371" y="2287073"/>
            <a:ext cx="118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 B</a:t>
            </a:r>
            <a:endParaRPr lang="ko-KR" altLang="en-US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990190" y="2068993"/>
            <a:ext cx="787860" cy="3462054"/>
            <a:chOff x="9586651" y="2379365"/>
            <a:chExt cx="787860" cy="3462054"/>
          </a:xfrm>
        </p:grpSpPr>
        <p:grpSp>
          <p:nvGrpSpPr>
            <p:cNvPr id="43" name="그룹 42"/>
            <p:cNvGrpSpPr/>
            <p:nvPr/>
          </p:nvGrpSpPr>
          <p:grpSpPr>
            <a:xfrm>
              <a:off x="9586651" y="2379365"/>
              <a:ext cx="787860" cy="3462054"/>
              <a:chOff x="2106078" y="891033"/>
              <a:chExt cx="787860" cy="3462054"/>
            </a:xfrm>
            <a:solidFill>
              <a:srgbClr val="4F2E16"/>
            </a:solidFill>
          </p:grpSpPr>
          <p:sp>
            <p:nvSpPr>
              <p:cNvPr id="47" name="타원 46"/>
              <p:cNvSpPr/>
              <p:nvPr/>
            </p:nvSpPr>
            <p:spPr>
              <a:xfrm>
                <a:off x="2106078" y="3565227"/>
                <a:ext cx="787860" cy="787860"/>
              </a:xfrm>
              <a:prstGeom prst="ellipse">
                <a:avLst/>
              </a:prstGeom>
              <a:solidFill>
                <a:srgbClr val="97B8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2252839" y="891033"/>
                <a:ext cx="504069" cy="3033196"/>
              </a:xfrm>
              <a:prstGeom prst="roundRect">
                <a:avLst>
                  <a:gd name="adj" fmla="val 30176"/>
                </a:avLst>
              </a:prstGeom>
              <a:solidFill>
                <a:srgbClr val="97B8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684616" y="2782111"/>
              <a:ext cx="591931" cy="2951780"/>
              <a:chOff x="3390736" y="745624"/>
              <a:chExt cx="716237" cy="3571654"/>
            </a:xfrm>
            <a:solidFill>
              <a:schemeClr val="bg1"/>
            </a:solidFill>
          </p:grpSpPr>
          <p:sp>
            <p:nvSpPr>
              <p:cNvPr id="45" name="타원 44"/>
              <p:cNvSpPr/>
              <p:nvPr/>
            </p:nvSpPr>
            <p:spPr>
              <a:xfrm>
                <a:off x="3390736" y="3601041"/>
                <a:ext cx="716237" cy="7162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581576" y="745624"/>
                <a:ext cx="344286" cy="314543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485435" y="3469948"/>
            <a:ext cx="1581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62%</a:t>
            </a:r>
            <a:endParaRPr lang="ko-KR" altLang="en-US" sz="4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83377" y="2616957"/>
            <a:ext cx="1581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97B8B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89%</a:t>
            </a:r>
            <a:endParaRPr lang="ko-KR" altLang="en-US" sz="4400" dirty="0">
              <a:solidFill>
                <a:srgbClr val="97B8B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45968" y="2074773"/>
            <a:ext cx="348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D1D1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곳에 텍스트를 입력해주세요</a:t>
            </a:r>
            <a:r>
              <a:rPr lang="en-US" altLang="ko-KR" sz="1600" dirty="0">
                <a:solidFill>
                  <a:srgbClr val="1D1D1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sz="1600" dirty="0">
              <a:solidFill>
                <a:srgbClr val="1D1D1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5967" y="2426738"/>
            <a:ext cx="422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endParaRPr lang="ko-KR" altLang="en-US" sz="1200" dirty="0">
              <a:solidFill>
                <a:srgbClr val="4E4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15619" y="3562809"/>
            <a:ext cx="98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D1D1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 A</a:t>
            </a:r>
            <a:endParaRPr lang="ko-KR" altLang="en-US" sz="1600" dirty="0">
              <a:solidFill>
                <a:srgbClr val="1D1D1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5619" y="4538736"/>
            <a:ext cx="118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D1D1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 B</a:t>
            </a:r>
            <a:endParaRPr lang="ko-KR" altLang="en-US" sz="1600" dirty="0">
              <a:solidFill>
                <a:srgbClr val="1D1D1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15619" y="3850718"/>
            <a:ext cx="378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endParaRPr lang="ko-KR" altLang="en-US" sz="1200" dirty="0">
              <a:solidFill>
                <a:srgbClr val="4E4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15619" y="4877290"/>
            <a:ext cx="378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오른쪽 그래프와 관련한 내용을 적어주세요</a:t>
            </a:r>
            <a:r>
              <a:rPr lang="en-US" altLang="ko-KR" sz="1200" dirty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endParaRPr lang="ko-KR" altLang="en-US" sz="1200" dirty="0">
              <a:solidFill>
                <a:srgbClr val="4E4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55670" y="3580209"/>
            <a:ext cx="303754" cy="303754"/>
          </a:xfrm>
          <a:prstGeom prst="ellipse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055670" y="4556136"/>
            <a:ext cx="303754" cy="303754"/>
          </a:xfrm>
          <a:prstGeom prst="ellipse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SECOND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239139" y="1862987"/>
            <a:ext cx="2162086" cy="2897024"/>
            <a:chOff x="1786071" y="1999716"/>
            <a:chExt cx="2162086" cy="289702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51603" y="1862987"/>
            <a:ext cx="2162086" cy="2897024"/>
            <a:chOff x="4300345" y="1999716"/>
            <a:chExt cx="2162086" cy="289702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300345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300345" y="3435409"/>
              <a:ext cx="2162086" cy="146133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64067" y="1862987"/>
            <a:ext cx="2162086" cy="2897024"/>
            <a:chOff x="1786071" y="1999716"/>
            <a:chExt cx="2162086" cy="289702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776530" y="1862987"/>
            <a:ext cx="2162086" cy="2897024"/>
            <a:chOff x="1786071" y="1999716"/>
            <a:chExt cx="2162086" cy="2897024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1392963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905427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417891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930354" y="1969811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68979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9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4349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97B8B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9600" dirty="0">
              <a:solidFill>
                <a:srgbClr val="97B8B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76813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B7CFC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9600" dirty="0">
              <a:solidFill>
                <a:srgbClr val="B7CFC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9276" y="2050994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D8E3E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9600" dirty="0">
              <a:solidFill>
                <a:srgbClr val="D8E3E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4720" y="4075897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one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82110" y="4075897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four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2704" y="4075897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Three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7831" y="4075897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two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18873" y="4994572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one</a:t>
            </a: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the text here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61983" y="4994572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two</a:t>
            </a: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the text here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76856" y="4994572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three</a:t>
            </a: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the text here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56262" y="4994572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number four</a:t>
            </a: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the text here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3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4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이런 현상이 일어나는가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THIRD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780162" y="1974715"/>
            <a:ext cx="8638161" cy="3618689"/>
          </a:xfrm>
          <a:prstGeom prst="rect">
            <a:avLst/>
          </a:prstGeom>
          <a:solidFill>
            <a:srgbClr val="D8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6108970" y="1702342"/>
            <a:ext cx="0" cy="41342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546698" y="3793789"/>
            <a:ext cx="9144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5494357" y="3198630"/>
            <a:ext cx="565973" cy="565973"/>
          </a:xfrm>
          <a:prstGeom prst="round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170429" y="3189789"/>
            <a:ext cx="565973" cy="565973"/>
          </a:xfrm>
          <a:prstGeom prst="round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489496" y="3842432"/>
            <a:ext cx="565973" cy="565973"/>
          </a:xfrm>
          <a:prstGeom prst="round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172201" y="3851278"/>
            <a:ext cx="565973" cy="565973"/>
          </a:xfrm>
          <a:prstGeom prst="round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00009" y="2714021"/>
            <a:ext cx="286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in this box about strength of your corporation.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00009" y="4329113"/>
            <a:ext cx="286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in this box about opportunity of your corporation.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43408" y="2714021"/>
            <a:ext cx="286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in this box about weakness of your corporation.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3408" y="4329113"/>
            <a:ext cx="286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in this box about threat of your corporation.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THIRD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40607" y="1837590"/>
            <a:ext cx="233465" cy="233465"/>
          </a:xfrm>
          <a:prstGeom prst="rect">
            <a:avLst/>
          </a:prstGeom>
          <a:noFill/>
          <a:ln w="571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140607" y="2830748"/>
            <a:ext cx="3608962" cy="494218"/>
            <a:chOff x="1770434" y="2616741"/>
            <a:chExt cx="3608962" cy="494218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70434" y="3063031"/>
              <a:ext cx="2898843" cy="0"/>
            </a:xfrm>
            <a:prstGeom prst="line">
              <a:avLst/>
            </a:prstGeom>
            <a:ln w="28575">
              <a:solidFill>
                <a:srgbClr val="648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4622529" y="2998009"/>
              <a:ext cx="112950" cy="112950"/>
            </a:xfrm>
            <a:prstGeom prst="ellipse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306661" y="2616741"/>
              <a:ext cx="715505" cy="282102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80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바른고딕OTF Light" panose="02000303000000000000" pitchFamily="50" charset="-127"/>
                  <a:ea typeface="나눔바른고딕OTF Light" panose="02000303000000000000" pitchFamily="50" charset="-127"/>
                </a:rPr>
                <a:t>SUBJECT</a:t>
              </a:r>
              <a:endParaRPr lang="ko-KR" altLang="en-US" sz="14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140607" y="3559842"/>
            <a:ext cx="3608962" cy="494218"/>
            <a:chOff x="1770434" y="2616741"/>
            <a:chExt cx="3608962" cy="494218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770434" y="3063031"/>
              <a:ext cx="2169269" cy="0"/>
            </a:xfrm>
            <a:prstGeom prst="line">
              <a:avLst/>
            </a:prstGeom>
            <a:ln w="28575">
              <a:solidFill>
                <a:srgbClr val="648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3907024" y="2998009"/>
              <a:ext cx="112950" cy="112950"/>
            </a:xfrm>
            <a:prstGeom prst="ellipse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591156" y="2616741"/>
              <a:ext cx="715505" cy="282102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60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SUBJECT</a:t>
              </a:r>
              <a:endParaRPr lang="ko-KR" altLang="en-US" sz="14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40607" y="4288936"/>
            <a:ext cx="3608962" cy="494218"/>
            <a:chOff x="1770434" y="2616741"/>
            <a:chExt cx="3608962" cy="49421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70434" y="3054485"/>
              <a:ext cx="1820722" cy="0"/>
            </a:xfrm>
            <a:prstGeom prst="line">
              <a:avLst/>
            </a:prstGeom>
            <a:ln w="28575">
              <a:solidFill>
                <a:srgbClr val="648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/>
            <p:nvPr/>
          </p:nvSpPr>
          <p:spPr>
            <a:xfrm>
              <a:off x="3549271" y="2998009"/>
              <a:ext cx="112950" cy="112950"/>
            </a:xfrm>
            <a:prstGeom prst="ellipse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233403" y="2616741"/>
              <a:ext cx="715505" cy="282102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50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SUBJECT</a:t>
              </a:r>
              <a:endParaRPr lang="ko-KR" altLang="en-US" sz="14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140607" y="5018029"/>
            <a:ext cx="3608962" cy="494218"/>
            <a:chOff x="1770434" y="2616741"/>
            <a:chExt cx="3608962" cy="494218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72" idx="2"/>
            </p:cNvCxnSpPr>
            <p:nvPr/>
          </p:nvCxnSpPr>
          <p:spPr>
            <a:xfrm flipV="1">
              <a:off x="1770434" y="3054484"/>
              <a:ext cx="2485137" cy="1"/>
            </a:xfrm>
            <a:prstGeom prst="line">
              <a:avLst/>
            </a:prstGeom>
            <a:ln w="28575">
              <a:solidFill>
                <a:srgbClr val="6481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4255571" y="2998009"/>
              <a:ext cx="112950" cy="112950"/>
            </a:xfrm>
            <a:prstGeom prst="ellipse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39703" y="2616741"/>
              <a:ext cx="715505" cy="282102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70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SUBJECT</a:t>
              </a:r>
              <a:endParaRPr lang="ko-KR" altLang="en-US" sz="14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140607" y="2085839"/>
            <a:ext cx="288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CRUCIAL POINT</a:t>
            </a:r>
            <a:endParaRPr lang="ko-KR" altLang="en-US" sz="2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1" name="육각형 90"/>
          <p:cNvSpPr/>
          <p:nvPr/>
        </p:nvSpPr>
        <p:spPr>
          <a:xfrm rot="5400000">
            <a:off x="6755990" y="1803130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육각형 91"/>
          <p:cNvSpPr/>
          <p:nvPr/>
        </p:nvSpPr>
        <p:spPr>
          <a:xfrm rot="5400000">
            <a:off x="8934170" y="1803131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Group 20"/>
          <p:cNvGrpSpPr>
            <a:grpSpLocks noChangeAspect="1"/>
          </p:cNvGrpSpPr>
          <p:nvPr/>
        </p:nvGrpSpPr>
        <p:grpSpPr bwMode="auto">
          <a:xfrm>
            <a:off x="6990226" y="1973038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6" name="Freeform 28"/>
          <p:cNvSpPr>
            <a:spLocks noEditPoints="1"/>
          </p:cNvSpPr>
          <p:nvPr/>
        </p:nvSpPr>
        <p:spPr bwMode="auto">
          <a:xfrm>
            <a:off x="9168575" y="1971452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64818D"/>
          </a:solidFill>
          <a:ln w="0">
            <a:solidFill>
              <a:srgbClr val="64818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782333" y="2724041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80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82333" y="3110261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설정과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01343" y="2724041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60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001343" y="3110261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메신저와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1" name="육각형 100"/>
          <p:cNvSpPr/>
          <p:nvPr/>
        </p:nvSpPr>
        <p:spPr>
          <a:xfrm rot="5400000">
            <a:off x="6755990" y="3984574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육각형 101"/>
          <p:cNvSpPr/>
          <p:nvPr/>
        </p:nvSpPr>
        <p:spPr>
          <a:xfrm rot="5400000">
            <a:off x="8934170" y="3984575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6782333" y="5021873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50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82333" y="5408093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게임과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001343" y="5021873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70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01343" y="5408093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전화번호부와 관련된 텍스트를 입력해주세요</a:t>
            </a:r>
          </a:p>
        </p:txBody>
      </p:sp>
      <p:grpSp>
        <p:nvGrpSpPr>
          <p:cNvPr id="107" name="Group 4"/>
          <p:cNvGrpSpPr>
            <a:grpSpLocks noChangeAspect="1"/>
          </p:cNvGrpSpPr>
          <p:nvPr/>
        </p:nvGrpSpPr>
        <p:grpSpPr bwMode="auto">
          <a:xfrm>
            <a:off x="6970525" y="4127246"/>
            <a:ext cx="498559" cy="498559"/>
            <a:chOff x="1742" y="1676"/>
            <a:chExt cx="612" cy="612"/>
          </a:xfrm>
          <a:solidFill>
            <a:srgbClr val="64818D"/>
          </a:solidFill>
        </p:grpSpPr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8"/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4" name="Group 14"/>
          <p:cNvGrpSpPr>
            <a:grpSpLocks noChangeAspect="1"/>
          </p:cNvGrpSpPr>
          <p:nvPr/>
        </p:nvGrpSpPr>
        <p:grpSpPr bwMode="auto">
          <a:xfrm>
            <a:off x="9145399" y="4141651"/>
            <a:ext cx="498233" cy="498233"/>
            <a:chOff x="2965" y="1712"/>
            <a:chExt cx="556" cy="556"/>
          </a:xfrm>
          <a:solidFill>
            <a:srgbClr val="64818D"/>
          </a:solidFill>
        </p:grpSpPr>
        <p:sp>
          <p:nvSpPr>
            <p:cNvPr id="115" name="Freeform 16"/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01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THIRD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113051" y="2693743"/>
            <a:ext cx="1495406" cy="1495406"/>
            <a:chOff x="773387" y="2426235"/>
            <a:chExt cx="1809442" cy="1809442"/>
          </a:xfrm>
        </p:grpSpPr>
        <p:sp>
          <p:nvSpPr>
            <p:cNvPr id="38" name="원형 37"/>
            <p:cNvSpPr/>
            <p:nvPr/>
          </p:nvSpPr>
          <p:spPr>
            <a:xfrm>
              <a:off x="773387" y="2426235"/>
              <a:ext cx="1809442" cy="1809442"/>
            </a:xfrm>
            <a:prstGeom prst="pie">
              <a:avLst>
                <a:gd name="adj1" fmla="val 17879173"/>
                <a:gd name="adj2" fmla="val 16200000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962455" y="2615303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62612" y="2693743"/>
            <a:ext cx="1495406" cy="1495406"/>
            <a:chOff x="3652666" y="2426235"/>
            <a:chExt cx="1809442" cy="1809442"/>
          </a:xfrm>
        </p:grpSpPr>
        <p:sp>
          <p:nvSpPr>
            <p:cNvPr id="41" name="원형 40"/>
            <p:cNvSpPr/>
            <p:nvPr/>
          </p:nvSpPr>
          <p:spPr>
            <a:xfrm>
              <a:off x="3652666" y="2426235"/>
              <a:ext cx="1809442" cy="1809442"/>
            </a:xfrm>
            <a:prstGeom prst="pie">
              <a:avLst>
                <a:gd name="adj1" fmla="val 6592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846969" y="2621816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433189" y="2693743"/>
            <a:ext cx="1495406" cy="1495406"/>
            <a:chOff x="6540841" y="2426235"/>
            <a:chExt cx="1809442" cy="1809442"/>
          </a:xfrm>
        </p:grpSpPr>
        <p:sp>
          <p:nvSpPr>
            <p:cNvPr id="44" name="원형 43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5280931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602045" y="2693743"/>
            <a:ext cx="1495406" cy="1495406"/>
            <a:chOff x="6540841" y="2426235"/>
            <a:chExt cx="1809442" cy="1809442"/>
          </a:xfrm>
        </p:grpSpPr>
        <p:sp>
          <p:nvSpPr>
            <p:cNvPr id="81" name="원형 80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10817310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197941" y="2047919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Subtitle1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69190" y="2050224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Subtitle2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40439" y="2047919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Subtitle3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09775" y="2047919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Subtitle4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70151" y="4556248"/>
            <a:ext cx="118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90%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17437" y="4556248"/>
            <a:ext cx="118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75%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88014" y="4556248"/>
            <a:ext cx="118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50%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56870" y="4556248"/>
            <a:ext cx="118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25%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grpSp>
        <p:nvGrpSpPr>
          <p:cNvPr id="91" name="Group 20"/>
          <p:cNvGrpSpPr>
            <a:grpSpLocks noChangeAspect="1"/>
          </p:cNvGrpSpPr>
          <p:nvPr/>
        </p:nvGrpSpPr>
        <p:grpSpPr bwMode="auto">
          <a:xfrm>
            <a:off x="2634284" y="3224820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4" name="Group 20"/>
          <p:cNvGrpSpPr>
            <a:grpSpLocks noChangeAspect="1"/>
          </p:cNvGrpSpPr>
          <p:nvPr/>
        </p:nvGrpSpPr>
        <p:grpSpPr bwMode="auto">
          <a:xfrm>
            <a:off x="4792633" y="3224820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95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7" name="Group 20"/>
          <p:cNvGrpSpPr>
            <a:grpSpLocks noChangeAspect="1"/>
          </p:cNvGrpSpPr>
          <p:nvPr/>
        </p:nvGrpSpPr>
        <p:grpSpPr bwMode="auto">
          <a:xfrm>
            <a:off x="6954422" y="3224820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0" name="Group 20"/>
          <p:cNvGrpSpPr>
            <a:grpSpLocks noChangeAspect="1"/>
          </p:cNvGrpSpPr>
          <p:nvPr/>
        </p:nvGrpSpPr>
        <p:grpSpPr bwMode="auto">
          <a:xfrm>
            <a:off x="9123278" y="3224820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31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FOURTH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6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FOURTH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322961" y="2062264"/>
            <a:ext cx="2373549" cy="2373549"/>
            <a:chOff x="1322961" y="2247088"/>
            <a:chExt cx="2373549" cy="2373549"/>
          </a:xfrm>
        </p:grpSpPr>
        <p:sp>
          <p:nvSpPr>
            <p:cNvPr id="21" name="원형 20"/>
            <p:cNvSpPr/>
            <p:nvPr/>
          </p:nvSpPr>
          <p:spPr>
            <a:xfrm>
              <a:off x="1322961" y="2247088"/>
              <a:ext cx="2373549" cy="2373549"/>
            </a:xfrm>
            <a:prstGeom prst="pie">
              <a:avLst>
                <a:gd name="adj1" fmla="val 4044967"/>
                <a:gd name="adj2" fmla="val 15133762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원형 21"/>
            <p:cNvSpPr/>
            <p:nvPr/>
          </p:nvSpPr>
          <p:spPr>
            <a:xfrm>
              <a:off x="1618094" y="2542221"/>
              <a:ext cx="1783283" cy="1783283"/>
            </a:xfrm>
            <a:prstGeom prst="pie">
              <a:avLst>
                <a:gd name="adj1" fmla="val 3059221"/>
                <a:gd name="adj2" fmla="val 16266547"/>
              </a:avLst>
            </a:prstGeom>
            <a:solidFill>
              <a:srgbClr val="97B8B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960122" y="2893977"/>
              <a:ext cx="1099226" cy="1099226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형 23"/>
            <p:cNvSpPr/>
            <p:nvPr/>
          </p:nvSpPr>
          <p:spPr>
            <a:xfrm>
              <a:off x="2001920" y="2926227"/>
              <a:ext cx="999296" cy="999296"/>
            </a:xfrm>
            <a:prstGeom prst="pie">
              <a:avLst>
                <a:gd name="adj1" fmla="val 3371626"/>
                <a:gd name="adj2" fmla="val 16200000"/>
              </a:avLst>
            </a:prstGeom>
            <a:solidFill>
              <a:srgbClr val="F4F4F4"/>
            </a:solidFill>
            <a:ln w="38100">
              <a:solidFill>
                <a:srgbClr val="595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037978" y="2961652"/>
              <a:ext cx="937838" cy="931757"/>
            </a:xfrm>
            <a:prstGeom prst="ellipse">
              <a:avLst/>
            </a:prstGeom>
            <a:solidFill>
              <a:srgbClr val="EAE6DF"/>
            </a:solidFill>
            <a:ln w="38100">
              <a:solidFill>
                <a:srgbClr val="EA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2506433" y="2741403"/>
            <a:ext cx="7892435" cy="0"/>
          </a:xfrm>
          <a:prstGeom prst="straightConnector1">
            <a:avLst/>
          </a:prstGeom>
          <a:ln w="38100">
            <a:solidFill>
              <a:srgbClr val="595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845405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913797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82189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050581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118973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187365" y="2632661"/>
            <a:ext cx="211352" cy="211352"/>
          </a:xfrm>
          <a:prstGeom prst="ellipse">
            <a:avLst/>
          </a:prstGeom>
          <a:solidFill>
            <a:srgbClr val="64818D"/>
          </a:solidFill>
          <a:ln w="57150"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17234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6229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5224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5035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4553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64071" y="2226544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3409" y="3453373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2595" y="3453373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2520" y="3453373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6628" y="4896775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6337" y="4896775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56785" y="4896775"/>
            <a:ext cx="106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63409" y="3813294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02595" y="3813294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82520" y="3813294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63409" y="531040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02595" y="531040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82520" y="531040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text about your friends. For example your German friend Chris.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8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FOURTH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13051" y="2577010"/>
            <a:ext cx="1495406" cy="1495406"/>
            <a:chOff x="773387" y="2426235"/>
            <a:chExt cx="1809442" cy="1809442"/>
          </a:xfrm>
        </p:grpSpPr>
        <p:sp>
          <p:nvSpPr>
            <p:cNvPr id="81" name="원형 80"/>
            <p:cNvSpPr/>
            <p:nvPr/>
          </p:nvSpPr>
          <p:spPr>
            <a:xfrm>
              <a:off x="773387" y="2426235"/>
              <a:ext cx="1809442" cy="1809442"/>
            </a:xfrm>
            <a:prstGeom prst="pie">
              <a:avLst>
                <a:gd name="adj1" fmla="val 17879173"/>
                <a:gd name="adj2" fmla="val 16200000"/>
              </a:avLst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962455" y="2615303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262612" y="2577010"/>
            <a:ext cx="1495406" cy="1495406"/>
            <a:chOff x="3652666" y="2426235"/>
            <a:chExt cx="1809442" cy="1809442"/>
          </a:xfrm>
        </p:grpSpPr>
        <p:sp>
          <p:nvSpPr>
            <p:cNvPr id="84" name="원형 83"/>
            <p:cNvSpPr/>
            <p:nvPr/>
          </p:nvSpPr>
          <p:spPr>
            <a:xfrm>
              <a:off x="3652666" y="2426235"/>
              <a:ext cx="1809442" cy="1809442"/>
            </a:xfrm>
            <a:prstGeom prst="pie">
              <a:avLst>
                <a:gd name="adj1" fmla="val 6592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846969" y="2621816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433189" y="2577010"/>
            <a:ext cx="1495406" cy="1495406"/>
            <a:chOff x="6540841" y="2426235"/>
            <a:chExt cx="1809442" cy="1809442"/>
          </a:xfrm>
        </p:grpSpPr>
        <p:sp>
          <p:nvSpPr>
            <p:cNvPr id="87" name="원형 86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5280931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373047" y="3134725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90%</a:t>
            </a:r>
            <a:endParaRPr lang="ko-KR" altLang="en-US" sz="20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20333" y="3134725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75%</a:t>
            </a:r>
            <a:endParaRPr lang="ko-KR" altLang="en-US" sz="20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90910" y="3134725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50%</a:t>
            </a:r>
            <a:endParaRPr lang="ko-KR" altLang="en-US" sz="20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602045" y="2577010"/>
            <a:ext cx="1495406" cy="1495406"/>
            <a:chOff x="6540841" y="2426235"/>
            <a:chExt cx="1809442" cy="1809442"/>
          </a:xfrm>
        </p:grpSpPr>
        <p:sp>
          <p:nvSpPr>
            <p:cNvPr id="121" name="원형 120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10817310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EAE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8859766" y="3134725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25%</a:t>
            </a:r>
            <a:endParaRPr lang="ko-KR" altLang="en-US" sz="20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97941" y="4254885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Subtitle1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69190" y="4257190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Subtitle2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540439" y="4254885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Subtitle3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79768" y="4658972"/>
            <a:ext cx="16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51017" y="4661277"/>
            <a:ext cx="16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20353" y="4662864"/>
            <a:ext cx="16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709775" y="4254885"/>
            <a:ext cx="13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Subtitle4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589689" y="4662864"/>
            <a:ext cx="16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4785" y="1783471"/>
            <a:ext cx="217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Title of Graph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04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FOURTH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34210" y="2182453"/>
            <a:ext cx="461473" cy="3461047"/>
          </a:xfrm>
          <a:prstGeom prst="roundRect">
            <a:avLst>
              <a:gd name="adj" fmla="val 44444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34210" y="3242131"/>
            <a:ext cx="461473" cy="2401369"/>
          </a:xfrm>
          <a:prstGeom prst="roundRect">
            <a:avLst>
              <a:gd name="adj" fmla="val 37037"/>
            </a:avLst>
          </a:prstGeom>
          <a:solidFill>
            <a:srgbClr val="6481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86315" y="2182453"/>
            <a:ext cx="461473" cy="3461047"/>
          </a:xfrm>
          <a:prstGeom prst="roundRect">
            <a:avLst>
              <a:gd name="adj" fmla="val 44444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86315" y="2772113"/>
            <a:ext cx="461473" cy="2871387"/>
          </a:xfrm>
          <a:prstGeom prst="roundRect">
            <a:avLst>
              <a:gd name="adj" fmla="val 37037"/>
            </a:avLst>
          </a:prstGeom>
          <a:solidFill>
            <a:srgbClr val="6481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38420" y="2182453"/>
            <a:ext cx="461473" cy="3461047"/>
          </a:xfrm>
          <a:prstGeom prst="roundRect">
            <a:avLst>
              <a:gd name="adj" fmla="val 44444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38420" y="4207806"/>
            <a:ext cx="461473" cy="1435694"/>
          </a:xfrm>
          <a:prstGeom prst="roundRect">
            <a:avLst>
              <a:gd name="adj" fmla="val 37037"/>
            </a:avLst>
          </a:prstGeom>
          <a:solidFill>
            <a:srgbClr val="6481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90525" y="2182453"/>
            <a:ext cx="461473" cy="3461047"/>
          </a:xfrm>
          <a:prstGeom prst="roundRect">
            <a:avLst>
              <a:gd name="adj" fmla="val 44444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690525" y="3747106"/>
            <a:ext cx="461473" cy="1896394"/>
          </a:xfrm>
          <a:prstGeom prst="roundRect">
            <a:avLst>
              <a:gd name="adj" fmla="val 37037"/>
            </a:avLst>
          </a:prstGeom>
          <a:solidFill>
            <a:srgbClr val="6481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940649" y="3439329"/>
            <a:ext cx="65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65%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87282" y="2994948"/>
            <a:ext cx="65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80%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42270" y="4442815"/>
            <a:ext cx="65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30%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99893" y="4017533"/>
            <a:ext cx="65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50%</a:t>
            </a:r>
            <a:endParaRPr lang="ko-KR" altLang="en-US" sz="1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육각형 61"/>
          <p:cNvSpPr/>
          <p:nvPr/>
        </p:nvSpPr>
        <p:spPr>
          <a:xfrm rot="5400000">
            <a:off x="1004340" y="3886742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육각형 62"/>
          <p:cNvSpPr/>
          <p:nvPr/>
        </p:nvSpPr>
        <p:spPr>
          <a:xfrm rot="5400000">
            <a:off x="3182520" y="3886743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20"/>
          <p:cNvGrpSpPr>
            <a:grpSpLocks noChangeAspect="1"/>
          </p:cNvGrpSpPr>
          <p:nvPr/>
        </p:nvGrpSpPr>
        <p:grpSpPr bwMode="auto">
          <a:xfrm>
            <a:off x="1238576" y="4056650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7" name="Freeform 28"/>
          <p:cNvSpPr>
            <a:spLocks noEditPoints="1"/>
          </p:cNvSpPr>
          <p:nvPr/>
        </p:nvSpPr>
        <p:spPr bwMode="auto">
          <a:xfrm>
            <a:off x="3416925" y="40550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64818D"/>
          </a:solidFill>
          <a:ln w="0">
            <a:solidFill>
              <a:srgbClr val="64818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30683" y="4807653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65%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30683" y="5193873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설정과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49693" y="4807653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80%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9693" y="5193873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메신저와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2" name="육각형 71"/>
          <p:cNvSpPr/>
          <p:nvPr/>
        </p:nvSpPr>
        <p:spPr>
          <a:xfrm rot="5400000">
            <a:off x="7799891" y="3886741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육각형 72"/>
          <p:cNvSpPr/>
          <p:nvPr/>
        </p:nvSpPr>
        <p:spPr>
          <a:xfrm rot="5400000">
            <a:off x="9978071" y="3886742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826234" y="4924040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6234" y="5310260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게임과 관련된 텍스트를 입력해주세요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45244" y="4924040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45244" y="5310260"/>
            <a:ext cx="1470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전화번호부와 관련된 텍스트를 입력해주세요</a:t>
            </a: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>
            <a:off x="8014426" y="4029413"/>
            <a:ext cx="498559" cy="498559"/>
            <a:chOff x="1742" y="1676"/>
            <a:chExt cx="612" cy="612"/>
          </a:xfrm>
          <a:solidFill>
            <a:srgbClr val="64818D"/>
          </a:solidFill>
        </p:grpSpPr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"/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"/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0" name="Group 14"/>
          <p:cNvGrpSpPr>
            <a:grpSpLocks noChangeAspect="1"/>
          </p:cNvGrpSpPr>
          <p:nvPr/>
        </p:nvGrpSpPr>
        <p:grpSpPr bwMode="auto">
          <a:xfrm>
            <a:off x="10189300" y="4043818"/>
            <a:ext cx="498233" cy="498233"/>
            <a:chOff x="2965" y="1712"/>
            <a:chExt cx="556" cy="556"/>
          </a:xfrm>
          <a:solidFill>
            <a:srgbClr val="64818D"/>
          </a:solidFill>
        </p:grpSpPr>
        <p:sp>
          <p:nvSpPr>
            <p:cNvPr id="111" name="Freeform 16"/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7"/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984785" y="1624377"/>
            <a:ext cx="217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Title of Graph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895" y="313607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첫 직장 만족도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9123" y="554497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1994191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2" y="3744744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4873579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8" y="1994191"/>
            <a:ext cx="42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2898" y="3760133"/>
            <a:ext cx="395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이런 현상이 일어나는가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2899" y="4873579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FOURTH TITLE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1133" y="1016545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청년 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실업률이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상승하는 추세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낮은 직업 만족도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1133" y="1283317"/>
            <a:ext cx="4265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사용한 데이터 </a:t>
            </a:r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대졸자 직업 이동 경로조사 패널데이터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28F203-247A-4C48-82B0-E14159305568}"/>
              </a:ext>
            </a:extLst>
          </p:cNvPr>
          <p:cNvSpPr txBox="1"/>
          <p:nvPr/>
        </p:nvSpPr>
        <p:spPr>
          <a:xfrm>
            <a:off x="6062898" y="557524"/>
            <a:ext cx="50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직장 만족도를 주제로 선정했는가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7BA847-9CC4-42F0-8A24-B173D86970A1}"/>
              </a:ext>
            </a:extLst>
          </p:cNvPr>
          <p:cNvSpPr txBox="1"/>
          <p:nvPr/>
        </p:nvSpPr>
        <p:spPr>
          <a:xfrm>
            <a:off x="6351133" y="2787171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전반적으로 낮은 직업 만족도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A7298E-DDA9-4895-B577-1E18E30CC243}"/>
              </a:ext>
            </a:extLst>
          </p:cNvPr>
          <p:cNvSpPr txBox="1"/>
          <p:nvPr/>
        </p:nvSpPr>
        <p:spPr>
          <a:xfrm>
            <a:off x="6351133" y="3058384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정규직과 비정규직 사이의 직업 만족도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BFCED7-1D65-4F28-AF2A-2487867F20D2}"/>
              </a:ext>
            </a:extLst>
          </p:cNvPr>
          <p:cNvSpPr txBox="1"/>
          <p:nvPr/>
        </p:nvSpPr>
        <p:spPr>
          <a:xfrm>
            <a:off x="6351133" y="3325781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부모님의 재산 상태와 직업 만족도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DBA924-6E01-460B-B17E-1BE0B97A7994}"/>
              </a:ext>
            </a:extLst>
          </p:cNvPr>
          <p:cNvSpPr txBox="1"/>
          <p:nvPr/>
        </p:nvSpPr>
        <p:spPr>
          <a:xfrm>
            <a:off x="6389448" y="2525560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사용한 변수에 대한 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A6FC3-DA33-4986-A11D-CDC4CDEB292A}"/>
              </a:ext>
            </a:extLst>
          </p:cNvPr>
          <p:cNvSpPr txBox="1"/>
          <p:nvPr/>
        </p:nvSpPr>
        <p:spPr>
          <a:xfrm>
            <a:off x="6351133" y="4224522"/>
            <a:ext cx="330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OECD</a:t>
            </a:r>
            <a:r>
              <a:rPr lang="ko-KR" altLang="en-US" sz="12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데이터를 통해 알 수 있는 한국의 직업의 질적 측도</a:t>
            </a: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354" y="3357409"/>
            <a:ext cx="304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For listening my presentation</a:t>
            </a:r>
            <a:endParaRPr lang="ko-KR" altLang="en-US" sz="14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9792" y="1618310"/>
            <a:ext cx="46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최저임금 효과 식지않는 논란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고용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·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실업률 그대로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장기 실업자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50%·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구직 </a:t>
            </a:r>
            <a:r>
              <a:rPr lang="ko-KR" altLang="en-US" sz="1600" spc="-3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단념자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10%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늘어</a:t>
            </a:r>
            <a:b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pc="-300" dirty="0">
              <a:solidFill>
                <a:srgbClr val="64818D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8819" y="3404491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</a:t>
            </a:r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TITLE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0" y="2220718"/>
            <a:ext cx="345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서울경제신문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임진혁 기자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•2018-06-05 17:32:45</a:t>
            </a:r>
          </a:p>
          <a:p>
            <a:pPr algn="r"/>
            <a:endParaRPr lang="en-US" altLang="ko-KR" sz="12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200" spc="-150" dirty="0">
              <a:solidFill>
                <a:srgbClr val="2CCE8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8388" y="3941885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8388" y="4462007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8388" y="4982129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8388" y="5502251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8389" y="3941885"/>
            <a:ext cx="1420242" cy="37937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8388" y="4462007"/>
            <a:ext cx="2140089" cy="379379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8388" y="4982129"/>
            <a:ext cx="1789891" cy="37937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8388" y="5502251"/>
            <a:ext cx="1624523" cy="37937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071039" y="3971387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50 %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8455" y="4491509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75 %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6101" y="5011631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69 %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60733" y="5531753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57 %</a:t>
            </a:r>
            <a:endParaRPr lang="ko-KR" altLang="en-US" sz="1200" dirty="0">
              <a:solidFill>
                <a:srgbClr val="2CCE8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7186" y="3971387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2E1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lang="ko-KR" altLang="en-US" sz="1600" dirty="0">
              <a:solidFill>
                <a:srgbClr val="4F2E1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186" y="4491509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2E1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endParaRPr lang="ko-KR" altLang="en-US" sz="1600" dirty="0">
              <a:solidFill>
                <a:srgbClr val="4F2E1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7186" y="5011631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2E1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  <a:endParaRPr lang="ko-KR" altLang="en-US" sz="1600" dirty="0">
              <a:solidFill>
                <a:srgbClr val="4F2E1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7186" y="5531753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2E16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</a:t>
            </a:r>
            <a:endParaRPr lang="ko-KR" altLang="en-US" sz="1600" dirty="0">
              <a:solidFill>
                <a:srgbClr val="4F2E16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육각형 23"/>
          <p:cNvSpPr/>
          <p:nvPr/>
        </p:nvSpPr>
        <p:spPr>
          <a:xfrm rot="5400000">
            <a:off x="1512782" y="1783257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 rot="5400000">
            <a:off x="3690962" y="1783258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roup 20"/>
          <p:cNvGrpSpPr>
            <a:grpSpLocks noChangeAspect="1"/>
          </p:cNvGrpSpPr>
          <p:nvPr/>
        </p:nvGrpSpPr>
        <p:grpSpPr bwMode="auto">
          <a:xfrm>
            <a:off x="1747018" y="1953165"/>
            <a:ext cx="452939" cy="452939"/>
            <a:chOff x="4160" y="1704"/>
            <a:chExt cx="556" cy="556"/>
          </a:xfrm>
          <a:solidFill>
            <a:srgbClr val="64818D"/>
          </a:solidFill>
        </p:grpSpPr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3925367" y="1951579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64818D"/>
          </a:solidFill>
          <a:ln w="0">
            <a:solidFill>
              <a:srgbClr val="64818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9125" y="2704168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9125" y="3090388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8135" y="2704168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8135" y="3090388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육각형 33"/>
          <p:cNvSpPr/>
          <p:nvPr/>
        </p:nvSpPr>
        <p:spPr>
          <a:xfrm rot="5400000">
            <a:off x="1512782" y="3964701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/>
          <p:cNvSpPr/>
          <p:nvPr/>
        </p:nvSpPr>
        <p:spPr>
          <a:xfrm rot="5400000">
            <a:off x="3690962" y="3964702"/>
            <a:ext cx="920693" cy="793700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39125" y="5002000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9125" y="5388220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8135" y="5002000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8135" y="5388220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0" name="Group 4"/>
          <p:cNvGrpSpPr>
            <a:grpSpLocks noChangeAspect="1"/>
          </p:cNvGrpSpPr>
          <p:nvPr/>
        </p:nvGrpSpPr>
        <p:grpSpPr bwMode="auto">
          <a:xfrm>
            <a:off x="1727317" y="4107373"/>
            <a:ext cx="498559" cy="498559"/>
            <a:chOff x="1742" y="1676"/>
            <a:chExt cx="612" cy="612"/>
          </a:xfrm>
          <a:solidFill>
            <a:srgbClr val="64818D"/>
          </a:solidFill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Group 14"/>
          <p:cNvGrpSpPr>
            <a:grpSpLocks noChangeAspect="1"/>
          </p:cNvGrpSpPr>
          <p:nvPr/>
        </p:nvGrpSpPr>
        <p:grpSpPr bwMode="auto">
          <a:xfrm>
            <a:off x="3902191" y="4121778"/>
            <a:ext cx="498233" cy="498233"/>
            <a:chOff x="2965" y="1712"/>
            <a:chExt cx="556" cy="556"/>
          </a:xfrm>
          <a:solidFill>
            <a:srgbClr val="64818D"/>
          </a:solidFill>
        </p:grpSpPr>
        <p:sp>
          <p:nvSpPr>
            <p:cNvPr id="48" name="Freeform 16"/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6481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80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직장 만족도를 주제로 선정했는가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61018-1A82-4F6D-B4C2-DBA55EE2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1704"/>
            <a:ext cx="32115" cy="2834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9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77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직장 만족도를 주제로 선정했는가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9792" y="1618310"/>
            <a:ext cx="46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최저임금 효과 식지않는 논란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고용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·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실업률 그대로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장기 실업자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50%·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구직 </a:t>
            </a:r>
            <a:r>
              <a:rPr lang="ko-KR" altLang="en-US" sz="1600" spc="-3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단념자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10%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늘어</a:t>
            </a:r>
            <a:b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pc="-300" dirty="0">
              <a:solidFill>
                <a:srgbClr val="64818D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0" y="2220718"/>
            <a:ext cx="345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서울경제신문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임진혁 기자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•2018-06-05 17:32:45</a:t>
            </a:r>
          </a:p>
          <a:p>
            <a:pPr algn="r"/>
            <a:endParaRPr lang="en-US" altLang="ko-KR" sz="12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200" spc="-150" dirty="0">
              <a:solidFill>
                <a:srgbClr val="2CCE8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80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왜 청년들의 직장 만족도를 주제로 선정했는가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61018-1A82-4F6D-B4C2-DBA55EE2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1704"/>
            <a:ext cx="32115" cy="2834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6DA3B6C-7A11-4CAB-B196-54C844508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9" y="1618310"/>
            <a:ext cx="2443541" cy="219491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C48ACC-C9A5-43A3-8220-7DFD821430BC}"/>
              </a:ext>
            </a:extLst>
          </p:cNvPr>
          <p:cNvSpPr/>
          <p:nvPr/>
        </p:nvSpPr>
        <p:spPr>
          <a:xfrm>
            <a:off x="6361381" y="3144048"/>
            <a:ext cx="43268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 </a:t>
            </a:r>
            <a:r>
              <a:rPr lang="en-US" altLang="ko-KR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70%,"</a:t>
            </a:r>
            <a:r>
              <a:rPr lang="ko-KR" altLang="en-US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 다니는 직장에 불만족</a:t>
            </a:r>
            <a:endParaRPr lang="en-US" altLang="ko-KR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만족도는 대기업 가장 높고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(33.8%),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스타트 업</a:t>
            </a:r>
            <a:r>
              <a:rPr lang="en-US" altLang="ko-KR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(20.2%) </a:t>
            </a: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BFEFE0-CA77-4898-8AC6-98222EC586E9}"/>
              </a:ext>
            </a:extLst>
          </p:cNvPr>
          <p:cNvSpPr txBox="1"/>
          <p:nvPr/>
        </p:nvSpPr>
        <p:spPr>
          <a:xfrm>
            <a:off x="7164280" y="3770442"/>
            <a:ext cx="345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아웃소싱 타임즈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 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김민수 기자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•</a:t>
            </a:r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2018.05.16 08:32</a:t>
            </a:r>
          </a:p>
          <a:p>
            <a:pPr algn="r"/>
            <a:r>
              <a:rPr lang="ko-KR" altLang="en-US" sz="12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200" spc="-150" dirty="0">
              <a:solidFill>
                <a:srgbClr val="2CCE8A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4BFDDA-82C0-4485-905B-C7CF8579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9" y="4001274"/>
            <a:ext cx="5210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678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13266" y="2479229"/>
            <a:ext cx="3829573" cy="197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사용한 변수에 대한 설명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직장인들의 전반적으로 낮은 직업 만족도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정규직과 비정규직 사이의 직업 만족도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부모님의 재산 상태와 직업 만족도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2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분석하기 위해 사용한 변수에 대한 설명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9411C-C5CD-458C-8BE6-9EA3B7A2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4826" y="5582613"/>
            <a:ext cx="1904850" cy="1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01030" y="2191937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TITLE1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1030" y="251227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1030" y="3444183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TITLE2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030" y="3764517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01030" y="4696429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TITLE3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01030" y="5016763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2676" y="2191937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92236" y="2191937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768508" y="2191937"/>
            <a:ext cx="2159213" cy="1252246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0267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9223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68507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195260" y="227948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TITLE1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92236" y="227948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TITLE2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61091" y="227948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TITLE3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526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60,789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2236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23,654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61091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45,005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5260" y="3072335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92236" y="3072335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61091" y="3072335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Kilometer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5259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8946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68506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69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직업을 만족하는 그룹과 만족하지 않은 그룹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79701B-93B6-4F74-8469-8648579C93AD}"/>
              </a:ext>
            </a:extLst>
          </p:cNvPr>
          <p:cNvSpPr/>
          <p:nvPr/>
        </p:nvSpPr>
        <p:spPr>
          <a:xfrm>
            <a:off x="1186174" y="552544"/>
            <a:ext cx="6096000" cy="49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spc="-3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분석하기 위해 사용한 변수에 대한 설명</a:t>
            </a:r>
            <a:endParaRPr lang="en-US" altLang="ko-KR" sz="1600" spc="-3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4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047359" y="2305128"/>
            <a:ext cx="5043803" cy="3057195"/>
            <a:chOff x="3302529" y="2470615"/>
            <a:chExt cx="4032536" cy="244423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형 28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37" name="원형 3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05582" y="3051425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Subtitle1 - 63%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332" y="3566483"/>
              <a:ext cx="1344418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Subtitle2 - 75%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0032" y="4073154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Subtitle3 - 85%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63349" y="2114117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TITLE1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349" y="2434451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349" y="3366363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TITLE2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3349" y="3686697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349" y="4618609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SUB TITLE3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349" y="4938943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곳에 내용을 입력해 주세요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FIRST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SECOND TITLE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 TITLE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9313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90831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타원 57"/>
          <p:cNvSpPr/>
          <p:nvPr/>
        </p:nvSpPr>
        <p:spPr>
          <a:xfrm>
            <a:off x="6042205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피아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1" t="42928" r="31920" b="2531"/>
          <a:stretch>
            <a:fillRect/>
          </a:stretch>
        </p:blipFill>
        <p:spPr bwMode="auto">
          <a:xfrm>
            <a:off x="6193998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174425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326218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949892" y="4076152"/>
            <a:ext cx="1935477" cy="285033"/>
            <a:chOff x="2093855" y="3947962"/>
            <a:chExt cx="1935477" cy="285033"/>
          </a:xfrm>
        </p:grpSpPr>
        <p:sp>
          <p:nvSpPr>
            <p:cNvPr id="63" name="직사각형 2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30"/>
            <p:cNvSpPr/>
            <p:nvPr/>
          </p:nvSpPr>
          <p:spPr>
            <a:xfrm>
              <a:off x="2093855" y="3947962"/>
              <a:ext cx="801690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43520" y="4048753"/>
            <a:ext cx="114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SKILL #1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949892" y="4505482"/>
            <a:ext cx="1935477" cy="285033"/>
            <a:chOff x="2093855" y="4341621"/>
            <a:chExt cx="1935477" cy="285033"/>
          </a:xfrm>
        </p:grpSpPr>
        <p:sp>
          <p:nvSpPr>
            <p:cNvPr id="67" name="직사각형 27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31"/>
            <p:cNvSpPr/>
            <p:nvPr/>
          </p:nvSpPr>
          <p:spPr>
            <a:xfrm>
              <a:off x="2093855" y="4341621"/>
              <a:ext cx="1208024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43520" y="4478083"/>
            <a:ext cx="114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SKILL #2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949892" y="4934812"/>
            <a:ext cx="1935477" cy="285033"/>
            <a:chOff x="2093855" y="4861743"/>
            <a:chExt cx="1935477" cy="285033"/>
          </a:xfrm>
        </p:grpSpPr>
        <p:sp>
          <p:nvSpPr>
            <p:cNvPr id="71" name="직사각형 28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32"/>
            <p:cNvSpPr/>
            <p:nvPr/>
          </p:nvSpPr>
          <p:spPr>
            <a:xfrm>
              <a:off x="2093855" y="4861743"/>
              <a:ext cx="171993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43520" y="4907413"/>
            <a:ext cx="114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SKILL #3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949892" y="5364141"/>
            <a:ext cx="1935477" cy="285033"/>
            <a:chOff x="2093855" y="5235951"/>
            <a:chExt cx="1935477" cy="285033"/>
          </a:xfrm>
        </p:grpSpPr>
        <p:sp>
          <p:nvSpPr>
            <p:cNvPr id="75" name="직사각형 29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33"/>
            <p:cNvSpPr/>
            <p:nvPr/>
          </p:nvSpPr>
          <p:spPr>
            <a:xfrm>
              <a:off x="2093855" y="523595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043520" y="5336742"/>
            <a:ext cx="114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SKILL #4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829279" y="4076152"/>
            <a:ext cx="1935477" cy="285033"/>
            <a:chOff x="2093855" y="3947962"/>
            <a:chExt cx="1935477" cy="285033"/>
          </a:xfrm>
        </p:grpSpPr>
        <p:sp>
          <p:nvSpPr>
            <p:cNvPr id="79" name="직사각형 44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45"/>
            <p:cNvSpPr/>
            <p:nvPr/>
          </p:nvSpPr>
          <p:spPr>
            <a:xfrm>
              <a:off x="2093855" y="3947962"/>
              <a:ext cx="801690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829279" y="4505482"/>
            <a:ext cx="1935477" cy="285033"/>
            <a:chOff x="2093855" y="4341621"/>
            <a:chExt cx="1935477" cy="285033"/>
          </a:xfrm>
        </p:grpSpPr>
        <p:sp>
          <p:nvSpPr>
            <p:cNvPr id="82" name="직사각형 47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48"/>
            <p:cNvSpPr/>
            <p:nvPr/>
          </p:nvSpPr>
          <p:spPr>
            <a:xfrm>
              <a:off x="2093855" y="4341621"/>
              <a:ext cx="464517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29279" y="4934812"/>
            <a:ext cx="1935477" cy="285033"/>
            <a:chOff x="2093855" y="4861743"/>
            <a:chExt cx="1935477" cy="285033"/>
          </a:xfrm>
        </p:grpSpPr>
        <p:sp>
          <p:nvSpPr>
            <p:cNvPr id="85" name="직사각형 50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51"/>
            <p:cNvSpPr/>
            <p:nvPr/>
          </p:nvSpPr>
          <p:spPr>
            <a:xfrm>
              <a:off x="2093855" y="4861743"/>
              <a:ext cx="1010347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829279" y="5364141"/>
            <a:ext cx="1935477" cy="285033"/>
            <a:chOff x="2093855" y="5235951"/>
            <a:chExt cx="1935477" cy="285033"/>
          </a:xfrm>
        </p:grpSpPr>
        <p:sp>
          <p:nvSpPr>
            <p:cNvPr id="88" name="직사각형 53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54"/>
            <p:cNvSpPr/>
            <p:nvPr/>
          </p:nvSpPr>
          <p:spPr>
            <a:xfrm>
              <a:off x="2093855" y="5235951"/>
              <a:ext cx="1708332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7086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7086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086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7086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18178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GUITAR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6166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PIANO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415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80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1053</Words>
  <Application>Microsoft Office PowerPoint</Application>
  <PresentationFormat>와이드스크린</PresentationFormat>
  <Paragraphs>274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HY신명조</vt:lpstr>
      <vt:lpstr>KoPub돋움체 Bold</vt:lpstr>
      <vt:lpstr>KoPub돋움체 Light</vt:lpstr>
      <vt:lpstr>KoPub돋움체 Medium</vt:lpstr>
      <vt:lpstr>나눔바른고딕OTF</vt:lpstr>
      <vt:lpstr>나눔바른고딕OTF Light</vt:lpstr>
      <vt:lpstr>나눔바른고딕OTF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jeongah park</cp:lastModifiedBy>
  <cp:revision>21</cp:revision>
  <dcterms:created xsi:type="dcterms:W3CDTF">2017-11-01T08:16:26Z</dcterms:created>
  <dcterms:modified xsi:type="dcterms:W3CDTF">2018-06-05T11:15:34Z</dcterms:modified>
</cp:coreProperties>
</file>