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98" r:id="rId2"/>
    <p:sldMasterId id="2147483727" r:id="rId3"/>
    <p:sldMasterId id="2147483709" r:id="rId4"/>
  </p:sldMasterIdLst>
  <p:notesMasterIdLst>
    <p:notesMasterId r:id="rId26"/>
  </p:notesMasterIdLst>
  <p:handoutMasterIdLst>
    <p:handoutMasterId r:id="rId27"/>
  </p:handoutMasterIdLst>
  <p:sldIdLst>
    <p:sldId id="757" r:id="rId5"/>
    <p:sldId id="755" r:id="rId6"/>
    <p:sldId id="778" r:id="rId7"/>
    <p:sldId id="758" r:id="rId8"/>
    <p:sldId id="762" r:id="rId9"/>
    <p:sldId id="779" r:id="rId10"/>
    <p:sldId id="765" r:id="rId11"/>
    <p:sldId id="782" r:id="rId12"/>
    <p:sldId id="764" r:id="rId13"/>
    <p:sldId id="784" r:id="rId14"/>
    <p:sldId id="767" r:id="rId15"/>
    <p:sldId id="768" r:id="rId16"/>
    <p:sldId id="763" r:id="rId17"/>
    <p:sldId id="781" r:id="rId18"/>
    <p:sldId id="773" r:id="rId19"/>
    <p:sldId id="774" r:id="rId20"/>
    <p:sldId id="770" r:id="rId21"/>
    <p:sldId id="783" r:id="rId22"/>
    <p:sldId id="771" r:id="rId23"/>
    <p:sldId id="772" r:id="rId24"/>
    <p:sldId id="756" r:id="rId25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ah park" initials="jp" lastIdx="1" clrIdx="0">
    <p:extLst>
      <p:ext uri="{19B8F6BF-5375-455C-9EA6-DF929625EA0E}">
        <p15:presenceInfo xmlns:p15="http://schemas.microsoft.com/office/powerpoint/2012/main" userId="a6b5e0cdc0371a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08B"/>
    <a:srgbClr val="107864"/>
    <a:srgbClr val="4B2C50"/>
    <a:srgbClr val="6C7F80"/>
    <a:srgbClr val="261628"/>
    <a:srgbClr val="F2C232"/>
    <a:srgbClr val="45B0DC"/>
    <a:srgbClr val="DBDBDB"/>
    <a:srgbClr val="63BB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28" autoAdjust="0"/>
    <p:restoredTop sz="95262" autoAdjust="0"/>
  </p:normalViewPr>
  <p:slideViewPr>
    <p:cSldViewPr>
      <p:cViewPr varScale="1">
        <p:scale>
          <a:sx n="84" d="100"/>
          <a:sy n="84" d="100"/>
        </p:scale>
        <p:origin x="48" y="77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5936;&#51060;&#53552;\&#49457;&#48324;_&#50672;&#47161;_&#48169;&#54620;&#47785;&#51201;_&#48169;&#54620;&#54943;&#49688;&#48324;_&#54620;&#44397;_&#50668;&#54665;_&#51473;_&#51452;&#50836;_&#48169;&#47928;&#51648;_2018051417295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&#51648;&#50669;&#48324;_&#44221;&#49345;&#49688;&#51648;_20180520205535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50672;&#47161;&#48324;_&#50808;&#44397;&#51064;_&#48169;&#47928;&#44061;_2006__2018051411495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51452;&#50836;_&#44288;&#44305;&#51648;&#51216;_&#51077;&#51109;&#44061;_&#49436;&#50872;&#53945;&#48324;&#49884;__2018052717412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51452;&#50836;_&#44288;&#44305;&#51648;&#51216;_&#51077;&#51109;&#44061;_&#49436;&#50872;&#53945;&#48324;&#49884;__2018052717412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51452;&#50836;_&#44288;&#44305;&#51648;&#51216;_&#51077;&#51109;&#44061;_&#49436;&#50872;&#53945;&#48324;&#49884;__2018052717412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5936;&#51060;&#53552;\&#48169;&#47928;&#44397;&#51201;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44397;&#53685;&#51088;&#47308;\&#48169;&#47928;&#44397;&#51201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144;&#51452;&#44397;&#48324;_Airtel_&#50668;&#54665;&#44061;_1&#51064;_&#51648;&#52636;_&#44221;&#48708;_20180520195524_&#52509;&#51648;&#52636;&#5420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&#44397;&#51201;&#48324;_&#50808;&#44397;&#51064;_&#48169;&#47928;&#44061;_1996__2018052021334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221;&#51228;&#54876;&#46041;&#48324;_GDP_&#48143;_GNI_&#50896;&#44228;&#50676;__&#47749;&#47785;__&#48516;&#44592;_&#48143;_&#50672;&#44036;__2018052019193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221;&#51228;&#54876;&#46041;&#48324;_GDP_&#48143;_GNI_&#50896;&#44228;&#50676;__&#47749;&#47785;__&#48516;&#44592;_&#48143;_&#50672;&#44036;__2018052019193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221;&#51228;&#54876;&#46041;&#48324;_GDP_&#48143;_GNI_&#50896;&#44228;&#50676;__&#47749;&#47785;__&#48516;&#44592;_&#48143;_&#50672;&#44036;__2018052019193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working\studying%20major\&#44397;&#44032;&#53685;&#44228;\&#48516;&#49437;&#44208;&#44284;\&#44221;&#51228;&#54876;&#46041;&#48324;_GDP_&#48143;_GNI_&#50896;&#44228;&#50676;__&#47749;&#47785;__&#48516;&#44592;_&#48143;_&#50672;&#44036;__2018052019193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jeongah\Desktop\&#49436;&#48708;&#49828;&#47924;&#50669;&#49464;&#48516;&#47448;&#53685;&#44228;_2018052020402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>
                <a:solidFill>
                  <a:srgbClr val="261628"/>
                </a:solidFill>
              </a:rPr>
              <a:t>한국 여행중 주요 </a:t>
            </a:r>
            <a:r>
              <a:rPr lang="ko-KR" dirty="0" err="1">
                <a:solidFill>
                  <a:srgbClr val="261628"/>
                </a:solidFill>
              </a:rPr>
              <a:t>방문지</a:t>
            </a:r>
            <a:endParaRPr lang="ko-KR" dirty="0">
              <a:solidFill>
                <a:srgbClr val="261628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[성별_연령_방한목적_방한횟수별_한국_여행_중_주요_방문지_20180514172950.xlsx]Sheet1!$E$2</c:f>
              <c:strCache>
                <c:ptCount val="1"/>
                <c:pt idx="0">
                  <c:v>2011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[성별_연령_방한목적_방한횟수별_한국_여행_중_주요_방문지_20180514172950.xlsx]Sheet1!$F$2:$Q$2</c:f>
              <c:numCache>
                <c:formatCode>#,##0.0</c:formatCode>
                <c:ptCount val="12"/>
                <c:pt idx="0">
                  <c:v>55.3</c:v>
                </c:pt>
                <c:pt idx="1">
                  <c:v>45.8</c:v>
                </c:pt>
                <c:pt idx="2">
                  <c:v>33.700000000000003</c:v>
                </c:pt>
                <c:pt idx="3">
                  <c:v>31.8</c:v>
                </c:pt>
                <c:pt idx="4">
                  <c:v>29.1</c:v>
                </c:pt>
                <c:pt idx="5">
                  <c:v>26.1</c:v>
                </c:pt>
                <c:pt idx="6">
                  <c:v>21.8</c:v>
                </c:pt>
                <c:pt idx="7">
                  <c:v>20.6</c:v>
                </c:pt>
                <c:pt idx="8">
                  <c:v>17.8</c:v>
                </c:pt>
                <c:pt idx="9">
                  <c:v>16.100000000000001</c:v>
                </c:pt>
                <c:pt idx="10" formatCode="#,##0">
                  <c:v>0</c:v>
                </c:pt>
                <c:pt idx="11" formatCode="#,##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D5-400E-93F9-A93996E1F73F}"/>
            </c:ext>
          </c:extLst>
        </c:ser>
        <c:ser>
          <c:idx val="1"/>
          <c:order val="1"/>
          <c:tx>
            <c:strRef>
              <c:f>[성별_연령_방한목적_방한횟수별_한국_여행_중_주요_방문지_20180514172950.xlsx]Sheet1!$E$3</c:f>
              <c:strCache>
                <c:ptCount val="1"/>
                <c:pt idx="0">
                  <c:v>2012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[성별_연령_방한목적_방한횟수별_한국_여행_중_주요_방문지_20180514172950.xlsx]Sheet1!$F$3:$Q$3</c:f>
              <c:numCache>
                <c:formatCode>#,##0</c:formatCode>
                <c:ptCount val="12"/>
                <c:pt idx="0" formatCode="#,##0.0">
                  <c:v>61.5</c:v>
                </c:pt>
                <c:pt idx="1">
                  <c:v>49</c:v>
                </c:pt>
                <c:pt idx="2" formatCode="#,##0.0">
                  <c:v>31.8</c:v>
                </c:pt>
                <c:pt idx="3" formatCode="#,##0.0">
                  <c:v>32.299999999999997</c:v>
                </c:pt>
                <c:pt idx="4" formatCode="#,##0.0">
                  <c:v>28.9</c:v>
                </c:pt>
                <c:pt idx="5" formatCode="#,##0.0">
                  <c:v>26.2</c:v>
                </c:pt>
                <c:pt idx="6" formatCode="#,##0.0">
                  <c:v>22.4</c:v>
                </c:pt>
                <c:pt idx="7" formatCode="#,##0.0">
                  <c:v>23.3</c:v>
                </c:pt>
                <c:pt idx="8">
                  <c:v>0</c:v>
                </c:pt>
                <c:pt idx="9" formatCode="#,##0.0">
                  <c:v>17.7</c:v>
                </c:pt>
                <c:pt idx="10" formatCode="#,##0.0">
                  <c:v>16.5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D5-400E-93F9-A93996E1F73F}"/>
            </c:ext>
          </c:extLst>
        </c:ser>
        <c:ser>
          <c:idx val="2"/>
          <c:order val="2"/>
          <c:tx>
            <c:strRef>
              <c:f>[성별_연령_방한목적_방한횟수별_한국_여행_중_주요_방문지_20180514172950.xlsx]Sheet1!$E$4</c:f>
              <c:strCache>
                <c:ptCount val="1"/>
                <c:pt idx="0">
                  <c:v>2013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[성별_연령_방한목적_방한횟수별_한국_여행_중_주요_방문지_20180514172950.xlsx]Sheet1!$F$4:$Q$4</c:f>
              <c:numCache>
                <c:formatCode>#,##0.0</c:formatCode>
                <c:ptCount val="12"/>
                <c:pt idx="0">
                  <c:v>58.9</c:v>
                </c:pt>
                <c:pt idx="1">
                  <c:v>45.8</c:v>
                </c:pt>
                <c:pt idx="2">
                  <c:v>26.5</c:v>
                </c:pt>
                <c:pt idx="3">
                  <c:v>31.6</c:v>
                </c:pt>
                <c:pt idx="4">
                  <c:v>25.5</c:v>
                </c:pt>
                <c:pt idx="5">
                  <c:v>23.8</c:v>
                </c:pt>
                <c:pt idx="6">
                  <c:v>20.399999999999999</c:v>
                </c:pt>
                <c:pt idx="7">
                  <c:v>24.3</c:v>
                </c:pt>
                <c:pt idx="8" formatCode="#,##0">
                  <c:v>0</c:v>
                </c:pt>
                <c:pt idx="9">
                  <c:v>17.5</c:v>
                </c:pt>
                <c:pt idx="10">
                  <c:v>19.600000000000001</c:v>
                </c:pt>
                <c:pt idx="11" formatCode="#,##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D5-400E-93F9-A93996E1F73F}"/>
            </c:ext>
          </c:extLst>
        </c:ser>
        <c:ser>
          <c:idx val="3"/>
          <c:order val="3"/>
          <c:tx>
            <c:strRef>
              <c:f>[성별_연령_방한목적_방한횟수별_한국_여행_중_주요_방문지_20180514172950.xlsx]Sheet1!$E$5</c:f>
              <c:strCache>
                <c:ptCount val="1"/>
                <c:pt idx="0">
                  <c:v>2014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[성별_연령_방한목적_방한횟수별_한국_여행_중_주요_방문지_20180514172950.xlsx]Sheet1!$F$5:$Q$5</c:f>
              <c:numCache>
                <c:formatCode>#,##0.0</c:formatCode>
                <c:ptCount val="12"/>
                <c:pt idx="0">
                  <c:v>62.4</c:v>
                </c:pt>
                <c:pt idx="1">
                  <c:v>49.8</c:v>
                </c:pt>
                <c:pt idx="2">
                  <c:v>22.4</c:v>
                </c:pt>
                <c:pt idx="3" formatCode="#,##0">
                  <c:v>35</c:v>
                </c:pt>
                <c:pt idx="4">
                  <c:v>34.200000000000003</c:v>
                </c:pt>
                <c:pt idx="5">
                  <c:v>24.4</c:v>
                </c:pt>
                <c:pt idx="6">
                  <c:v>17.600000000000001</c:v>
                </c:pt>
                <c:pt idx="7" formatCode="#,##0">
                  <c:v>19</c:v>
                </c:pt>
                <c:pt idx="8" formatCode="#,##0">
                  <c:v>0</c:v>
                </c:pt>
                <c:pt idx="9" formatCode="#,##0">
                  <c:v>0</c:v>
                </c:pt>
                <c:pt idx="10" formatCode="#,##0">
                  <c:v>24</c:v>
                </c:pt>
                <c:pt idx="11">
                  <c:v>18.399999999999999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D5-400E-93F9-A93996E1F73F}"/>
            </c:ext>
          </c:extLst>
        </c:ser>
        <c:ser>
          <c:idx val="4"/>
          <c:order val="4"/>
          <c:tx>
            <c:strRef>
              <c:f>[성별_연령_방한목적_방한횟수별_한국_여행_중_주요_방문지_20180514172950.xlsx]Sheet1!$E$6</c:f>
              <c:strCache>
                <c:ptCount val="1"/>
                <c:pt idx="0">
                  <c:v>2015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[성별_연령_방한목적_방한횟수별_한국_여행_중_주요_방문지_20180514172950.xlsx]Sheet1!$F$6:$Q$6</c:f>
              <c:numCache>
                <c:formatCode>#,##0.0</c:formatCode>
                <c:ptCount val="12"/>
                <c:pt idx="0">
                  <c:v>60.7</c:v>
                </c:pt>
                <c:pt idx="1">
                  <c:v>47.5</c:v>
                </c:pt>
                <c:pt idx="2">
                  <c:v>22.8</c:v>
                </c:pt>
                <c:pt idx="3">
                  <c:v>34.9</c:v>
                </c:pt>
                <c:pt idx="4" formatCode="#,##0">
                  <c:v>32</c:v>
                </c:pt>
                <c:pt idx="5">
                  <c:v>20.3</c:v>
                </c:pt>
                <c:pt idx="6" formatCode="#,##0">
                  <c:v>21</c:v>
                </c:pt>
                <c:pt idx="7">
                  <c:v>18.399999999999999</c:v>
                </c:pt>
                <c:pt idx="8" formatCode="#,##0">
                  <c:v>0</c:v>
                </c:pt>
                <c:pt idx="9" formatCode="#,##0">
                  <c:v>0</c:v>
                </c:pt>
                <c:pt idx="10">
                  <c:v>22.9</c:v>
                </c:pt>
                <c:pt idx="11">
                  <c:v>18.2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D5-400E-93F9-A93996E1F73F}"/>
            </c:ext>
          </c:extLst>
        </c:ser>
        <c:ser>
          <c:idx val="5"/>
          <c:order val="5"/>
          <c:tx>
            <c:strRef>
              <c:f>[성별_연령_방한목적_방한횟수별_한국_여행_중_주요_방문지_20180514172950.xlsx]Sheet1!$E$7</c:f>
              <c:strCache>
                <c:ptCount val="1"/>
                <c:pt idx="0">
                  <c:v>2016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[성별_연령_방한목적_방한횟수별_한국_여행_중_주요_방문지_20180514172950.xlsx]Sheet1!$F$1:$Q$1</c:f>
              <c:strCache>
                <c:ptCount val="12"/>
                <c:pt idx="0">
                  <c:v>명동</c:v>
                </c:pt>
                <c:pt idx="1">
                  <c:v>동대문시장</c:v>
                </c:pt>
                <c:pt idx="2">
                  <c:v>남대문시장</c:v>
                </c:pt>
                <c:pt idx="3">
                  <c:v>고궁</c:v>
                </c:pt>
                <c:pt idx="4">
                  <c:v>남산, N서울타워</c:v>
                </c:pt>
                <c:pt idx="5">
                  <c:v>인사동</c:v>
                </c:pt>
                <c:pt idx="6">
                  <c:v>박물관(기념관)</c:v>
                </c:pt>
                <c:pt idx="7">
                  <c:v>롯데월드</c:v>
                </c:pt>
                <c:pt idx="8">
                  <c:v>청계천</c:v>
                </c:pt>
                <c:pt idx="9">
                  <c:v>이태원</c:v>
                </c:pt>
                <c:pt idx="10">
                  <c:v>신촌/홍대주변</c:v>
                </c:pt>
                <c:pt idx="11">
                  <c:v>강남역</c:v>
                </c:pt>
              </c:strCache>
            </c:strRef>
          </c:cat>
          <c:val>
            <c:numRef>
              <c:f>[성별_연령_방한목적_방한횟수별_한국_여행_중_주요_방문지_20180514172950.xlsx]Sheet1!$F$7:$Q$7</c:f>
              <c:numCache>
                <c:formatCode>#,##0.0</c:formatCode>
                <c:ptCount val="12"/>
                <c:pt idx="0">
                  <c:v>63.2</c:v>
                </c:pt>
                <c:pt idx="1">
                  <c:v>48.6</c:v>
                </c:pt>
                <c:pt idx="2">
                  <c:v>22.6</c:v>
                </c:pt>
                <c:pt idx="3">
                  <c:v>30.1</c:v>
                </c:pt>
                <c:pt idx="4">
                  <c:v>33.6</c:v>
                </c:pt>
                <c:pt idx="5">
                  <c:v>21.9</c:v>
                </c:pt>
                <c:pt idx="6">
                  <c:v>18.899999999999999</c:v>
                </c:pt>
                <c:pt idx="7">
                  <c:v>18.600000000000001</c:v>
                </c:pt>
                <c:pt idx="8" formatCode="#,##0">
                  <c:v>15</c:v>
                </c:pt>
                <c:pt idx="9">
                  <c:v>16.399999999999999</c:v>
                </c:pt>
                <c:pt idx="10">
                  <c:v>25.9</c:v>
                </c:pt>
                <c:pt idx="11">
                  <c:v>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D5-400E-93F9-A93996E1F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0052224"/>
        <c:axId val="680048944"/>
      </c:lineChart>
      <c:catAx>
        <c:axId val="68005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61628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0048944"/>
        <c:crosses val="autoZero"/>
        <c:auto val="1"/>
        <c:lblAlgn val="ctr"/>
        <c:lblOffset val="100"/>
        <c:noMultiLvlLbl val="0"/>
      </c:catAx>
      <c:valAx>
        <c:axId val="68004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61628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005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[지역별_경상수지_20180520205535.xlsx]Sheet1!$B$2</c:f>
              <c:strCache>
                <c:ptCount val="1"/>
                <c:pt idx="0">
                  <c:v>경상수지 총계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[지역별_경상수지_20180520205535.xlsx]Sheet1!$A$3:$A$12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[지역별_경상수지_20180520205535.xlsx]Sheet1!$B$3:$B$12</c:f>
              <c:numCache>
                <c:formatCode>#,##0.0</c:formatCode>
                <c:ptCount val="10"/>
                <c:pt idx="0">
                  <c:v>11794.5</c:v>
                </c:pt>
                <c:pt idx="1">
                  <c:v>3189.7</c:v>
                </c:pt>
                <c:pt idx="2">
                  <c:v>33593.300000000003</c:v>
                </c:pt>
                <c:pt idx="3">
                  <c:v>28850.400000000001</c:v>
                </c:pt>
                <c:pt idx="4">
                  <c:v>18655.8</c:v>
                </c:pt>
                <c:pt idx="5">
                  <c:v>50835</c:v>
                </c:pt>
                <c:pt idx="6">
                  <c:v>81148.2</c:v>
                </c:pt>
                <c:pt idx="7">
                  <c:v>84373</c:v>
                </c:pt>
                <c:pt idx="8">
                  <c:v>105939.6</c:v>
                </c:pt>
                <c:pt idx="9">
                  <c:v>99243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7B-40B9-BC38-FA1A9D052C33}"/>
            </c:ext>
          </c:extLst>
        </c:ser>
        <c:ser>
          <c:idx val="1"/>
          <c:order val="1"/>
          <c:tx>
            <c:strRef>
              <c:f>[지역별_경상수지_20180520205535.xlsx]Sheet1!$K$2</c:f>
              <c:strCache>
                <c:ptCount val="1"/>
                <c:pt idx="0">
                  <c:v>여행수지 총계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[지역별_경상수지_20180520205535.xlsx]Sheet1!$A$3:$A$12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[지역별_경상수지_20180520205535.xlsx]Sheet1!$K$3:$K$12</c:f>
              <c:numCache>
                <c:formatCode>#,##0.0</c:formatCode>
                <c:ptCount val="10"/>
                <c:pt idx="0">
                  <c:v>-15840.5</c:v>
                </c:pt>
                <c:pt idx="1">
                  <c:v>-9305.7000000000007</c:v>
                </c:pt>
                <c:pt idx="2">
                  <c:v>-5231.3999999999996</c:v>
                </c:pt>
                <c:pt idx="3">
                  <c:v>-8437.7999999999993</c:v>
                </c:pt>
                <c:pt idx="4">
                  <c:v>-7444.8</c:v>
                </c:pt>
                <c:pt idx="5">
                  <c:v>-7216.4</c:v>
                </c:pt>
                <c:pt idx="6">
                  <c:v>-7018.8</c:v>
                </c:pt>
                <c:pt idx="7">
                  <c:v>-5356.3</c:v>
                </c:pt>
                <c:pt idx="8">
                  <c:v>-10055.6</c:v>
                </c:pt>
                <c:pt idx="9">
                  <c:v>-9911.6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7B-40B9-BC38-FA1A9D052C33}"/>
            </c:ext>
          </c:extLst>
        </c:ser>
        <c:ser>
          <c:idx val="2"/>
          <c:order val="2"/>
          <c:tx>
            <c:strRef>
              <c:f>[지역별_경상수지_20180520205535.xlsx]Sheet1!$T$2</c:f>
              <c:strCache>
                <c:ptCount val="1"/>
                <c:pt idx="0">
                  <c:v>상품수지 총계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[지역별_경상수지_20180520205535.xlsx]Sheet1!$A$3:$A$12</c:f>
              <c:strCach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strCache>
            </c:strRef>
          </c:cat>
          <c:val>
            <c:numRef>
              <c:f>[지역별_경상수지_20180520205535.xlsx]Sheet1!$T$3:$T$12</c:f>
              <c:numCache>
                <c:formatCode>#,##0.0</c:formatCode>
                <c:ptCount val="10"/>
                <c:pt idx="0">
                  <c:v>32837.599999999999</c:v>
                </c:pt>
                <c:pt idx="1">
                  <c:v>12197.5</c:v>
                </c:pt>
                <c:pt idx="2">
                  <c:v>47814</c:v>
                </c:pt>
                <c:pt idx="3">
                  <c:v>47915.4</c:v>
                </c:pt>
                <c:pt idx="4">
                  <c:v>29089.9</c:v>
                </c:pt>
                <c:pt idx="5">
                  <c:v>49406</c:v>
                </c:pt>
                <c:pt idx="6">
                  <c:v>82781</c:v>
                </c:pt>
                <c:pt idx="7">
                  <c:v>88885.4</c:v>
                </c:pt>
                <c:pt idx="8">
                  <c:v>122269.2</c:v>
                </c:pt>
                <c:pt idx="9">
                  <c:v>118895.4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7B-40B9-BC38-FA1A9D052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3824800"/>
        <c:axId val="623825128"/>
      </c:lineChart>
      <c:catAx>
        <c:axId val="62382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3825128"/>
        <c:crosses val="autoZero"/>
        <c:auto val="1"/>
        <c:lblAlgn val="ctr"/>
        <c:lblOffset val="100"/>
        <c:noMultiLvlLbl val="0"/>
      </c:catAx>
      <c:valAx>
        <c:axId val="623825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382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전대륙 연령별 방문객수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데이터!$B$3</c:f>
              <c:strCache>
                <c:ptCount val="1"/>
                <c:pt idx="0">
                  <c:v>0~20세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데이터!$C$3:$K$3</c:f>
              <c:numCache>
                <c:formatCode>#,##0</c:formatCode>
                <c:ptCount val="9"/>
                <c:pt idx="0">
                  <c:v>446484</c:v>
                </c:pt>
                <c:pt idx="1">
                  <c:v>476233</c:v>
                </c:pt>
                <c:pt idx="2">
                  <c:v>488770</c:v>
                </c:pt>
                <c:pt idx="3">
                  <c:v>552015</c:v>
                </c:pt>
                <c:pt idx="4">
                  <c:v>651370</c:v>
                </c:pt>
                <c:pt idx="5">
                  <c:v>746228</c:v>
                </c:pt>
                <c:pt idx="6">
                  <c:v>926601</c:v>
                </c:pt>
                <c:pt idx="7">
                  <c:v>1017740</c:v>
                </c:pt>
                <c:pt idx="8">
                  <c:v>1249214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4A-401B-BB78-439B51D21182}"/>
            </c:ext>
          </c:extLst>
        </c:ser>
        <c:ser>
          <c:idx val="1"/>
          <c:order val="1"/>
          <c:tx>
            <c:strRef>
              <c:f>데이터!$B$4</c:f>
              <c:strCache>
                <c:ptCount val="1"/>
                <c:pt idx="0">
                  <c:v>21~30세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데이터!$C$4:$K$4</c:f>
              <c:numCache>
                <c:formatCode>#,##0</c:formatCode>
                <c:ptCount val="9"/>
                <c:pt idx="0">
                  <c:v>962006</c:v>
                </c:pt>
                <c:pt idx="1">
                  <c:v>1005585</c:v>
                </c:pt>
                <c:pt idx="2">
                  <c:v>1137355</c:v>
                </c:pt>
                <c:pt idx="3">
                  <c:v>1425663</c:v>
                </c:pt>
                <c:pt idx="4">
                  <c:v>1622769</c:v>
                </c:pt>
                <c:pt idx="5">
                  <c:v>1927213</c:v>
                </c:pt>
                <c:pt idx="6">
                  <c:v>2198565</c:v>
                </c:pt>
                <c:pt idx="7">
                  <c:v>2337179</c:v>
                </c:pt>
                <c:pt idx="8">
                  <c:v>2866912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4A-401B-BB78-439B51D21182}"/>
            </c:ext>
          </c:extLst>
        </c:ser>
        <c:ser>
          <c:idx val="2"/>
          <c:order val="2"/>
          <c:tx>
            <c:strRef>
              <c:f>데이터!$B$5</c:f>
              <c:strCache>
                <c:ptCount val="1"/>
                <c:pt idx="0">
                  <c:v>31~40세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데이터!$C$5:$K$5</c:f>
              <c:numCache>
                <c:formatCode>#,##0</c:formatCode>
                <c:ptCount val="9"/>
                <c:pt idx="0">
                  <c:v>1186280</c:v>
                </c:pt>
                <c:pt idx="1">
                  <c:v>1238978</c:v>
                </c:pt>
                <c:pt idx="2">
                  <c:v>1322644</c:v>
                </c:pt>
                <c:pt idx="3">
                  <c:v>1483944</c:v>
                </c:pt>
                <c:pt idx="4">
                  <c:v>1670563</c:v>
                </c:pt>
                <c:pt idx="5">
                  <c:v>1854705</c:v>
                </c:pt>
                <c:pt idx="6">
                  <c:v>2136084</c:v>
                </c:pt>
                <c:pt idx="7">
                  <c:v>2306379</c:v>
                </c:pt>
                <c:pt idx="8">
                  <c:v>2794963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4A-401B-BB78-439B51D21182}"/>
            </c:ext>
          </c:extLst>
        </c:ser>
        <c:ser>
          <c:idx val="3"/>
          <c:order val="3"/>
          <c:tx>
            <c:strRef>
              <c:f>데이터!$B$6</c:f>
              <c:strCache>
                <c:ptCount val="1"/>
                <c:pt idx="0">
                  <c:v>41~50세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데이터!$C$6:$K$6</c:f>
              <c:numCache>
                <c:formatCode>#,##0</c:formatCode>
                <c:ptCount val="9"/>
                <c:pt idx="0">
                  <c:v>1130515</c:v>
                </c:pt>
                <c:pt idx="1">
                  <c:v>1195299</c:v>
                </c:pt>
                <c:pt idx="2">
                  <c:v>1258559</c:v>
                </c:pt>
                <c:pt idx="3">
                  <c:v>1386152</c:v>
                </c:pt>
                <c:pt idx="4">
                  <c:v>1598371</c:v>
                </c:pt>
                <c:pt idx="5">
                  <c:v>1771292</c:v>
                </c:pt>
                <c:pt idx="6">
                  <c:v>2079293</c:v>
                </c:pt>
                <c:pt idx="7">
                  <c:v>2174659</c:v>
                </c:pt>
                <c:pt idx="8">
                  <c:v>2424626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4A-401B-BB78-439B51D21182}"/>
            </c:ext>
          </c:extLst>
        </c:ser>
        <c:ser>
          <c:idx val="4"/>
          <c:order val="4"/>
          <c:tx>
            <c:strRef>
              <c:f>데이터!$B$7</c:f>
              <c:strCache>
                <c:ptCount val="1"/>
                <c:pt idx="0">
                  <c:v>51~60세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데이터!$C$7:$K$7</c:f>
              <c:numCache>
                <c:formatCode>#,##0</c:formatCode>
                <c:ptCount val="9"/>
                <c:pt idx="0">
                  <c:v>943799</c:v>
                </c:pt>
                <c:pt idx="1">
                  <c:v>1006182</c:v>
                </c:pt>
                <c:pt idx="2">
                  <c:v>1067867</c:v>
                </c:pt>
                <c:pt idx="3">
                  <c:v>1214222</c:v>
                </c:pt>
                <c:pt idx="4">
                  <c:v>1319766</c:v>
                </c:pt>
                <c:pt idx="5">
                  <c:v>1411504</c:v>
                </c:pt>
                <c:pt idx="6">
                  <c:v>1630262</c:v>
                </c:pt>
                <c:pt idx="7">
                  <c:v>1687735</c:v>
                </c:pt>
                <c:pt idx="8">
                  <c:v>1969288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4A-401B-BB78-439B51D21182}"/>
            </c:ext>
          </c:extLst>
        </c:ser>
        <c:ser>
          <c:idx val="5"/>
          <c:order val="5"/>
          <c:tx>
            <c:strRef>
              <c:f>데이터!$B$8</c:f>
              <c:strCache>
                <c:ptCount val="1"/>
                <c:pt idx="0">
                  <c:v>61세 이상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데이터!$C$8:$K$8</c:f>
              <c:numCache>
                <c:formatCode>#,##0</c:formatCode>
                <c:ptCount val="9"/>
                <c:pt idx="0">
                  <c:v>566644</c:v>
                </c:pt>
                <c:pt idx="1">
                  <c:v>592115</c:v>
                </c:pt>
                <c:pt idx="2">
                  <c:v>689597</c:v>
                </c:pt>
                <c:pt idx="3">
                  <c:v>862303</c:v>
                </c:pt>
                <c:pt idx="4">
                  <c:v>943314</c:v>
                </c:pt>
                <c:pt idx="5">
                  <c:v>984802</c:v>
                </c:pt>
                <c:pt idx="6">
                  <c:v>1162192</c:v>
                </c:pt>
                <c:pt idx="7">
                  <c:v>1130221</c:v>
                </c:pt>
                <c:pt idx="8">
                  <c:v>1314339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84A-401B-BB78-439B51D21182}"/>
            </c:ext>
          </c:extLst>
        </c:ser>
        <c:ser>
          <c:idx val="6"/>
          <c:order val="6"/>
          <c:tx>
            <c:strRef>
              <c:f>데이터!$B$9</c:f>
              <c:strCache>
                <c:ptCount val="1"/>
                <c:pt idx="0">
                  <c:v>승무원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데이터!$C$1:$K$1</c:f>
              <c:strCache>
                <c:ptCount val="9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</c:strCache>
            </c:strRef>
          </c:cat>
          <c:val>
            <c:numRef>
              <c:f>데이터!$C$9:$K$9</c:f>
              <c:numCache>
                <c:formatCode>#,##0</c:formatCode>
                <c:ptCount val="9"/>
                <c:pt idx="0">
                  <c:v>919319</c:v>
                </c:pt>
                <c:pt idx="1">
                  <c:v>933848</c:v>
                </c:pt>
                <c:pt idx="2">
                  <c:v>926049</c:v>
                </c:pt>
                <c:pt idx="3">
                  <c:v>893234</c:v>
                </c:pt>
                <c:pt idx="4">
                  <c:v>991505</c:v>
                </c:pt>
                <c:pt idx="5">
                  <c:v>1099052</c:v>
                </c:pt>
                <c:pt idx="6">
                  <c:v>1007031</c:v>
                </c:pt>
                <c:pt idx="7">
                  <c:v>1521637</c:v>
                </c:pt>
                <c:pt idx="8">
                  <c:v>1582174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84A-401B-BB78-439B51D21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9241656"/>
        <c:axId val="529240672"/>
      </c:lineChart>
      <c:catAx>
        <c:axId val="529241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240672"/>
        <c:crosses val="autoZero"/>
        <c:auto val="1"/>
        <c:lblAlgn val="ctr"/>
        <c:lblOffset val="100"/>
        <c:noMultiLvlLbl val="0"/>
      </c:catAx>
      <c:valAx>
        <c:axId val="52924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924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서울 주요 관광지점 입장객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데이터!$B$2</c:f>
              <c:strCache>
                <c:ptCount val="1"/>
                <c:pt idx="0">
                  <c:v>경복궁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데이터!$D$2:$O$2</c:f>
              <c:numCache>
                <c:formatCode>#,##0</c:formatCode>
                <c:ptCount val="12"/>
                <c:pt idx="0">
                  <c:v>1109229</c:v>
                </c:pt>
                <c:pt idx="1">
                  <c:v>1474880</c:v>
                </c:pt>
                <c:pt idx="2">
                  <c:v>1143476</c:v>
                </c:pt>
                <c:pt idx="3">
                  <c:v>1333948</c:v>
                </c:pt>
                <c:pt idx="4">
                  <c:v>1095301</c:v>
                </c:pt>
                <c:pt idx="5">
                  <c:v>1884234</c:v>
                </c:pt>
                <c:pt idx="6">
                  <c:v>1654309</c:v>
                </c:pt>
                <c:pt idx="7">
                  <c:v>1386274</c:v>
                </c:pt>
                <c:pt idx="8">
                  <c:v>876537</c:v>
                </c:pt>
                <c:pt idx="9">
                  <c:v>1171214</c:v>
                </c:pt>
                <c:pt idx="10">
                  <c:v>927524</c:v>
                </c:pt>
                <c:pt idx="11">
                  <c:v>1529717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2C-4483-B010-54D32475A813}"/>
            </c:ext>
          </c:extLst>
        </c:ser>
        <c:ser>
          <c:idx val="1"/>
          <c:order val="1"/>
          <c:tx>
            <c:strRef>
              <c:f>데이터!$B$6</c:f>
              <c:strCache>
                <c:ptCount val="1"/>
                <c:pt idx="0">
                  <c:v>종묘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데이터!$D$6:$O$6</c:f>
              <c:numCache>
                <c:formatCode>#,##0</c:formatCode>
                <c:ptCount val="12"/>
                <c:pt idx="0">
                  <c:v>48481</c:v>
                </c:pt>
                <c:pt idx="1">
                  <c:v>92539</c:v>
                </c:pt>
                <c:pt idx="2">
                  <c:v>60930</c:v>
                </c:pt>
                <c:pt idx="3">
                  <c:v>74783</c:v>
                </c:pt>
                <c:pt idx="4">
                  <c:v>51737</c:v>
                </c:pt>
                <c:pt idx="5">
                  <c:v>135466</c:v>
                </c:pt>
                <c:pt idx="6">
                  <c:v>69220</c:v>
                </c:pt>
                <c:pt idx="7">
                  <c:v>72980</c:v>
                </c:pt>
                <c:pt idx="8">
                  <c:v>50760</c:v>
                </c:pt>
                <c:pt idx="9">
                  <c:v>164678</c:v>
                </c:pt>
                <c:pt idx="10">
                  <c:v>72052</c:v>
                </c:pt>
                <c:pt idx="11">
                  <c:v>127706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2C-4483-B010-54D32475A813}"/>
            </c:ext>
          </c:extLst>
        </c:ser>
        <c:ser>
          <c:idx val="2"/>
          <c:order val="2"/>
          <c:tx>
            <c:strRef>
              <c:f>데이터!$B$9</c:f>
              <c:strCache>
                <c:ptCount val="1"/>
                <c:pt idx="0">
                  <c:v>창경궁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데이터!$D$9:$O$9</c:f>
              <c:numCache>
                <c:formatCode>#,##0</c:formatCode>
                <c:ptCount val="12"/>
                <c:pt idx="0">
                  <c:v>195649</c:v>
                </c:pt>
                <c:pt idx="1">
                  <c:v>222612</c:v>
                </c:pt>
                <c:pt idx="2">
                  <c:v>220538</c:v>
                </c:pt>
                <c:pt idx="3">
                  <c:v>210290</c:v>
                </c:pt>
                <c:pt idx="4">
                  <c:v>164092</c:v>
                </c:pt>
                <c:pt idx="5">
                  <c:v>311800</c:v>
                </c:pt>
                <c:pt idx="6">
                  <c:v>202655</c:v>
                </c:pt>
                <c:pt idx="7">
                  <c:v>216590</c:v>
                </c:pt>
                <c:pt idx="8">
                  <c:v>93171</c:v>
                </c:pt>
                <c:pt idx="9">
                  <c:v>286080</c:v>
                </c:pt>
                <c:pt idx="10">
                  <c:v>147425</c:v>
                </c:pt>
                <c:pt idx="11">
                  <c:v>309296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2C-4483-B010-54D32475A813}"/>
            </c:ext>
          </c:extLst>
        </c:ser>
        <c:ser>
          <c:idx val="3"/>
          <c:order val="3"/>
          <c:tx>
            <c:strRef>
              <c:f>데이터!$B$12</c:f>
              <c:strCache>
                <c:ptCount val="1"/>
                <c:pt idx="0">
                  <c:v>창덕궁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데이터!$D$12:$O$12</c:f>
              <c:numCache>
                <c:formatCode>#,##0</c:formatCode>
                <c:ptCount val="12"/>
                <c:pt idx="0">
                  <c:v>256070</c:v>
                </c:pt>
                <c:pt idx="1">
                  <c:v>473941</c:v>
                </c:pt>
                <c:pt idx="2">
                  <c:v>398144</c:v>
                </c:pt>
                <c:pt idx="3">
                  <c:v>503842</c:v>
                </c:pt>
                <c:pt idx="4">
                  <c:v>284819</c:v>
                </c:pt>
                <c:pt idx="5">
                  <c:v>612379</c:v>
                </c:pt>
                <c:pt idx="6">
                  <c:v>382564</c:v>
                </c:pt>
                <c:pt idx="7">
                  <c:v>540274</c:v>
                </c:pt>
                <c:pt idx="8">
                  <c:v>282796</c:v>
                </c:pt>
                <c:pt idx="9">
                  <c:v>505231</c:v>
                </c:pt>
                <c:pt idx="10">
                  <c:v>312286</c:v>
                </c:pt>
                <c:pt idx="11">
                  <c:v>702721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2C-4483-B010-54D32475A813}"/>
            </c:ext>
          </c:extLst>
        </c:ser>
        <c:ser>
          <c:idx val="4"/>
          <c:order val="4"/>
          <c:tx>
            <c:strRef>
              <c:f>데이터!$B$15</c:f>
              <c:strCache>
                <c:ptCount val="1"/>
                <c:pt idx="0">
                  <c:v>덕수궁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데이터!$D$15:$O$15</c:f>
              <c:numCache>
                <c:formatCode>#,##0</c:formatCode>
                <c:ptCount val="12"/>
                <c:pt idx="0">
                  <c:v>208216</c:v>
                </c:pt>
                <c:pt idx="1">
                  <c:v>334438</c:v>
                </c:pt>
                <c:pt idx="2">
                  <c:v>356438</c:v>
                </c:pt>
                <c:pt idx="3">
                  <c:v>387889</c:v>
                </c:pt>
                <c:pt idx="4">
                  <c:v>220881</c:v>
                </c:pt>
                <c:pt idx="5">
                  <c:v>482625</c:v>
                </c:pt>
                <c:pt idx="6">
                  <c:v>462620</c:v>
                </c:pt>
                <c:pt idx="7">
                  <c:v>380000</c:v>
                </c:pt>
                <c:pt idx="8">
                  <c:v>279040</c:v>
                </c:pt>
                <c:pt idx="9">
                  <c:v>434512</c:v>
                </c:pt>
                <c:pt idx="10">
                  <c:v>344523</c:v>
                </c:pt>
                <c:pt idx="11">
                  <c:v>791729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2C-4483-B010-54D32475A813}"/>
            </c:ext>
          </c:extLst>
        </c:ser>
        <c:ser>
          <c:idx val="5"/>
          <c:order val="5"/>
          <c:tx>
            <c:strRef>
              <c:f>데이터!$B$18</c:f>
              <c:strCache>
                <c:ptCount val="1"/>
                <c:pt idx="0">
                  <c:v>남산골한옥마을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데이터!$D$18:$O$18</c:f>
              <c:numCache>
                <c:formatCode>#,##0</c:formatCode>
                <c:ptCount val="12"/>
                <c:pt idx="0">
                  <c:v>321813</c:v>
                </c:pt>
                <c:pt idx="1">
                  <c:v>428128</c:v>
                </c:pt>
                <c:pt idx="2">
                  <c:v>289721</c:v>
                </c:pt>
                <c:pt idx="3">
                  <c:v>319695</c:v>
                </c:pt>
                <c:pt idx="4">
                  <c:v>256714</c:v>
                </c:pt>
                <c:pt idx="5">
                  <c:v>417534</c:v>
                </c:pt>
                <c:pt idx="6">
                  <c:v>314654</c:v>
                </c:pt>
                <c:pt idx="7">
                  <c:v>293938</c:v>
                </c:pt>
                <c:pt idx="8">
                  <c:v>204605</c:v>
                </c:pt>
                <c:pt idx="9">
                  <c:v>289809</c:v>
                </c:pt>
                <c:pt idx="10">
                  <c:v>303141</c:v>
                </c:pt>
                <c:pt idx="11">
                  <c:v>366440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52C-4483-B010-54D32475A813}"/>
            </c:ext>
          </c:extLst>
        </c:ser>
        <c:ser>
          <c:idx val="6"/>
          <c:order val="6"/>
          <c:tx>
            <c:strRef>
              <c:f>데이터!$B$21</c:f>
              <c:strCache>
                <c:ptCount val="1"/>
                <c:pt idx="0">
                  <c:v>서울시립미술관 본관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데이터!$D$21:$O$21</c:f>
              <c:numCache>
                <c:formatCode>#,##0</c:formatCode>
                <c:ptCount val="12"/>
                <c:pt idx="0">
                  <c:v>160563</c:v>
                </c:pt>
                <c:pt idx="1">
                  <c:v>151651</c:v>
                </c:pt>
                <c:pt idx="2">
                  <c:v>207907</c:v>
                </c:pt>
                <c:pt idx="3">
                  <c:v>228947</c:v>
                </c:pt>
                <c:pt idx="4">
                  <c:v>184356</c:v>
                </c:pt>
                <c:pt idx="5">
                  <c:v>318209</c:v>
                </c:pt>
                <c:pt idx="6">
                  <c:v>387436</c:v>
                </c:pt>
                <c:pt idx="7">
                  <c:v>194693</c:v>
                </c:pt>
                <c:pt idx="8">
                  <c:v>243586</c:v>
                </c:pt>
                <c:pt idx="9">
                  <c:v>277374</c:v>
                </c:pt>
                <c:pt idx="10">
                  <c:v>432722</c:v>
                </c:pt>
                <c:pt idx="11">
                  <c:v>431527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52C-4483-B010-54D32475A813}"/>
            </c:ext>
          </c:extLst>
        </c:ser>
        <c:ser>
          <c:idx val="7"/>
          <c:order val="7"/>
          <c:tx>
            <c:strRef>
              <c:f>데이터!$B$24</c:f>
              <c:strCache>
                <c:ptCount val="1"/>
                <c:pt idx="0">
                  <c:v>국립중앙박물관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데이터!$D$24:$O$24</c:f>
              <c:numCache>
                <c:formatCode>#,##0</c:formatCode>
                <c:ptCount val="12"/>
                <c:pt idx="0">
                  <c:v>742185</c:v>
                </c:pt>
                <c:pt idx="1">
                  <c:v>580588</c:v>
                </c:pt>
                <c:pt idx="2">
                  <c:v>966491</c:v>
                </c:pt>
                <c:pt idx="3">
                  <c:v>791313</c:v>
                </c:pt>
                <c:pt idx="4">
                  <c:v>829230</c:v>
                </c:pt>
                <c:pt idx="5">
                  <c:v>773789</c:v>
                </c:pt>
                <c:pt idx="6">
                  <c:v>1005654</c:v>
                </c:pt>
                <c:pt idx="7">
                  <c:v>787586</c:v>
                </c:pt>
                <c:pt idx="8">
                  <c:v>1056930</c:v>
                </c:pt>
                <c:pt idx="9">
                  <c:v>735515</c:v>
                </c:pt>
                <c:pt idx="10">
                  <c:v>925781</c:v>
                </c:pt>
                <c:pt idx="11">
                  <c:v>758380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52C-4483-B010-54D32475A813}"/>
            </c:ext>
          </c:extLst>
        </c:ser>
        <c:ser>
          <c:idx val="8"/>
          <c:order val="8"/>
          <c:tx>
            <c:strRef>
              <c:f>데이터!$B$27</c:f>
              <c:strCache>
                <c:ptCount val="1"/>
                <c:pt idx="0">
                  <c:v>태릉 ·  강릉 · 조선왕릉전시관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데이터!$D$27:$O$27</c:f>
              <c:numCache>
                <c:formatCode>#,##0</c:formatCode>
                <c:ptCount val="12"/>
                <c:pt idx="0">
                  <c:v>9896</c:v>
                </c:pt>
                <c:pt idx="1">
                  <c:v>40212</c:v>
                </c:pt>
                <c:pt idx="2">
                  <c:v>23985</c:v>
                </c:pt>
                <c:pt idx="3">
                  <c:v>28790</c:v>
                </c:pt>
                <c:pt idx="4">
                  <c:v>7102</c:v>
                </c:pt>
                <c:pt idx="5">
                  <c:v>42873</c:v>
                </c:pt>
                <c:pt idx="6">
                  <c:v>17366</c:v>
                </c:pt>
                <c:pt idx="7">
                  <c:v>27940</c:v>
                </c:pt>
                <c:pt idx="8">
                  <c:v>7080</c:v>
                </c:pt>
                <c:pt idx="9">
                  <c:v>38997</c:v>
                </c:pt>
                <c:pt idx="10">
                  <c:v>17908</c:v>
                </c:pt>
                <c:pt idx="11">
                  <c:v>35238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52C-4483-B010-54D32475A813}"/>
            </c:ext>
          </c:extLst>
        </c:ser>
        <c:ser>
          <c:idx val="9"/>
          <c:order val="9"/>
          <c:tx>
            <c:strRef>
              <c:f>데이터!$B$30</c:f>
              <c:strCache>
                <c:ptCount val="1"/>
                <c:pt idx="0">
                  <c:v>서대문자연사박물관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데이터!$D$30:$O$30</c:f>
              <c:numCache>
                <c:formatCode>#,##0</c:formatCode>
                <c:ptCount val="12"/>
                <c:pt idx="0">
                  <c:v>90794</c:v>
                </c:pt>
                <c:pt idx="1">
                  <c:v>59959</c:v>
                </c:pt>
                <c:pt idx="2">
                  <c:v>98803</c:v>
                </c:pt>
                <c:pt idx="3">
                  <c:v>77581</c:v>
                </c:pt>
                <c:pt idx="4">
                  <c:v>73940</c:v>
                </c:pt>
                <c:pt idx="5">
                  <c:v>80877</c:v>
                </c:pt>
                <c:pt idx="6">
                  <c:v>102224</c:v>
                </c:pt>
                <c:pt idx="7">
                  <c:v>72449</c:v>
                </c:pt>
                <c:pt idx="8">
                  <c:v>80765</c:v>
                </c:pt>
                <c:pt idx="9">
                  <c:v>79710</c:v>
                </c:pt>
                <c:pt idx="10">
                  <c:v>80957</c:v>
                </c:pt>
                <c:pt idx="11">
                  <c:v>86995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52C-4483-B010-54D32475A813}"/>
            </c:ext>
          </c:extLst>
        </c:ser>
        <c:ser>
          <c:idx val="10"/>
          <c:order val="10"/>
          <c:tx>
            <c:strRef>
              <c:f>데이터!$B$33</c:f>
              <c:strCache>
                <c:ptCount val="1"/>
                <c:pt idx="0">
                  <c:v>서대문형무소역사관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데이터!$D$33:$O$33</c:f>
              <c:numCache>
                <c:formatCode>#,##0</c:formatCode>
                <c:ptCount val="12"/>
                <c:pt idx="0">
                  <c:v>83218</c:v>
                </c:pt>
                <c:pt idx="1">
                  <c:v>162671</c:v>
                </c:pt>
                <c:pt idx="2">
                  <c:v>189929</c:v>
                </c:pt>
                <c:pt idx="3">
                  <c:v>168903</c:v>
                </c:pt>
                <c:pt idx="4">
                  <c:v>99091</c:v>
                </c:pt>
                <c:pt idx="5">
                  <c:v>193735</c:v>
                </c:pt>
                <c:pt idx="6">
                  <c:v>198606</c:v>
                </c:pt>
                <c:pt idx="7">
                  <c:v>170404</c:v>
                </c:pt>
                <c:pt idx="8">
                  <c:v>125854</c:v>
                </c:pt>
                <c:pt idx="9">
                  <c:v>219440</c:v>
                </c:pt>
                <c:pt idx="10">
                  <c:v>164549</c:v>
                </c:pt>
                <c:pt idx="11">
                  <c:v>188137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52C-4483-B010-54D32475A813}"/>
            </c:ext>
          </c:extLst>
        </c:ser>
        <c:ser>
          <c:idx val="11"/>
          <c:order val="11"/>
          <c:tx>
            <c:strRef>
              <c:f>데이터!$B$36</c:f>
              <c:strCache>
                <c:ptCount val="1"/>
                <c:pt idx="0">
                  <c:v>트릭아이미술관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데이터!$D$36:$O$36</c:f>
              <c:numCache>
                <c:formatCode>#,##0</c:formatCode>
                <c:ptCount val="12"/>
                <c:pt idx="0">
                  <c:v>121405</c:v>
                </c:pt>
                <c:pt idx="1">
                  <c:v>83552</c:v>
                </c:pt>
                <c:pt idx="2">
                  <c:v>67437</c:v>
                </c:pt>
                <c:pt idx="3">
                  <c:v>94735</c:v>
                </c:pt>
                <c:pt idx="4">
                  <c:v>104944</c:v>
                </c:pt>
                <c:pt idx="5">
                  <c:v>91409</c:v>
                </c:pt>
                <c:pt idx="6">
                  <c:v>103762</c:v>
                </c:pt>
                <c:pt idx="7">
                  <c:v>83838</c:v>
                </c:pt>
                <c:pt idx="8">
                  <c:v>74612</c:v>
                </c:pt>
                <c:pt idx="9">
                  <c:v>64212</c:v>
                </c:pt>
                <c:pt idx="10">
                  <c:v>60723</c:v>
                </c:pt>
                <c:pt idx="11">
                  <c:v>58957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52C-4483-B010-54D32475A813}"/>
            </c:ext>
          </c:extLst>
        </c:ser>
        <c:ser>
          <c:idx val="12"/>
          <c:order val="12"/>
          <c:tx>
            <c:strRef>
              <c:f>데이터!$B$39</c:f>
              <c:strCache>
                <c:ptCount val="1"/>
                <c:pt idx="0">
                  <c:v>헌릉ㆍ인릉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데이터!$D$39:$O$39</c:f>
              <c:numCache>
                <c:formatCode>#,##0</c:formatCode>
                <c:ptCount val="12"/>
                <c:pt idx="0">
                  <c:v>6103</c:v>
                </c:pt>
                <c:pt idx="1">
                  <c:v>15733</c:v>
                </c:pt>
                <c:pt idx="2">
                  <c:v>11106</c:v>
                </c:pt>
                <c:pt idx="3">
                  <c:v>9715</c:v>
                </c:pt>
                <c:pt idx="4">
                  <c:v>5735</c:v>
                </c:pt>
                <c:pt idx="5">
                  <c:v>14259</c:v>
                </c:pt>
                <c:pt idx="6">
                  <c:v>7673</c:v>
                </c:pt>
                <c:pt idx="7">
                  <c:v>10014</c:v>
                </c:pt>
                <c:pt idx="8">
                  <c:v>5252</c:v>
                </c:pt>
                <c:pt idx="9">
                  <c:v>12010</c:v>
                </c:pt>
                <c:pt idx="10">
                  <c:v>10068</c:v>
                </c:pt>
                <c:pt idx="11">
                  <c:v>11904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52C-4483-B010-54D32475A813}"/>
            </c:ext>
          </c:extLst>
        </c:ser>
        <c:ser>
          <c:idx val="13"/>
          <c:order val="13"/>
          <c:tx>
            <c:strRef>
              <c:f>데이터!$B$42</c:f>
              <c:strCache>
                <c:ptCount val="1"/>
                <c:pt idx="0">
                  <c:v>선릉·정릉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데이터!$D$42:$O$42</c:f>
              <c:numCache>
                <c:formatCode>#,##0</c:formatCode>
                <c:ptCount val="12"/>
                <c:pt idx="0">
                  <c:v>52312</c:v>
                </c:pt>
                <c:pt idx="1">
                  <c:v>113613</c:v>
                </c:pt>
                <c:pt idx="2">
                  <c:v>99970</c:v>
                </c:pt>
                <c:pt idx="3">
                  <c:v>76741</c:v>
                </c:pt>
                <c:pt idx="4">
                  <c:v>52203</c:v>
                </c:pt>
                <c:pt idx="5">
                  <c:v>120945</c:v>
                </c:pt>
                <c:pt idx="6">
                  <c:v>78779</c:v>
                </c:pt>
                <c:pt idx="7">
                  <c:v>81791</c:v>
                </c:pt>
                <c:pt idx="8">
                  <c:v>58742</c:v>
                </c:pt>
                <c:pt idx="9">
                  <c:v>116535</c:v>
                </c:pt>
                <c:pt idx="10">
                  <c:v>91415</c:v>
                </c:pt>
                <c:pt idx="11">
                  <c:v>97316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52C-4483-B010-54D32475A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2288287"/>
        <c:axId val="1762289119"/>
      </c:lineChart>
      <c:catAx>
        <c:axId val="176228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2289119"/>
        <c:crosses val="autoZero"/>
        <c:auto val="1"/>
        <c:lblAlgn val="ctr"/>
        <c:lblOffset val="100"/>
        <c:noMultiLvlLbl val="0"/>
      </c:catAx>
      <c:valAx>
        <c:axId val="1762289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228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16494711785849"/>
          <c:y val="0.21537890372399102"/>
          <c:w val="0.2702680571134532"/>
          <c:h val="0.782614173228346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데이터!$C$4</c:f>
              <c:strCache>
                <c:ptCount val="1"/>
                <c:pt idx="0">
                  <c:v>경복궁 외국인 방문객수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데이터!$D$4:$O$4</c:f>
              <c:numCache>
                <c:formatCode>#,##0</c:formatCode>
                <c:ptCount val="12"/>
                <c:pt idx="0">
                  <c:v>376459</c:v>
                </c:pt>
                <c:pt idx="1">
                  <c:v>427014</c:v>
                </c:pt>
                <c:pt idx="2">
                  <c:v>349428</c:v>
                </c:pt>
                <c:pt idx="3">
                  <c:v>561586</c:v>
                </c:pt>
                <c:pt idx="4">
                  <c:v>622213</c:v>
                </c:pt>
                <c:pt idx="5">
                  <c:v>901400</c:v>
                </c:pt>
                <c:pt idx="6">
                  <c:v>847189</c:v>
                </c:pt>
                <c:pt idx="7">
                  <c:v>527133</c:v>
                </c:pt>
                <c:pt idx="8">
                  <c:v>391143</c:v>
                </c:pt>
                <c:pt idx="9">
                  <c:v>289251</c:v>
                </c:pt>
                <c:pt idx="10">
                  <c:v>198636</c:v>
                </c:pt>
                <c:pt idx="11">
                  <c:v>289291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12-4A02-85A9-38FCA3A91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7255280"/>
        <c:axId val="717257576"/>
      </c:lineChart>
      <c:catAx>
        <c:axId val="7172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257576"/>
        <c:crosses val="autoZero"/>
        <c:auto val="1"/>
        <c:lblAlgn val="ctr"/>
        <c:lblOffset val="100"/>
        <c:noMultiLvlLbl val="0"/>
      </c:catAx>
      <c:valAx>
        <c:axId val="717257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25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창덕궁</a:t>
            </a:r>
            <a:r>
              <a:rPr lang="en-US" altLang="ko-KR" dirty="0"/>
              <a:t>, </a:t>
            </a:r>
            <a:r>
              <a:rPr lang="ko-KR" altLang="en-US" dirty="0"/>
              <a:t>덕수궁 외국인 방문객수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데이터!$C$14</c:f>
              <c:strCache>
                <c:ptCount val="1"/>
                <c:pt idx="0">
                  <c:v>창덕궁 외국인 방문객수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데이터!$D$14:$O$14</c:f>
              <c:numCache>
                <c:formatCode>#,##0</c:formatCode>
                <c:ptCount val="12"/>
                <c:pt idx="0">
                  <c:v>84662</c:v>
                </c:pt>
                <c:pt idx="1">
                  <c:v>106990</c:v>
                </c:pt>
                <c:pt idx="2">
                  <c:v>85995</c:v>
                </c:pt>
                <c:pt idx="3">
                  <c:v>128133</c:v>
                </c:pt>
                <c:pt idx="4">
                  <c:v>94987</c:v>
                </c:pt>
                <c:pt idx="5">
                  <c:v>149424</c:v>
                </c:pt>
                <c:pt idx="6">
                  <c:v>126227</c:v>
                </c:pt>
                <c:pt idx="7">
                  <c:v>162090</c:v>
                </c:pt>
                <c:pt idx="8">
                  <c:v>103512</c:v>
                </c:pt>
                <c:pt idx="9">
                  <c:v>109102</c:v>
                </c:pt>
                <c:pt idx="10">
                  <c:v>95102</c:v>
                </c:pt>
                <c:pt idx="11">
                  <c:v>144846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10-4FBF-BB7A-2B46781B328C}"/>
            </c:ext>
          </c:extLst>
        </c:ser>
        <c:ser>
          <c:idx val="1"/>
          <c:order val="1"/>
          <c:tx>
            <c:strRef>
              <c:f>데이터!$C$17</c:f>
              <c:strCache>
                <c:ptCount val="1"/>
                <c:pt idx="0">
                  <c:v>덕수궁 외국인 방문객수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데이터!$D$1:$O$1</c:f>
              <c:strCache>
                <c:ptCount val="12"/>
                <c:pt idx="0">
                  <c:v>2015 1/4</c:v>
                </c:pt>
                <c:pt idx="1">
                  <c:v>2015 2/4</c:v>
                </c:pt>
                <c:pt idx="2">
                  <c:v>2015 3/4</c:v>
                </c:pt>
                <c:pt idx="3">
                  <c:v>2015 4/4</c:v>
                </c:pt>
                <c:pt idx="4">
                  <c:v>2016 1/4</c:v>
                </c:pt>
                <c:pt idx="5">
                  <c:v>2016 2/4</c:v>
                </c:pt>
                <c:pt idx="6">
                  <c:v>2016 3/4</c:v>
                </c:pt>
                <c:pt idx="7">
                  <c:v>2016 4/4</c:v>
                </c:pt>
                <c:pt idx="8">
                  <c:v>2017 1/4</c:v>
                </c:pt>
                <c:pt idx="9">
                  <c:v>2017 2/4</c:v>
                </c:pt>
                <c:pt idx="10">
                  <c:v>2017 3/4</c:v>
                </c:pt>
                <c:pt idx="11">
                  <c:v>2017 4/4</c:v>
                </c:pt>
              </c:strCache>
            </c:strRef>
          </c:cat>
          <c:val>
            <c:numRef>
              <c:f>데이터!$D$17:$O$17</c:f>
              <c:numCache>
                <c:formatCode>#,##0</c:formatCode>
                <c:ptCount val="12"/>
                <c:pt idx="0">
                  <c:v>36200</c:v>
                </c:pt>
                <c:pt idx="1">
                  <c:v>46984</c:v>
                </c:pt>
                <c:pt idx="2">
                  <c:v>38804</c:v>
                </c:pt>
                <c:pt idx="3">
                  <c:v>56605</c:v>
                </c:pt>
                <c:pt idx="4">
                  <c:v>44265</c:v>
                </c:pt>
                <c:pt idx="5">
                  <c:v>80402</c:v>
                </c:pt>
                <c:pt idx="6">
                  <c:v>77805</c:v>
                </c:pt>
                <c:pt idx="7">
                  <c:v>75310</c:v>
                </c:pt>
                <c:pt idx="8">
                  <c:v>73593</c:v>
                </c:pt>
                <c:pt idx="9">
                  <c:v>82144</c:v>
                </c:pt>
                <c:pt idx="10">
                  <c:v>68190</c:v>
                </c:pt>
                <c:pt idx="11">
                  <c:v>103828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10-4FBF-BB7A-2B46781B3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7268072"/>
        <c:axId val="717268728"/>
      </c:lineChart>
      <c:catAx>
        <c:axId val="717268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268728"/>
        <c:crosses val="autoZero"/>
        <c:auto val="1"/>
        <c:lblAlgn val="ctr"/>
        <c:lblOffset val="100"/>
        <c:noMultiLvlLbl val="0"/>
      </c:catAx>
      <c:valAx>
        <c:axId val="71726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7268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명동 방문국적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방문국적!$B$21</c:f>
              <c:strCache>
                <c:ptCount val="1"/>
                <c:pt idx="0">
                  <c:v>미국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방문국적!$C$21:$K$21</c:f>
              <c:numCache>
                <c:formatCode>General</c:formatCode>
                <c:ptCount val="9"/>
                <c:pt idx="7">
                  <c:v>10.6</c:v>
                </c:pt>
                <c:pt idx="8">
                  <c:v>12.4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A9-425C-8FF2-1D8112E1896A}"/>
            </c:ext>
          </c:extLst>
        </c:ser>
        <c:ser>
          <c:idx val="1"/>
          <c:order val="1"/>
          <c:tx>
            <c:strRef>
              <c:f>방문국적!$B$22</c:f>
              <c:strCache>
                <c:ptCount val="1"/>
                <c:pt idx="0">
                  <c:v>캐나다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방문국적!$C$22:$K$22</c:f>
              <c:numCache>
                <c:formatCode>General</c:formatCode>
                <c:ptCount val="9"/>
                <c:pt idx="4">
                  <c:v>8.6</c:v>
                </c:pt>
                <c:pt idx="6">
                  <c:v>14.1</c:v>
                </c:pt>
                <c:pt idx="7">
                  <c:v>15.8</c:v>
                </c:pt>
                <c:pt idx="8">
                  <c:v>15.7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A9-425C-8FF2-1D8112E1896A}"/>
            </c:ext>
          </c:extLst>
        </c:ser>
        <c:ser>
          <c:idx val="2"/>
          <c:order val="2"/>
          <c:tx>
            <c:strRef>
              <c:f>방문국적!$B$23</c:f>
              <c:strCache>
                <c:ptCount val="1"/>
                <c:pt idx="0">
                  <c:v>영국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방문국적!$C$23:$K$23</c:f>
              <c:numCache>
                <c:formatCode>General</c:formatCode>
                <c:ptCount val="9"/>
                <c:pt idx="2">
                  <c:v>6.7</c:v>
                </c:pt>
                <c:pt idx="3">
                  <c:v>8.1</c:v>
                </c:pt>
                <c:pt idx="4">
                  <c:v>10</c:v>
                </c:pt>
                <c:pt idx="6">
                  <c:v>10.3</c:v>
                </c:pt>
                <c:pt idx="7">
                  <c:v>14.5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A9-425C-8FF2-1D8112E1896A}"/>
            </c:ext>
          </c:extLst>
        </c:ser>
        <c:ser>
          <c:idx val="3"/>
          <c:order val="3"/>
          <c:tx>
            <c:strRef>
              <c:f>방문국적!$B$24</c:f>
              <c:strCache>
                <c:ptCount val="1"/>
                <c:pt idx="0">
                  <c:v>독일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방문국적!$C$24:$K$24</c:f>
              <c:numCache>
                <c:formatCode>General</c:formatCode>
                <c:ptCount val="9"/>
                <c:pt idx="3">
                  <c:v>5.2</c:v>
                </c:pt>
                <c:pt idx="6">
                  <c:v>10.199999999999999</c:v>
                </c:pt>
                <c:pt idx="8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A9-425C-8FF2-1D8112E1896A}"/>
            </c:ext>
          </c:extLst>
        </c:ser>
        <c:ser>
          <c:idx val="4"/>
          <c:order val="4"/>
          <c:tx>
            <c:strRef>
              <c:f>방문국적!$B$25</c:f>
              <c:strCache>
                <c:ptCount val="1"/>
                <c:pt idx="0">
                  <c:v>프랑스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방문국적!$C$25:$K$25</c:f>
              <c:numCache>
                <c:formatCode>General</c:formatCode>
                <c:ptCount val="9"/>
                <c:pt idx="1">
                  <c:v>6.9</c:v>
                </c:pt>
                <c:pt idx="2">
                  <c:v>8.1999999999999993</c:v>
                </c:pt>
                <c:pt idx="4">
                  <c:v>7.4</c:v>
                </c:pt>
                <c:pt idx="6">
                  <c:v>13.2</c:v>
                </c:pt>
                <c:pt idx="7">
                  <c:v>16.8</c:v>
                </c:pt>
                <c:pt idx="8">
                  <c:v>12.6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A9-425C-8FF2-1D8112E1896A}"/>
            </c:ext>
          </c:extLst>
        </c:ser>
        <c:ser>
          <c:idx val="5"/>
          <c:order val="5"/>
          <c:tx>
            <c:strRef>
              <c:f>방문국적!$B$26</c:f>
              <c:strCache>
                <c:ptCount val="1"/>
                <c:pt idx="0">
                  <c:v>러시아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방문국적!$C$26:$K$26</c:f>
              <c:numCache>
                <c:formatCode>General</c:formatCode>
                <c:ptCount val="9"/>
                <c:pt idx="4">
                  <c:v>8.4</c:v>
                </c:pt>
                <c:pt idx="8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1A9-425C-8FF2-1D8112E1896A}"/>
            </c:ext>
          </c:extLst>
        </c:ser>
        <c:ser>
          <c:idx val="6"/>
          <c:order val="6"/>
          <c:tx>
            <c:strRef>
              <c:f>방문국적!$B$27</c:f>
              <c:strCache>
                <c:ptCount val="1"/>
                <c:pt idx="0">
                  <c:v>중동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방문국적!$C$27:$K$27</c:f>
              <c:numCache>
                <c:formatCode>General</c:formatCode>
                <c:ptCount val="9"/>
                <c:pt idx="6">
                  <c:v>13.6</c:v>
                </c:pt>
                <c:pt idx="7">
                  <c:v>14.8</c:v>
                </c:pt>
                <c:pt idx="8">
                  <c:v>14.4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1A9-425C-8FF2-1D8112E1896A}"/>
            </c:ext>
          </c:extLst>
        </c:ser>
        <c:ser>
          <c:idx val="7"/>
          <c:order val="7"/>
          <c:tx>
            <c:strRef>
              <c:f>방문국적!$B$28</c:f>
              <c:strCache>
                <c:ptCount val="1"/>
                <c:pt idx="0">
                  <c:v>일본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방문국적!$C$28:$K$28</c:f>
              <c:numCache>
                <c:formatCode>General</c:formatCode>
                <c:ptCount val="9"/>
                <c:pt idx="1">
                  <c:v>33.5</c:v>
                </c:pt>
                <c:pt idx="2">
                  <c:v>33.6</c:v>
                </c:pt>
                <c:pt idx="3">
                  <c:v>35.299999999999997</c:v>
                </c:pt>
                <c:pt idx="4">
                  <c:v>41.1</c:v>
                </c:pt>
                <c:pt idx="5">
                  <c:v>42.1</c:v>
                </c:pt>
                <c:pt idx="6">
                  <c:v>46.1</c:v>
                </c:pt>
                <c:pt idx="7">
                  <c:v>47.1</c:v>
                </c:pt>
                <c:pt idx="8">
                  <c:v>42.1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1A9-425C-8FF2-1D8112E1896A}"/>
            </c:ext>
          </c:extLst>
        </c:ser>
        <c:ser>
          <c:idx val="8"/>
          <c:order val="8"/>
          <c:tx>
            <c:strRef>
              <c:f>방문국적!$B$29</c:f>
              <c:strCache>
                <c:ptCount val="1"/>
                <c:pt idx="0">
                  <c:v>중국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방문국적!$C$29:$K$29</c:f>
              <c:numCache>
                <c:formatCode>General</c:formatCode>
                <c:ptCount val="9"/>
                <c:pt idx="1">
                  <c:v>23.4</c:v>
                </c:pt>
                <c:pt idx="2">
                  <c:v>25.2</c:v>
                </c:pt>
                <c:pt idx="3">
                  <c:v>19.2</c:v>
                </c:pt>
                <c:pt idx="4">
                  <c:v>29.6</c:v>
                </c:pt>
                <c:pt idx="5">
                  <c:v>32.6</c:v>
                </c:pt>
                <c:pt idx="6">
                  <c:v>38.299999999999997</c:v>
                </c:pt>
                <c:pt idx="7">
                  <c:v>44</c:v>
                </c:pt>
                <c:pt idx="8">
                  <c:v>35.9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1A9-425C-8FF2-1D8112E1896A}"/>
            </c:ext>
          </c:extLst>
        </c:ser>
        <c:ser>
          <c:idx val="9"/>
          <c:order val="9"/>
          <c:tx>
            <c:strRef>
              <c:f>방문국적!$B$30</c:f>
              <c:strCache>
                <c:ptCount val="1"/>
                <c:pt idx="0">
                  <c:v>홍콩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방문국적!$C$30:$K$30</c:f>
              <c:numCache>
                <c:formatCode>General</c:formatCode>
                <c:ptCount val="9"/>
                <c:pt idx="1">
                  <c:v>46.7</c:v>
                </c:pt>
                <c:pt idx="2">
                  <c:v>43.6</c:v>
                </c:pt>
                <c:pt idx="3">
                  <c:v>47.1</c:v>
                </c:pt>
                <c:pt idx="4">
                  <c:v>53.1</c:v>
                </c:pt>
                <c:pt idx="5">
                  <c:v>47.6</c:v>
                </c:pt>
                <c:pt idx="6">
                  <c:v>52.4</c:v>
                </c:pt>
                <c:pt idx="7">
                  <c:v>49.8</c:v>
                </c:pt>
                <c:pt idx="8">
                  <c:v>49.5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1A9-425C-8FF2-1D8112E1896A}"/>
            </c:ext>
          </c:extLst>
        </c:ser>
        <c:ser>
          <c:idx val="10"/>
          <c:order val="10"/>
          <c:tx>
            <c:strRef>
              <c:f>방문국적!$B$31</c:f>
              <c:strCache>
                <c:ptCount val="1"/>
                <c:pt idx="0">
                  <c:v>싱가포르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방문국적!$C$31:$K$31</c:f>
              <c:numCache>
                <c:formatCode>General</c:formatCode>
                <c:ptCount val="9"/>
                <c:pt idx="1">
                  <c:v>14.1</c:v>
                </c:pt>
                <c:pt idx="2">
                  <c:v>15.5</c:v>
                </c:pt>
                <c:pt idx="3">
                  <c:v>14.9</c:v>
                </c:pt>
                <c:pt idx="4">
                  <c:v>23.6</c:v>
                </c:pt>
                <c:pt idx="5">
                  <c:v>25</c:v>
                </c:pt>
                <c:pt idx="6">
                  <c:v>32.5</c:v>
                </c:pt>
                <c:pt idx="7">
                  <c:v>31</c:v>
                </c:pt>
                <c:pt idx="8">
                  <c:v>41.4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1A9-425C-8FF2-1D8112E1896A}"/>
            </c:ext>
          </c:extLst>
        </c:ser>
        <c:ser>
          <c:idx val="11"/>
          <c:order val="11"/>
          <c:tx>
            <c:strRef>
              <c:f>방문국적!$B$32</c:f>
              <c:strCache>
                <c:ptCount val="1"/>
                <c:pt idx="0">
                  <c:v>대만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방문국적!$C$32:$K$32</c:f>
              <c:numCache>
                <c:formatCode>General</c:formatCode>
                <c:ptCount val="9"/>
                <c:pt idx="1">
                  <c:v>17.899999999999999</c:v>
                </c:pt>
                <c:pt idx="2">
                  <c:v>19.2</c:v>
                </c:pt>
                <c:pt idx="3">
                  <c:v>12.6</c:v>
                </c:pt>
                <c:pt idx="4">
                  <c:v>18.5</c:v>
                </c:pt>
                <c:pt idx="5">
                  <c:v>24.2</c:v>
                </c:pt>
                <c:pt idx="6">
                  <c:v>32.700000000000003</c:v>
                </c:pt>
                <c:pt idx="7">
                  <c:v>44.1</c:v>
                </c:pt>
                <c:pt idx="8">
                  <c:v>41.1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1A9-425C-8FF2-1D8112E1896A}"/>
            </c:ext>
          </c:extLst>
        </c:ser>
        <c:ser>
          <c:idx val="12"/>
          <c:order val="12"/>
          <c:tx>
            <c:strRef>
              <c:f>방문국적!$B$33</c:f>
              <c:strCache>
                <c:ptCount val="1"/>
                <c:pt idx="0">
                  <c:v>태국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방문국적!$C$33:$K$33</c:f>
              <c:numCache>
                <c:formatCode>General</c:formatCode>
                <c:ptCount val="9"/>
                <c:pt idx="1">
                  <c:v>23.4</c:v>
                </c:pt>
                <c:pt idx="2">
                  <c:v>17</c:v>
                </c:pt>
                <c:pt idx="3">
                  <c:v>17.5</c:v>
                </c:pt>
                <c:pt idx="4">
                  <c:v>29.7</c:v>
                </c:pt>
                <c:pt idx="5">
                  <c:v>26.2</c:v>
                </c:pt>
                <c:pt idx="6">
                  <c:v>32.6</c:v>
                </c:pt>
                <c:pt idx="7">
                  <c:v>32.6</c:v>
                </c:pt>
                <c:pt idx="8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1A9-425C-8FF2-1D8112E1896A}"/>
            </c:ext>
          </c:extLst>
        </c:ser>
        <c:ser>
          <c:idx val="13"/>
          <c:order val="13"/>
          <c:tx>
            <c:strRef>
              <c:f>방문국적!$B$34</c:f>
              <c:strCache>
                <c:ptCount val="1"/>
                <c:pt idx="0">
                  <c:v>말레이시아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방문국적!$C$34:$K$34</c:f>
              <c:numCache>
                <c:formatCode>General</c:formatCode>
                <c:ptCount val="9"/>
                <c:pt idx="1">
                  <c:v>15.1</c:v>
                </c:pt>
                <c:pt idx="2">
                  <c:v>13.3</c:v>
                </c:pt>
                <c:pt idx="3">
                  <c:v>12.9</c:v>
                </c:pt>
                <c:pt idx="4">
                  <c:v>19.3</c:v>
                </c:pt>
                <c:pt idx="5">
                  <c:v>20.3</c:v>
                </c:pt>
                <c:pt idx="6">
                  <c:v>29.3</c:v>
                </c:pt>
                <c:pt idx="7">
                  <c:v>23.3</c:v>
                </c:pt>
                <c:pt idx="8">
                  <c:v>31.4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1A9-425C-8FF2-1D8112E1896A}"/>
            </c:ext>
          </c:extLst>
        </c:ser>
        <c:ser>
          <c:idx val="14"/>
          <c:order val="14"/>
          <c:tx>
            <c:strRef>
              <c:f>방문국적!$B$35</c:f>
              <c:strCache>
                <c:ptCount val="1"/>
                <c:pt idx="0">
                  <c:v>호주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방문국적!$C$35:$K$35</c:f>
              <c:numCache>
                <c:formatCode>General</c:formatCode>
                <c:ptCount val="9"/>
                <c:pt idx="1">
                  <c:v>12</c:v>
                </c:pt>
                <c:pt idx="3">
                  <c:v>9.4</c:v>
                </c:pt>
                <c:pt idx="4">
                  <c:v>13.1</c:v>
                </c:pt>
                <c:pt idx="5">
                  <c:v>29.3</c:v>
                </c:pt>
                <c:pt idx="6">
                  <c:v>14.1</c:v>
                </c:pt>
                <c:pt idx="7">
                  <c:v>16.7</c:v>
                </c:pt>
                <c:pt idx="8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1A9-425C-8FF2-1D8112E1896A}"/>
            </c:ext>
          </c:extLst>
        </c:ser>
        <c:ser>
          <c:idx val="15"/>
          <c:order val="15"/>
          <c:tx>
            <c:strRef>
              <c:f>방문국적!$B$36</c:f>
              <c:strCache>
                <c:ptCount val="1"/>
                <c:pt idx="0">
                  <c:v>기타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방문국적!$C$1:$K$1</c:f>
              <c:strCache>
                <c:ptCount val="9"/>
                <c:pt idx="1">
                  <c:v>2006 년</c:v>
                </c:pt>
                <c:pt idx="2">
                  <c:v>2007 년</c:v>
                </c:pt>
                <c:pt idx="3">
                  <c:v>2008 년</c:v>
                </c:pt>
                <c:pt idx="4">
                  <c:v>2009 년</c:v>
                </c:pt>
                <c:pt idx="5">
                  <c:v>2010 년</c:v>
                </c:pt>
                <c:pt idx="6">
                  <c:v>2011 년</c:v>
                </c:pt>
                <c:pt idx="7">
                  <c:v>2012 년</c:v>
                </c:pt>
                <c:pt idx="8">
                  <c:v>2013 년</c:v>
                </c:pt>
              </c:strCache>
            </c:strRef>
          </c:cat>
          <c:val>
            <c:numRef>
              <c:f>방문국적!$C$36:$K$36</c:f>
              <c:numCache>
                <c:formatCode>General</c:formatCode>
                <c:ptCount val="9"/>
                <c:pt idx="1">
                  <c:v>8.1</c:v>
                </c:pt>
                <c:pt idx="2">
                  <c:v>8.8000000000000007</c:v>
                </c:pt>
                <c:pt idx="4">
                  <c:v>8.6</c:v>
                </c:pt>
                <c:pt idx="6">
                  <c:v>10.199999999999999</c:v>
                </c:pt>
                <c:pt idx="7">
                  <c:v>15.2</c:v>
                </c:pt>
                <c:pt idx="8">
                  <c:v>14.2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1A9-425C-8FF2-1D8112E18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3790376"/>
        <c:axId val="533794312"/>
      </c:lineChart>
      <c:catAx>
        <c:axId val="53379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794312"/>
        <c:crosses val="autoZero"/>
        <c:auto val="1"/>
        <c:lblAlgn val="ctr"/>
        <c:lblOffset val="100"/>
        <c:noMultiLvlLbl val="0"/>
      </c:catAx>
      <c:valAx>
        <c:axId val="533794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379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Sheet1!$C$8</c:f>
              <c:strCache>
                <c:ptCount val="1"/>
                <c:pt idx="0">
                  <c:v>러시아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Sheet1!$D$8:$K$8</c:f>
              <c:numCache>
                <c:formatCode>General</c:formatCode>
                <c:ptCount val="8"/>
                <c:pt idx="0">
                  <c:v>31.9</c:v>
                </c:pt>
                <c:pt idx="1">
                  <c:v>30.2</c:v>
                </c:pt>
                <c:pt idx="2">
                  <c:v>27.1</c:v>
                </c:pt>
                <c:pt idx="3">
                  <c:v>24.4</c:v>
                </c:pt>
                <c:pt idx="4">
                  <c:v>21.8</c:v>
                </c:pt>
                <c:pt idx="5">
                  <c:v>21.9</c:v>
                </c:pt>
                <c:pt idx="6">
                  <c:v>18.5</c:v>
                </c:pt>
                <c:pt idx="7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F-4270-97BA-28DA4B890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93200"/>
        <c:axId val="880796480"/>
      </c:lineChart>
      <c:catAx>
        <c:axId val="88079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96480"/>
        <c:crosses val="autoZero"/>
        <c:auto val="1"/>
        <c:lblAlgn val="ctr"/>
        <c:lblOffset val="100"/>
        <c:noMultiLvlLbl val="0"/>
      </c:catAx>
      <c:valAx>
        <c:axId val="88079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9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캐나다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Sheet1!$D$4:$K$4</c:f>
              <c:numCache>
                <c:formatCode>General</c:formatCode>
                <c:ptCount val="8"/>
                <c:pt idx="0">
                  <c:v>31.9</c:v>
                </c:pt>
                <c:pt idx="1">
                  <c:v>30.3</c:v>
                </c:pt>
                <c:pt idx="2">
                  <c:v>30.2</c:v>
                </c:pt>
                <c:pt idx="3">
                  <c:v>27.1</c:v>
                </c:pt>
                <c:pt idx="4">
                  <c:v>28.4</c:v>
                </c:pt>
                <c:pt idx="5">
                  <c:v>21.1</c:v>
                </c:pt>
                <c:pt idx="6">
                  <c:v>26.2</c:v>
                </c:pt>
                <c:pt idx="7">
                  <c:v>27.2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21-411C-9EFE-E281CDDC1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20384"/>
        <c:axId val="880724648"/>
      </c:lineChart>
      <c:catAx>
        <c:axId val="88072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24648"/>
        <c:crosses val="autoZero"/>
        <c:auto val="1"/>
        <c:lblAlgn val="ctr"/>
        <c:lblOffset val="100"/>
        <c:noMultiLvlLbl val="0"/>
      </c:catAx>
      <c:valAx>
        <c:axId val="880724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2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영국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Sheet1!$D$5:$K$5</c:f>
              <c:numCache>
                <c:formatCode>General</c:formatCode>
                <c:ptCount val="8"/>
                <c:pt idx="0">
                  <c:v>26.2</c:v>
                </c:pt>
                <c:pt idx="1">
                  <c:v>23.9</c:v>
                </c:pt>
                <c:pt idx="2">
                  <c:v>24.2</c:v>
                </c:pt>
                <c:pt idx="3">
                  <c:v>24.3</c:v>
                </c:pt>
                <c:pt idx="4">
                  <c:v>24.5</c:v>
                </c:pt>
                <c:pt idx="5">
                  <c:v>22.2</c:v>
                </c:pt>
                <c:pt idx="6">
                  <c:v>25.4</c:v>
                </c:pt>
                <c:pt idx="7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9F-4E95-9CF5-D677F24BC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85000"/>
        <c:axId val="880787296"/>
      </c:lineChart>
      <c:catAx>
        <c:axId val="880785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87296"/>
        <c:crosses val="autoZero"/>
        <c:auto val="1"/>
        <c:lblAlgn val="ctr"/>
        <c:lblOffset val="100"/>
        <c:noMultiLvlLbl val="0"/>
      </c:catAx>
      <c:valAx>
        <c:axId val="8807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85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독일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Sheet1!$D$6:$K$6</c:f>
              <c:numCache>
                <c:formatCode>General</c:formatCode>
                <c:ptCount val="8"/>
                <c:pt idx="0">
                  <c:v>27.5</c:v>
                </c:pt>
                <c:pt idx="1">
                  <c:v>21.1</c:v>
                </c:pt>
                <c:pt idx="2">
                  <c:v>22.9</c:v>
                </c:pt>
                <c:pt idx="3">
                  <c:v>24.9</c:v>
                </c:pt>
                <c:pt idx="4">
                  <c:v>25.7</c:v>
                </c:pt>
                <c:pt idx="5">
                  <c:v>24.1</c:v>
                </c:pt>
                <c:pt idx="6">
                  <c:v>25</c:v>
                </c:pt>
                <c:pt idx="7">
                  <c:v>27.7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0D-4204-8944-43FE090CCD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33832"/>
        <c:axId val="880734160"/>
      </c:lineChart>
      <c:catAx>
        <c:axId val="880733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34160"/>
        <c:crosses val="autoZero"/>
        <c:auto val="1"/>
        <c:lblAlgn val="ctr"/>
        <c:lblOffset val="100"/>
        <c:noMultiLvlLbl val="0"/>
      </c:catAx>
      <c:valAx>
        <c:axId val="88073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33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261628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방문국적!$C$1</c:f>
              <c:strCache>
                <c:ptCount val="1"/>
                <c:pt idx="0">
                  <c:v>2006 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방문국적!$C$2:$C$17</c:f>
              <c:numCache>
                <c:formatCode>General</c:formatCode>
                <c:ptCount val="16"/>
                <c:pt idx="4">
                  <c:v>6.9</c:v>
                </c:pt>
                <c:pt idx="7">
                  <c:v>33.5</c:v>
                </c:pt>
                <c:pt idx="8">
                  <c:v>23.4</c:v>
                </c:pt>
                <c:pt idx="9">
                  <c:v>46.7</c:v>
                </c:pt>
                <c:pt idx="10">
                  <c:v>14.1</c:v>
                </c:pt>
                <c:pt idx="11">
                  <c:v>17.899999999999999</c:v>
                </c:pt>
                <c:pt idx="12">
                  <c:v>23.4</c:v>
                </c:pt>
                <c:pt idx="13">
                  <c:v>15.1</c:v>
                </c:pt>
                <c:pt idx="14">
                  <c:v>12</c:v>
                </c:pt>
                <c:pt idx="15">
                  <c:v>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DB-41DE-B6C3-C070C9560F5D}"/>
            </c:ext>
          </c:extLst>
        </c:ser>
        <c:ser>
          <c:idx val="1"/>
          <c:order val="1"/>
          <c:tx>
            <c:strRef>
              <c:f>방문국적!$D$1</c:f>
              <c:strCache>
                <c:ptCount val="1"/>
                <c:pt idx="0">
                  <c:v>2007 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방문국적!$D$2:$D$17</c:f>
              <c:numCache>
                <c:formatCode>General</c:formatCode>
                <c:ptCount val="16"/>
                <c:pt idx="2">
                  <c:v>6.7</c:v>
                </c:pt>
                <c:pt idx="4">
                  <c:v>8.1999999999999993</c:v>
                </c:pt>
                <c:pt idx="7">
                  <c:v>33.6</c:v>
                </c:pt>
                <c:pt idx="8">
                  <c:v>25.2</c:v>
                </c:pt>
                <c:pt idx="9">
                  <c:v>43.6</c:v>
                </c:pt>
                <c:pt idx="10">
                  <c:v>15.5</c:v>
                </c:pt>
                <c:pt idx="11">
                  <c:v>19.2</c:v>
                </c:pt>
                <c:pt idx="12">
                  <c:v>17</c:v>
                </c:pt>
                <c:pt idx="13">
                  <c:v>13.3</c:v>
                </c:pt>
                <c:pt idx="15">
                  <c:v>8.8000000000000007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DB-41DE-B6C3-C070C9560F5D}"/>
            </c:ext>
          </c:extLst>
        </c:ser>
        <c:ser>
          <c:idx val="2"/>
          <c:order val="2"/>
          <c:tx>
            <c:strRef>
              <c:f>방문국적!$E$1</c:f>
              <c:strCache>
                <c:ptCount val="1"/>
                <c:pt idx="0">
                  <c:v>2008 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방문국적!$E$2:$E$17</c:f>
              <c:numCache>
                <c:formatCode>General</c:formatCode>
                <c:ptCount val="16"/>
                <c:pt idx="2">
                  <c:v>8.1</c:v>
                </c:pt>
                <c:pt idx="3">
                  <c:v>5.2</c:v>
                </c:pt>
                <c:pt idx="7">
                  <c:v>35.299999999999997</c:v>
                </c:pt>
                <c:pt idx="8">
                  <c:v>19.2</c:v>
                </c:pt>
                <c:pt idx="9">
                  <c:v>47.1</c:v>
                </c:pt>
                <c:pt idx="10">
                  <c:v>14.9</c:v>
                </c:pt>
                <c:pt idx="11">
                  <c:v>12.6</c:v>
                </c:pt>
                <c:pt idx="12">
                  <c:v>17.5</c:v>
                </c:pt>
                <c:pt idx="13">
                  <c:v>12.9</c:v>
                </c:pt>
                <c:pt idx="14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DB-41DE-B6C3-C070C9560F5D}"/>
            </c:ext>
          </c:extLst>
        </c:ser>
        <c:ser>
          <c:idx val="3"/>
          <c:order val="3"/>
          <c:tx>
            <c:strRef>
              <c:f>방문국적!$F$1</c:f>
              <c:strCache>
                <c:ptCount val="1"/>
                <c:pt idx="0">
                  <c:v>2009 년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방문국적!$F$2:$F$17</c:f>
              <c:numCache>
                <c:formatCode>General</c:formatCode>
                <c:ptCount val="16"/>
                <c:pt idx="1">
                  <c:v>8.6</c:v>
                </c:pt>
                <c:pt idx="2">
                  <c:v>10</c:v>
                </c:pt>
                <c:pt idx="4">
                  <c:v>7.4</c:v>
                </c:pt>
                <c:pt idx="5">
                  <c:v>8.4</c:v>
                </c:pt>
                <c:pt idx="7">
                  <c:v>41.1</c:v>
                </c:pt>
                <c:pt idx="8">
                  <c:v>29.6</c:v>
                </c:pt>
                <c:pt idx="9">
                  <c:v>53.1</c:v>
                </c:pt>
                <c:pt idx="10">
                  <c:v>23.6</c:v>
                </c:pt>
                <c:pt idx="11">
                  <c:v>18.5</c:v>
                </c:pt>
                <c:pt idx="12">
                  <c:v>29.7</c:v>
                </c:pt>
                <c:pt idx="13">
                  <c:v>19.3</c:v>
                </c:pt>
                <c:pt idx="14">
                  <c:v>13.1</c:v>
                </c:pt>
                <c:pt idx="15">
                  <c:v>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BDB-41DE-B6C3-C070C9560F5D}"/>
            </c:ext>
          </c:extLst>
        </c:ser>
        <c:ser>
          <c:idx val="4"/>
          <c:order val="4"/>
          <c:tx>
            <c:strRef>
              <c:f>방문국적!$G$1</c:f>
              <c:strCache>
                <c:ptCount val="1"/>
                <c:pt idx="0">
                  <c:v>2010 년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방문국적!$G$2:$G$17</c:f>
              <c:numCache>
                <c:formatCode>General</c:formatCode>
                <c:ptCount val="16"/>
                <c:pt idx="7">
                  <c:v>42.1</c:v>
                </c:pt>
                <c:pt idx="8">
                  <c:v>32.6</c:v>
                </c:pt>
                <c:pt idx="9">
                  <c:v>47.6</c:v>
                </c:pt>
                <c:pt idx="10">
                  <c:v>25</c:v>
                </c:pt>
                <c:pt idx="11">
                  <c:v>24.2</c:v>
                </c:pt>
                <c:pt idx="12">
                  <c:v>26.2</c:v>
                </c:pt>
                <c:pt idx="13">
                  <c:v>20.3</c:v>
                </c:pt>
                <c:pt idx="14">
                  <c:v>29.3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BDB-41DE-B6C3-C070C9560F5D}"/>
            </c:ext>
          </c:extLst>
        </c:ser>
        <c:ser>
          <c:idx val="5"/>
          <c:order val="5"/>
          <c:tx>
            <c:strRef>
              <c:f>방문국적!$H$1</c:f>
              <c:strCache>
                <c:ptCount val="1"/>
                <c:pt idx="0">
                  <c:v>2011 년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방문국적!$H$2:$H$17</c:f>
              <c:numCache>
                <c:formatCode>General</c:formatCode>
                <c:ptCount val="16"/>
                <c:pt idx="1">
                  <c:v>14.1</c:v>
                </c:pt>
                <c:pt idx="2">
                  <c:v>10.3</c:v>
                </c:pt>
                <c:pt idx="3">
                  <c:v>10.199999999999999</c:v>
                </c:pt>
                <c:pt idx="4">
                  <c:v>13.2</c:v>
                </c:pt>
                <c:pt idx="6">
                  <c:v>13.6</c:v>
                </c:pt>
                <c:pt idx="7">
                  <c:v>46.1</c:v>
                </c:pt>
                <c:pt idx="8">
                  <c:v>38.299999999999997</c:v>
                </c:pt>
                <c:pt idx="9">
                  <c:v>52.4</c:v>
                </c:pt>
                <c:pt idx="10">
                  <c:v>32.5</c:v>
                </c:pt>
                <c:pt idx="11">
                  <c:v>32.700000000000003</c:v>
                </c:pt>
                <c:pt idx="12">
                  <c:v>32.6</c:v>
                </c:pt>
                <c:pt idx="13">
                  <c:v>29.3</c:v>
                </c:pt>
                <c:pt idx="14">
                  <c:v>14.1</c:v>
                </c:pt>
                <c:pt idx="15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BDB-41DE-B6C3-C070C9560F5D}"/>
            </c:ext>
          </c:extLst>
        </c:ser>
        <c:ser>
          <c:idx val="6"/>
          <c:order val="6"/>
          <c:tx>
            <c:strRef>
              <c:f>방문국적!$I$1</c:f>
              <c:strCache>
                <c:ptCount val="1"/>
                <c:pt idx="0">
                  <c:v>2012 년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방문국적!$I$2:$I$17</c:f>
              <c:numCache>
                <c:formatCode>General</c:formatCode>
                <c:ptCount val="16"/>
                <c:pt idx="0">
                  <c:v>10.6</c:v>
                </c:pt>
                <c:pt idx="1">
                  <c:v>15.8</c:v>
                </c:pt>
                <c:pt idx="2">
                  <c:v>14.5</c:v>
                </c:pt>
                <c:pt idx="4">
                  <c:v>16.8</c:v>
                </c:pt>
                <c:pt idx="6">
                  <c:v>14.8</c:v>
                </c:pt>
                <c:pt idx="7">
                  <c:v>47.1</c:v>
                </c:pt>
                <c:pt idx="8">
                  <c:v>44</c:v>
                </c:pt>
                <c:pt idx="9">
                  <c:v>49.8</c:v>
                </c:pt>
                <c:pt idx="10">
                  <c:v>31</c:v>
                </c:pt>
                <c:pt idx="11">
                  <c:v>44.1</c:v>
                </c:pt>
                <c:pt idx="12">
                  <c:v>32.6</c:v>
                </c:pt>
                <c:pt idx="13">
                  <c:v>23.3</c:v>
                </c:pt>
                <c:pt idx="14">
                  <c:v>16.7</c:v>
                </c:pt>
                <c:pt idx="15">
                  <c:v>15.2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BDB-41DE-B6C3-C070C9560F5D}"/>
            </c:ext>
          </c:extLst>
        </c:ser>
        <c:ser>
          <c:idx val="7"/>
          <c:order val="7"/>
          <c:tx>
            <c:strRef>
              <c:f>방문국적!$J$1</c:f>
              <c:strCache>
                <c:ptCount val="1"/>
                <c:pt idx="0">
                  <c:v>2013 년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방문국적!$B$2:$B$17</c:f>
              <c:strCache>
                <c:ptCount val="16"/>
                <c:pt idx="0">
                  <c:v>미국</c:v>
                </c:pt>
                <c:pt idx="1">
                  <c:v>캐나다</c:v>
                </c:pt>
                <c:pt idx="2">
                  <c:v>영국</c:v>
                </c:pt>
                <c:pt idx="3">
                  <c:v>독일</c:v>
                </c:pt>
                <c:pt idx="4">
                  <c:v>프랑스</c:v>
                </c:pt>
                <c:pt idx="5">
                  <c:v>러시아</c:v>
                </c:pt>
                <c:pt idx="6">
                  <c:v>중동</c:v>
                </c:pt>
                <c:pt idx="7">
                  <c:v>일본</c:v>
                </c:pt>
                <c:pt idx="8">
                  <c:v>중국</c:v>
                </c:pt>
                <c:pt idx="9">
                  <c:v>홍콩</c:v>
                </c:pt>
                <c:pt idx="10">
                  <c:v>싱가포르</c:v>
                </c:pt>
                <c:pt idx="11">
                  <c:v>대만</c:v>
                </c:pt>
                <c:pt idx="12">
                  <c:v>태국</c:v>
                </c:pt>
                <c:pt idx="13">
                  <c:v>말레이시아</c:v>
                </c:pt>
                <c:pt idx="14">
                  <c:v>호주</c:v>
                </c:pt>
                <c:pt idx="15">
                  <c:v>기타</c:v>
                </c:pt>
              </c:strCache>
            </c:strRef>
          </c:cat>
          <c:val>
            <c:numRef>
              <c:f>방문국적!$J$2:$J$17</c:f>
              <c:numCache>
                <c:formatCode>General</c:formatCode>
                <c:ptCount val="16"/>
                <c:pt idx="0">
                  <c:v>12.4</c:v>
                </c:pt>
                <c:pt idx="1">
                  <c:v>15.7</c:v>
                </c:pt>
                <c:pt idx="3">
                  <c:v>8.6999999999999993</c:v>
                </c:pt>
                <c:pt idx="4">
                  <c:v>12.6</c:v>
                </c:pt>
                <c:pt idx="5">
                  <c:v>14</c:v>
                </c:pt>
                <c:pt idx="6">
                  <c:v>14.4</c:v>
                </c:pt>
                <c:pt idx="7">
                  <c:v>42.1</c:v>
                </c:pt>
                <c:pt idx="8">
                  <c:v>35.9</c:v>
                </c:pt>
                <c:pt idx="9">
                  <c:v>49.5</c:v>
                </c:pt>
                <c:pt idx="10">
                  <c:v>41.4</c:v>
                </c:pt>
                <c:pt idx="11">
                  <c:v>41.1</c:v>
                </c:pt>
                <c:pt idx="12">
                  <c:v>33</c:v>
                </c:pt>
                <c:pt idx="13">
                  <c:v>31.4</c:v>
                </c:pt>
                <c:pt idx="14">
                  <c:v>15.4</c:v>
                </c:pt>
                <c:pt idx="15">
                  <c:v>14.2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BDB-41DE-B6C3-C070C9560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2029432"/>
        <c:axId val="612026808"/>
      </c:lineChart>
      <c:catAx>
        <c:axId val="61202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61628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26808"/>
        <c:crosses val="autoZero"/>
        <c:auto val="1"/>
        <c:lblAlgn val="ctr"/>
        <c:lblOffset val="100"/>
        <c:noMultiLvlLbl val="0"/>
      </c:catAx>
      <c:valAx>
        <c:axId val="612026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61628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2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261628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프랑스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Sheet1!$D$1:$K$1</c:f>
              <c:strCache>
                <c:ptCount val="8"/>
                <c:pt idx="0">
                  <c:v>2006 년</c:v>
                </c:pt>
                <c:pt idx="1">
                  <c:v>2007 년</c:v>
                </c:pt>
                <c:pt idx="2">
                  <c:v>2008 년</c:v>
                </c:pt>
                <c:pt idx="3">
                  <c:v>2009 년</c:v>
                </c:pt>
                <c:pt idx="4">
                  <c:v>2010 년</c:v>
                </c:pt>
                <c:pt idx="5">
                  <c:v>2011 년</c:v>
                </c:pt>
                <c:pt idx="6">
                  <c:v>2012 년</c:v>
                </c:pt>
                <c:pt idx="7">
                  <c:v>2013 년</c:v>
                </c:pt>
              </c:strCache>
            </c:strRef>
          </c:cat>
          <c:val>
            <c:numRef>
              <c:f>Sheet1!$D$7:$K$7</c:f>
              <c:numCache>
                <c:formatCode>General</c:formatCode>
                <c:ptCount val="8"/>
                <c:pt idx="0">
                  <c:v>34.799999999999997</c:v>
                </c:pt>
                <c:pt idx="1">
                  <c:v>34.299999999999997</c:v>
                </c:pt>
                <c:pt idx="2">
                  <c:v>27.9</c:v>
                </c:pt>
                <c:pt idx="3">
                  <c:v>29.7</c:v>
                </c:pt>
                <c:pt idx="4">
                  <c:v>34.5</c:v>
                </c:pt>
                <c:pt idx="5">
                  <c:v>31</c:v>
                </c:pt>
                <c:pt idx="6">
                  <c:v>32</c:v>
                </c:pt>
                <c:pt idx="7">
                  <c:v>24.3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7B-4B04-B6E4-8382EC7CC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0734488"/>
        <c:axId val="880735472"/>
      </c:lineChart>
      <c:catAx>
        <c:axId val="880734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35472"/>
        <c:crosses val="autoZero"/>
        <c:auto val="1"/>
        <c:lblAlgn val="ctr"/>
        <c:lblOffset val="100"/>
        <c:noMultiLvlLbl val="0"/>
      </c:catAx>
      <c:valAx>
        <c:axId val="88073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0734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1</a:t>
            </a:r>
            <a:r>
              <a:rPr lang="ko-KR" altLang="en-US" dirty="0"/>
              <a:t>인당 지출경비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일본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Sheet4!$B$2:$B$10</c:f>
              <c:numCache>
                <c:formatCode>0.0000_);[Red]\(0.0000\)</c:formatCode>
                <c:ptCount val="9"/>
                <c:pt idx="0">
                  <c:v>3.7186570335741603E-2</c:v>
                </c:pt>
                <c:pt idx="1">
                  <c:v>4.5634830867604698E-2</c:v>
                </c:pt>
                <c:pt idx="2">
                  <c:v>4.1965513066146265E-2</c:v>
                </c:pt>
                <c:pt idx="3">
                  <c:v>0.16066071966571041</c:v>
                </c:pt>
                <c:pt idx="4">
                  <c:v>9.7748687333668996E-2</c:v>
                </c:pt>
                <c:pt idx="5">
                  <c:v>9.5238929525644958E-2</c:v>
                </c:pt>
                <c:pt idx="6">
                  <c:v>0.10220963519116555</c:v>
                </c:pt>
                <c:pt idx="7">
                  <c:v>9.6405766572312548E-2</c:v>
                </c:pt>
                <c:pt idx="8">
                  <c:v>3.2728874191629259E-2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0A-4178-929D-BFD89A1335E2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중국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Sheet4!$C$2:$C$10</c:f>
              <c:numCache>
                <c:formatCode>0.0000_);[Red]\(0.0000\)</c:formatCode>
                <c:ptCount val="9"/>
                <c:pt idx="0">
                  <c:v>7.2521401250683015E-2</c:v>
                </c:pt>
                <c:pt idx="1">
                  <c:v>6.1466015171394522E-2</c:v>
                </c:pt>
                <c:pt idx="2">
                  <c:v>5.7196886062065098E-2</c:v>
                </c:pt>
                <c:pt idx="3">
                  <c:v>0.18430463315911502</c:v>
                </c:pt>
                <c:pt idx="4">
                  <c:v>0.18519384305545569</c:v>
                </c:pt>
                <c:pt idx="5">
                  <c:v>0.18043887696552935</c:v>
                </c:pt>
                <c:pt idx="6">
                  <c:v>0.29172481942930495</c:v>
                </c:pt>
                <c:pt idx="7">
                  <c:v>0.28844930112127792</c:v>
                </c:pt>
                <c:pt idx="8">
                  <c:v>8.1930354562803745E-2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0A-4178-929D-BFD89A1335E2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홍콩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Sheet4!$D$2:$D$10</c:f>
              <c:numCache>
                <c:formatCode>0.0000_);[Red]\(0.0000\)</c:formatCode>
                <c:ptCount val="9"/>
                <c:pt idx="0">
                  <c:v>3.1145649930180316E-2</c:v>
                </c:pt>
                <c:pt idx="1">
                  <c:v>4.9118520864437701E-2</c:v>
                </c:pt>
                <c:pt idx="2">
                  <c:v>4.7442682032179273E-2</c:v>
                </c:pt>
                <c:pt idx="8">
                  <c:v>6.2193359963531564E-2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0A-4178-929D-BFD89A1335E2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싱가포르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Sheet4!$E$2:$E$10</c:f>
              <c:numCache>
                <c:formatCode>0.0000_);[Red]\(0.0000\)</c:formatCode>
                <c:ptCount val="9"/>
                <c:pt idx="0">
                  <c:v>6.3141278610891874E-2</c:v>
                </c:pt>
                <c:pt idx="1">
                  <c:v>6.2314316306986979E-2</c:v>
                </c:pt>
                <c:pt idx="2">
                  <c:v>5.1783819203566936E-2</c:v>
                </c:pt>
                <c:pt idx="8">
                  <c:v>6.7957226853747665E-2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0A-4178-929D-BFD89A1335E2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대만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Sheet4!$A$2:$A$10</c:f>
              <c:strCach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strCache>
            </c:strRef>
          </c:cat>
          <c:val>
            <c:numRef>
              <c:f>Sheet4!$F$2:$F$10</c:f>
              <c:numCache>
                <c:formatCode>0.0000_);[Red]\(0.0000\)</c:formatCode>
                <c:ptCount val="9"/>
                <c:pt idx="0">
                  <c:v>3.4393783012567541E-2</c:v>
                </c:pt>
                <c:pt idx="1">
                  <c:v>3.0470976790480931E-2</c:v>
                </c:pt>
                <c:pt idx="2">
                  <c:v>4.1719788320596016E-2</c:v>
                </c:pt>
                <c:pt idx="8">
                  <c:v>5.8287683404544641E-2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0A-4178-929D-BFD89A133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2376296"/>
        <c:axId val="722378264"/>
      </c:lineChart>
      <c:catAx>
        <c:axId val="72237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2378264"/>
        <c:crosses val="autoZero"/>
        <c:auto val="1"/>
        <c:lblAlgn val="ctr"/>
        <c:lblOffset val="100"/>
        <c:noMultiLvlLbl val="0"/>
      </c:catAx>
      <c:valAx>
        <c:axId val="722378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237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중국과 일본 방문 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[국적별_외국인_방문객_1996__20180520213342.xlsx]Sheet1!$C$2</c:f>
              <c:strCache>
                <c:ptCount val="1"/>
                <c:pt idx="0">
                  <c:v>일본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[국적별_외국인_방문객_1996__20180520213342.xlsx]Sheet1!$A$3:$A$12</c:f>
              <c:strCach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strCache>
            </c:strRef>
          </c:cat>
          <c:val>
            <c:numRef>
              <c:f>[국적별_외국인_방문객_1996__20180520213342.xlsx]Sheet1!$C$3:$C$12</c:f>
              <c:numCache>
                <c:formatCode>#,##0</c:formatCode>
                <c:ptCount val="10"/>
                <c:pt idx="0">
                  <c:v>2440139</c:v>
                </c:pt>
                <c:pt idx="1">
                  <c:v>2338921</c:v>
                </c:pt>
                <c:pt idx="2">
                  <c:v>2235963</c:v>
                </c:pt>
                <c:pt idx="3">
                  <c:v>2378102</c:v>
                </c:pt>
                <c:pt idx="4">
                  <c:v>3053311</c:v>
                </c:pt>
                <c:pt idx="5">
                  <c:v>3023009</c:v>
                </c:pt>
                <c:pt idx="6">
                  <c:v>3289051</c:v>
                </c:pt>
                <c:pt idx="7">
                  <c:v>3518792</c:v>
                </c:pt>
                <c:pt idx="8">
                  <c:v>2747750</c:v>
                </c:pt>
                <c:pt idx="9">
                  <c:v>2280434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B8-4723-AA21-2440B669A284}"/>
            </c:ext>
          </c:extLst>
        </c:ser>
        <c:ser>
          <c:idx val="1"/>
          <c:order val="1"/>
          <c:tx>
            <c:strRef>
              <c:f>[국적별_외국인_방문객_1996__20180520213342.xlsx]Sheet1!$E$2</c:f>
              <c:strCache>
                <c:ptCount val="1"/>
                <c:pt idx="0">
                  <c:v>중국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[국적별_외국인_방문객_1996__20180520213342.xlsx]Sheet1!$A$3:$A$12</c:f>
              <c:strCache>
                <c:ptCount val="10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</c:strCache>
            </c:strRef>
          </c:cat>
          <c:val>
            <c:numRef>
              <c:f>[국적별_외국인_방문객_1996__20180520213342.xlsx]Sheet1!$E$3:$E$12</c:f>
              <c:numCache>
                <c:formatCode>#,##0</c:formatCode>
                <c:ptCount val="10"/>
                <c:pt idx="0">
                  <c:v>710243</c:v>
                </c:pt>
                <c:pt idx="1">
                  <c:v>896969</c:v>
                </c:pt>
                <c:pt idx="2">
                  <c:v>1068925</c:v>
                </c:pt>
                <c:pt idx="3">
                  <c:v>1167891</c:v>
                </c:pt>
                <c:pt idx="4">
                  <c:v>1342317</c:v>
                </c:pt>
                <c:pt idx="5">
                  <c:v>1875157</c:v>
                </c:pt>
                <c:pt idx="6">
                  <c:v>2220196</c:v>
                </c:pt>
                <c:pt idx="7">
                  <c:v>2836892</c:v>
                </c:pt>
                <c:pt idx="8">
                  <c:v>4326869</c:v>
                </c:pt>
                <c:pt idx="9">
                  <c:v>6126865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B8-4723-AA21-2440B669A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2040856"/>
        <c:axId val="612043480"/>
      </c:lineChart>
      <c:catAx>
        <c:axId val="61204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43480"/>
        <c:crosses val="autoZero"/>
        <c:auto val="1"/>
        <c:lblAlgn val="ctr"/>
        <c:lblOffset val="100"/>
        <c:noMultiLvlLbl val="0"/>
      </c:catAx>
      <c:valAx>
        <c:axId val="612043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2040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summation/국내총생산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Sheet2!$D$2:$D$41</c:f>
              <c:numCache>
                <c:formatCode>General</c:formatCode>
                <c:ptCount val="40"/>
                <c:pt idx="0">
                  <c:v>0.76842137040358327</c:v>
                </c:pt>
                <c:pt idx="1">
                  <c:v>0.74291479323505816</c:v>
                </c:pt>
                <c:pt idx="2">
                  <c:v>0.75797375807820355</c:v>
                </c:pt>
                <c:pt idx="3">
                  <c:v>0.76076030502624958</c:v>
                </c:pt>
                <c:pt idx="4">
                  <c:v>0.78380323475495017</c:v>
                </c:pt>
                <c:pt idx="5">
                  <c:v>0.75158608163675578</c:v>
                </c:pt>
                <c:pt idx="6">
                  <c:v>0.74677076577128076</c:v>
                </c:pt>
                <c:pt idx="7">
                  <c:v>0.74508989125236191</c:v>
                </c:pt>
                <c:pt idx="8">
                  <c:v>0.76593283310863902</c:v>
                </c:pt>
                <c:pt idx="9">
                  <c:v>0.73362097734645237</c:v>
                </c:pt>
                <c:pt idx="10">
                  <c:v>0.73798669999329169</c:v>
                </c:pt>
                <c:pt idx="11">
                  <c:v>0.73423813413817474</c:v>
                </c:pt>
                <c:pt idx="12">
                  <c:v>0.76293967712895916</c:v>
                </c:pt>
                <c:pt idx="13">
                  <c:v>0.74288498194668739</c:v>
                </c:pt>
                <c:pt idx="14">
                  <c:v>0.74657712686422295</c:v>
                </c:pt>
                <c:pt idx="15">
                  <c:v>0.74000840560449355</c:v>
                </c:pt>
                <c:pt idx="16">
                  <c:v>0.76628136134765357</c:v>
                </c:pt>
                <c:pt idx="17">
                  <c:v>0.74850828382270151</c:v>
                </c:pt>
                <c:pt idx="18">
                  <c:v>0.75508697589125684</c:v>
                </c:pt>
                <c:pt idx="19">
                  <c:v>0.74495663533108702</c:v>
                </c:pt>
                <c:pt idx="20">
                  <c:v>0.76911089072840977</c:v>
                </c:pt>
                <c:pt idx="21">
                  <c:v>0.7466782090175037</c:v>
                </c:pt>
                <c:pt idx="22">
                  <c:v>0.74786402542226138</c:v>
                </c:pt>
                <c:pt idx="23">
                  <c:v>0.73966485419101147</c:v>
                </c:pt>
                <c:pt idx="24">
                  <c:v>0.75840017921740033</c:v>
                </c:pt>
                <c:pt idx="25">
                  <c:v>0.74258655282679054</c:v>
                </c:pt>
                <c:pt idx="26">
                  <c:v>0.75090248104929236</c:v>
                </c:pt>
                <c:pt idx="27">
                  <c:v>0.74199141219099995</c:v>
                </c:pt>
                <c:pt idx="28">
                  <c:v>0.75208427345884088</c:v>
                </c:pt>
                <c:pt idx="29">
                  <c:v>0.73608729163545117</c:v>
                </c:pt>
                <c:pt idx="30">
                  <c:v>0.73851171183380193</c:v>
                </c:pt>
                <c:pt idx="31">
                  <c:v>0.73561182432623484</c:v>
                </c:pt>
                <c:pt idx="32">
                  <c:v>0.74957463697255189</c:v>
                </c:pt>
                <c:pt idx="33">
                  <c:v>0.73174514806404756</c:v>
                </c:pt>
                <c:pt idx="34">
                  <c:v>0.74018468276073646</c:v>
                </c:pt>
                <c:pt idx="35">
                  <c:v>0.73021981743479214</c:v>
                </c:pt>
                <c:pt idx="36">
                  <c:v>0.73415430128301362</c:v>
                </c:pt>
                <c:pt idx="37">
                  <c:v>0.71734733957439778</c:v>
                </c:pt>
                <c:pt idx="38">
                  <c:v>0.71928816693227549</c:v>
                </c:pt>
                <c:pt idx="39">
                  <c:v>0.72245195052928135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D-41DF-99C4-9D53F24E9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3623976"/>
        <c:axId val="753624304"/>
      </c:lineChart>
      <c:catAx>
        <c:axId val="75362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624304"/>
        <c:crosses val="autoZero"/>
        <c:auto val="1"/>
        <c:lblAlgn val="ctr"/>
        <c:lblOffset val="100"/>
        <c:noMultiLvlLbl val="0"/>
      </c:catAx>
      <c:valAx>
        <c:axId val="75362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62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Summation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Sheet2!$B$2:$B$41</c:f>
              <c:numCache>
                <c:formatCode>#,##0.00</c:formatCode>
                <c:ptCount val="40"/>
                <c:pt idx="0">
                  <c:v>198543.1</c:v>
                </c:pt>
                <c:pt idx="1">
                  <c:v>206405.8</c:v>
                </c:pt>
                <c:pt idx="2">
                  <c:v>214810.9</c:v>
                </c:pt>
                <c:pt idx="3">
                  <c:v>216725.7</c:v>
                </c:pt>
                <c:pt idx="4">
                  <c:v>206600.5</c:v>
                </c:pt>
                <c:pt idx="5">
                  <c:v>214600.90000000002</c:v>
                </c:pt>
                <c:pt idx="6">
                  <c:v>221407.6</c:v>
                </c:pt>
                <c:pt idx="7">
                  <c:v>228074.4</c:v>
                </c:pt>
                <c:pt idx="8">
                  <c:v>223388.59999999998</c:v>
                </c:pt>
                <c:pt idx="9">
                  <c:v>231920.7</c:v>
                </c:pt>
                <c:pt idx="10">
                  <c:v>237620.50000000003</c:v>
                </c:pt>
                <c:pt idx="11">
                  <c:v>246363.4</c:v>
                </c:pt>
                <c:pt idx="12">
                  <c:v>238231.50000000003</c:v>
                </c:pt>
                <c:pt idx="13">
                  <c:v>245806.60000000003</c:v>
                </c:pt>
                <c:pt idx="14">
                  <c:v>251894.6</c:v>
                </c:pt>
                <c:pt idx="15">
                  <c:v>260591</c:v>
                </c:pt>
                <c:pt idx="16">
                  <c:v>250909.10000000003</c:v>
                </c:pt>
                <c:pt idx="17">
                  <c:v>257411.4</c:v>
                </c:pt>
                <c:pt idx="18">
                  <c:v>262374.3</c:v>
                </c:pt>
                <c:pt idx="19">
                  <c:v>267174.60000000003</c:v>
                </c:pt>
                <c:pt idx="20">
                  <c:v>258406.8</c:v>
                </c:pt>
                <c:pt idx="21">
                  <c:v>266265.3</c:v>
                </c:pt>
                <c:pt idx="22">
                  <c:v>272101.8</c:v>
                </c:pt>
                <c:pt idx="23">
                  <c:v>275914</c:v>
                </c:pt>
                <c:pt idx="24">
                  <c:v>268122.59999999998</c:v>
                </c:pt>
                <c:pt idx="25">
                  <c:v>274769.5</c:v>
                </c:pt>
                <c:pt idx="26">
                  <c:v>282707.20000000001</c:v>
                </c:pt>
                <c:pt idx="27">
                  <c:v>286435.09999999998</c:v>
                </c:pt>
                <c:pt idx="28">
                  <c:v>278160.7</c:v>
                </c:pt>
                <c:pt idx="29">
                  <c:v>286408.40000000002</c:v>
                </c:pt>
                <c:pt idx="30">
                  <c:v>294270.69999999995</c:v>
                </c:pt>
                <c:pt idx="31">
                  <c:v>299181.2</c:v>
                </c:pt>
                <c:pt idx="32">
                  <c:v>291511.90000000002</c:v>
                </c:pt>
                <c:pt idx="33">
                  <c:v>300468.89999999997</c:v>
                </c:pt>
                <c:pt idx="34">
                  <c:v>307604.09999999998</c:v>
                </c:pt>
                <c:pt idx="35">
                  <c:v>311574.5</c:v>
                </c:pt>
                <c:pt idx="36">
                  <c:v>298293.5</c:v>
                </c:pt>
                <c:pt idx="37">
                  <c:v>309196</c:v>
                </c:pt>
                <c:pt idx="38">
                  <c:v>321403.2</c:v>
                </c:pt>
                <c:pt idx="39">
                  <c:v>322377.99999999994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2F-4E5E-AF5A-244CED2AD9F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국내총생산(시장가격, GDP)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Sheet2!$C$2:$C$41</c:f>
              <c:numCache>
                <c:formatCode>#,##0.00</c:formatCode>
                <c:ptCount val="40"/>
                <c:pt idx="0">
                  <c:v>258377.9</c:v>
                </c:pt>
                <c:pt idx="1">
                  <c:v>277832.40000000002</c:v>
                </c:pt>
                <c:pt idx="2">
                  <c:v>283401.5</c:v>
                </c:pt>
                <c:pt idx="3">
                  <c:v>284880.40000000002</c:v>
                </c:pt>
                <c:pt idx="4">
                  <c:v>263587.20000000001</c:v>
                </c:pt>
                <c:pt idx="5">
                  <c:v>285530.7</c:v>
                </c:pt>
                <c:pt idx="6">
                  <c:v>296486.7</c:v>
                </c:pt>
                <c:pt idx="7">
                  <c:v>306103.2</c:v>
                </c:pt>
                <c:pt idx="8">
                  <c:v>291655.59999999998</c:v>
                </c:pt>
                <c:pt idx="9">
                  <c:v>316131.5</c:v>
                </c:pt>
                <c:pt idx="10">
                  <c:v>321984.8</c:v>
                </c:pt>
                <c:pt idx="11">
                  <c:v>335536.09999999998</c:v>
                </c:pt>
                <c:pt idx="12">
                  <c:v>312254.7</c:v>
                </c:pt>
                <c:pt idx="13">
                  <c:v>330881.09999999998</c:v>
                </c:pt>
                <c:pt idx="14">
                  <c:v>337399.3</c:v>
                </c:pt>
                <c:pt idx="15">
                  <c:v>352146</c:v>
                </c:pt>
                <c:pt idx="16">
                  <c:v>327437.3</c:v>
                </c:pt>
                <c:pt idx="17">
                  <c:v>343899.2</c:v>
                </c:pt>
                <c:pt idx="18">
                  <c:v>347475.6</c:v>
                </c:pt>
                <c:pt idx="19">
                  <c:v>358644.5</c:v>
                </c:pt>
                <c:pt idx="20">
                  <c:v>335981.2</c:v>
                </c:pt>
                <c:pt idx="21">
                  <c:v>356599.8</c:v>
                </c:pt>
                <c:pt idx="22">
                  <c:v>363838.6</c:v>
                </c:pt>
                <c:pt idx="23">
                  <c:v>373025.7</c:v>
                </c:pt>
                <c:pt idx="24">
                  <c:v>353537.1</c:v>
                </c:pt>
                <c:pt idx="25">
                  <c:v>370016.8</c:v>
                </c:pt>
                <c:pt idx="26">
                  <c:v>376489.9</c:v>
                </c:pt>
                <c:pt idx="27">
                  <c:v>386035.6</c:v>
                </c:pt>
                <c:pt idx="28">
                  <c:v>369853.1</c:v>
                </c:pt>
                <c:pt idx="29">
                  <c:v>389095.7</c:v>
                </c:pt>
                <c:pt idx="30">
                  <c:v>398464.5</c:v>
                </c:pt>
                <c:pt idx="31">
                  <c:v>406710.7</c:v>
                </c:pt>
                <c:pt idx="32">
                  <c:v>388903.1</c:v>
                </c:pt>
                <c:pt idx="33">
                  <c:v>410619.6</c:v>
                </c:pt>
                <c:pt idx="34">
                  <c:v>415577.5</c:v>
                </c:pt>
                <c:pt idx="35">
                  <c:v>426685.9</c:v>
                </c:pt>
                <c:pt idx="36">
                  <c:v>406309</c:v>
                </c:pt>
                <c:pt idx="37">
                  <c:v>431026.9</c:v>
                </c:pt>
                <c:pt idx="38">
                  <c:v>446835.1</c:v>
                </c:pt>
                <c:pt idx="39">
                  <c:v>446227.6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2F-4E5E-AF5A-244CED2A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4312568"/>
        <c:axId val="624312896"/>
      </c:lineChart>
      <c:catAx>
        <c:axId val="62431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312896"/>
        <c:crosses val="autoZero"/>
        <c:auto val="1"/>
        <c:lblAlgn val="ctr"/>
        <c:lblOffset val="100"/>
        <c:noMultiLvlLbl val="0"/>
      </c:catAx>
      <c:valAx>
        <c:axId val="62431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31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summation/국내총생산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Sheet2!$D$2:$D$41</c:f>
              <c:numCache>
                <c:formatCode>General</c:formatCode>
                <c:ptCount val="40"/>
                <c:pt idx="0">
                  <c:v>0.76842137040358327</c:v>
                </c:pt>
                <c:pt idx="1">
                  <c:v>0.74291479323505816</c:v>
                </c:pt>
                <c:pt idx="2">
                  <c:v>0.75797375807820355</c:v>
                </c:pt>
                <c:pt idx="3">
                  <c:v>0.76076030502624958</c:v>
                </c:pt>
                <c:pt idx="4">
                  <c:v>0.78380323475495017</c:v>
                </c:pt>
                <c:pt idx="5">
                  <c:v>0.75158608163675578</c:v>
                </c:pt>
                <c:pt idx="6">
                  <c:v>0.74677076577128076</c:v>
                </c:pt>
                <c:pt idx="7">
                  <c:v>0.74508989125236191</c:v>
                </c:pt>
                <c:pt idx="8">
                  <c:v>0.76593283310863902</c:v>
                </c:pt>
                <c:pt idx="9">
                  <c:v>0.73362097734645237</c:v>
                </c:pt>
                <c:pt idx="10">
                  <c:v>0.73798669999329169</c:v>
                </c:pt>
                <c:pt idx="11">
                  <c:v>0.73423813413817474</c:v>
                </c:pt>
                <c:pt idx="12">
                  <c:v>0.76293967712895916</c:v>
                </c:pt>
                <c:pt idx="13">
                  <c:v>0.74288498194668739</c:v>
                </c:pt>
                <c:pt idx="14">
                  <c:v>0.74657712686422295</c:v>
                </c:pt>
                <c:pt idx="15">
                  <c:v>0.74000840560449355</c:v>
                </c:pt>
                <c:pt idx="16">
                  <c:v>0.76628136134765357</c:v>
                </c:pt>
                <c:pt idx="17">
                  <c:v>0.74850828382270151</c:v>
                </c:pt>
                <c:pt idx="18">
                  <c:v>0.75508697589125684</c:v>
                </c:pt>
                <c:pt idx="19">
                  <c:v>0.74495663533108702</c:v>
                </c:pt>
                <c:pt idx="20">
                  <c:v>0.76911089072840977</c:v>
                </c:pt>
                <c:pt idx="21">
                  <c:v>0.7466782090175037</c:v>
                </c:pt>
                <c:pt idx="22">
                  <c:v>0.74786402542226138</c:v>
                </c:pt>
                <c:pt idx="23">
                  <c:v>0.73966485419101147</c:v>
                </c:pt>
                <c:pt idx="24">
                  <c:v>0.75840017921740033</c:v>
                </c:pt>
                <c:pt idx="25">
                  <c:v>0.74258655282679054</c:v>
                </c:pt>
                <c:pt idx="26">
                  <c:v>0.75090248104929236</c:v>
                </c:pt>
                <c:pt idx="27">
                  <c:v>0.74199141219099995</c:v>
                </c:pt>
                <c:pt idx="28">
                  <c:v>0.75208427345884088</c:v>
                </c:pt>
                <c:pt idx="29">
                  <c:v>0.73608729163545117</c:v>
                </c:pt>
                <c:pt idx="30">
                  <c:v>0.73851171183380193</c:v>
                </c:pt>
                <c:pt idx="31">
                  <c:v>0.73561182432623484</c:v>
                </c:pt>
                <c:pt idx="32">
                  <c:v>0.74957463697255189</c:v>
                </c:pt>
                <c:pt idx="33">
                  <c:v>0.73174514806404756</c:v>
                </c:pt>
                <c:pt idx="34">
                  <c:v>0.74018468276073646</c:v>
                </c:pt>
                <c:pt idx="35">
                  <c:v>0.73021981743479214</c:v>
                </c:pt>
                <c:pt idx="36">
                  <c:v>0.73415430128301362</c:v>
                </c:pt>
                <c:pt idx="37">
                  <c:v>0.71734733957439778</c:v>
                </c:pt>
                <c:pt idx="38">
                  <c:v>0.71928816693227549</c:v>
                </c:pt>
                <c:pt idx="39">
                  <c:v>0.72245195052928135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D-41DF-99C4-9D53F24E9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3623976"/>
        <c:axId val="753624304"/>
      </c:lineChart>
      <c:catAx>
        <c:axId val="753623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624304"/>
        <c:crosses val="autoZero"/>
        <c:auto val="1"/>
        <c:lblAlgn val="ctr"/>
        <c:lblOffset val="100"/>
        <c:noMultiLvlLbl val="0"/>
      </c:catAx>
      <c:valAx>
        <c:axId val="75362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623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Summation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Sheet2!$B$2:$B$41</c:f>
              <c:numCache>
                <c:formatCode>#,##0.00</c:formatCode>
                <c:ptCount val="40"/>
                <c:pt idx="0">
                  <c:v>198543.1</c:v>
                </c:pt>
                <c:pt idx="1">
                  <c:v>206405.8</c:v>
                </c:pt>
                <c:pt idx="2">
                  <c:v>214810.9</c:v>
                </c:pt>
                <c:pt idx="3">
                  <c:v>216725.7</c:v>
                </c:pt>
                <c:pt idx="4">
                  <c:v>206600.5</c:v>
                </c:pt>
                <c:pt idx="5">
                  <c:v>214600.90000000002</c:v>
                </c:pt>
                <c:pt idx="6">
                  <c:v>221407.6</c:v>
                </c:pt>
                <c:pt idx="7">
                  <c:v>228074.4</c:v>
                </c:pt>
                <c:pt idx="8">
                  <c:v>223388.59999999998</c:v>
                </c:pt>
                <c:pt idx="9">
                  <c:v>231920.7</c:v>
                </c:pt>
                <c:pt idx="10">
                  <c:v>237620.50000000003</c:v>
                </c:pt>
                <c:pt idx="11">
                  <c:v>246363.4</c:v>
                </c:pt>
                <c:pt idx="12">
                  <c:v>238231.50000000003</c:v>
                </c:pt>
                <c:pt idx="13">
                  <c:v>245806.60000000003</c:v>
                </c:pt>
                <c:pt idx="14">
                  <c:v>251894.6</c:v>
                </c:pt>
                <c:pt idx="15">
                  <c:v>260591</c:v>
                </c:pt>
                <c:pt idx="16">
                  <c:v>250909.10000000003</c:v>
                </c:pt>
                <c:pt idx="17">
                  <c:v>257411.4</c:v>
                </c:pt>
                <c:pt idx="18">
                  <c:v>262374.3</c:v>
                </c:pt>
                <c:pt idx="19">
                  <c:v>267174.60000000003</c:v>
                </c:pt>
                <c:pt idx="20">
                  <c:v>258406.8</c:v>
                </c:pt>
                <c:pt idx="21">
                  <c:v>266265.3</c:v>
                </c:pt>
                <c:pt idx="22">
                  <c:v>272101.8</c:v>
                </c:pt>
                <c:pt idx="23">
                  <c:v>275914</c:v>
                </c:pt>
                <c:pt idx="24">
                  <c:v>268122.59999999998</c:v>
                </c:pt>
                <c:pt idx="25">
                  <c:v>274769.5</c:v>
                </c:pt>
                <c:pt idx="26">
                  <c:v>282707.20000000001</c:v>
                </c:pt>
                <c:pt idx="27">
                  <c:v>286435.09999999998</c:v>
                </c:pt>
                <c:pt idx="28">
                  <c:v>278160.7</c:v>
                </c:pt>
                <c:pt idx="29">
                  <c:v>286408.40000000002</c:v>
                </c:pt>
                <c:pt idx="30">
                  <c:v>294270.69999999995</c:v>
                </c:pt>
                <c:pt idx="31">
                  <c:v>299181.2</c:v>
                </c:pt>
                <c:pt idx="32">
                  <c:v>291511.90000000002</c:v>
                </c:pt>
                <c:pt idx="33">
                  <c:v>300468.89999999997</c:v>
                </c:pt>
                <c:pt idx="34">
                  <c:v>307604.09999999998</c:v>
                </c:pt>
                <c:pt idx="35">
                  <c:v>311574.5</c:v>
                </c:pt>
                <c:pt idx="36">
                  <c:v>298293.5</c:v>
                </c:pt>
                <c:pt idx="37">
                  <c:v>309196</c:v>
                </c:pt>
                <c:pt idx="38">
                  <c:v>321403.2</c:v>
                </c:pt>
                <c:pt idx="39">
                  <c:v>322377.99999999994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2F-4E5E-AF5A-244CED2AD9F1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국내총생산(시장가격, GDP)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Sheet2!$A$2:$A$41</c:f>
              <c:strCache>
                <c:ptCount val="40"/>
                <c:pt idx="0">
                  <c:v>2008 1/4</c:v>
                </c:pt>
                <c:pt idx="1">
                  <c:v>2008 2/4</c:v>
                </c:pt>
                <c:pt idx="2">
                  <c:v>2008 3/4</c:v>
                </c:pt>
                <c:pt idx="3">
                  <c:v>2008 4/4</c:v>
                </c:pt>
                <c:pt idx="4">
                  <c:v>2009 1/4</c:v>
                </c:pt>
                <c:pt idx="5">
                  <c:v>2009 2/4</c:v>
                </c:pt>
                <c:pt idx="6">
                  <c:v>2009 3/4</c:v>
                </c:pt>
                <c:pt idx="7">
                  <c:v>2009 4/4</c:v>
                </c:pt>
                <c:pt idx="8">
                  <c:v>2010 1/4</c:v>
                </c:pt>
                <c:pt idx="9">
                  <c:v>2010 2/4</c:v>
                </c:pt>
                <c:pt idx="10">
                  <c:v>2010 3/4</c:v>
                </c:pt>
                <c:pt idx="11">
                  <c:v>2010 4/4</c:v>
                </c:pt>
                <c:pt idx="12">
                  <c:v>2011 1/4</c:v>
                </c:pt>
                <c:pt idx="13">
                  <c:v>2011 2/4</c:v>
                </c:pt>
                <c:pt idx="14">
                  <c:v>2011 3/4</c:v>
                </c:pt>
                <c:pt idx="15">
                  <c:v>2011 4/4</c:v>
                </c:pt>
                <c:pt idx="16">
                  <c:v>2012 1/4</c:v>
                </c:pt>
                <c:pt idx="17">
                  <c:v>2012 2/4</c:v>
                </c:pt>
                <c:pt idx="18">
                  <c:v>2012 3/4</c:v>
                </c:pt>
                <c:pt idx="19">
                  <c:v>2012 4/4</c:v>
                </c:pt>
                <c:pt idx="20">
                  <c:v>2013 1/4</c:v>
                </c:pt>
                <c:pt idx="21">
                  <c:v>2013 2/4</c:v>
                </c:pt>
                <c:pt idx="22">
                  <c:v>2013 3/4</c:v>
                </c:pt>
                <c:pt idx="23">
                  <c:v>2013 4/4</c:v>
                </c:pt>
                <c:pt idx="24">
                  <c:v>2014 1/4</c:v>
                </c:pt>
                <c:pt idx="25">
                  <c:v>2014 2/4</c:v>
                </c:pt>
                <c:pt idx="26">
                  <c:v>2014 3/4</c:v>
                </c:pt>
                <c:pt idx="27">
                  <c:v>2014 4/4</c:v>
                </c:pt>
                <c:pt idx="28">
                  <c:v>2015 1/4</c:v>
                </c:pt>
                <c:pt idx="29">
                  <c:v>2015 2/4</c:v>
                </c:pt>
                <c:pt idx="30">
                  <c:v>2015 3/4</c:v>
                </c:pt>
                <c:pt idx="31">
                  <c:v>2015 4/4</c:v>
                </c:pt>
                <c:pt idx="32">
                  <c:v>2016 1/4</c:v>
                </c:pt>
                <c:pt idx="33">
                  <c:v>2016 2/4</c:v>
                </c:pt>
                <c:pt idx="34">
                  <c:v>2016 3/4</c:v>
                </c:pt>
                <c:pt idx="35">
                  <c:v>2016 4/4</c:v>
                </c:pt>
                <c:pt idx="36">
                  <c:v>2017 1/4</c:v>
                </c:pt>
                <c:pt idx="37">
                  <c:v>2017 2/4</c:v>
                </c:pt>
                <c:pt idx="38">
                  <c:v>2017 3/4</c:v>
                </c:pt>
                <c:pt idx="39">
                  <c:v>2017 4/4</c:v>
                </c:pt>
              </c:strCache>
            </c:strRef>
          </c:cat>
          <c:val>
            <c:numRef>
              <c:f>Sheet2!$C$2:$C$41</c:f>
              <c:numCache>
                <c:formatCode>#,##0.00</c:formatCode>
                <c:ptCount val="40"/>
                <c:pt idx="0">
                  <c:v>258377.9</c:v>
                </c:pt>
                <c:pt idx="1">
                  <c:v>277832.40000000002</c:v>
                </c:pt>
                <c:pt idx="2">
                  <c:v>283401.5</c:v>
                </c:pt>
                <c:pt idx="3">
                  <c:v>284880.40000000002</c:v>
                </c:pt>
                <c:pt idx="4">
                  <c:v>263587.20000000001</c:v>
                </c:pt>
                <c:pt idx="5">
                  <c:v>285530.7</c:v>
                </c:pt>
                <c:pt idx="6">
                  <c:v>296486.7</c:v>
                </c:pt>
                <c:pt idx="7">
                  <c:v>306103.2</c:v>
                </c:pt>
                <c:pt idx="8">
                  <c:v>291655.59999999998</c:v>
                </c:pt>
                <c:pt idx="9">
                  <c:v>316131.5</c:v>
                </c:pt>
                <c:pt idx="10">
                  <c:v>321984.8</c:v>
                </c:pt>
                <c:pt idx="11">
                  <c:v>335536.09999999998</c:v>
                </c:pt>
                <c:pt idx="12">
                  <c:v>312254.7</c:v>
                </c:pt>
                <c:pt idx="13">
                  <c:v>330881.09999999998</c:v>
                </c:pt>
                <c:pt idx="14">
                  <c:v>337399.3</c:v>
                </c:pt>
                <c:pt idx="15">
                  <c:v>352146</c:v>
                </c:pt>
                <c:pt idx="16">
                  <c:v>327437.3</c:v>
                </c:pt>
                <c:pt idx="17">
                  <c:v>343899.2</c:v>
                </c:pt>
                <c:pt idx="18">
                  <c:v>347475.6</c:v>
                </c:pt>
                <c:pt idx="19">
                  <c:v>358644.5</c:v>
                </c:pt>
                <c:pt idx="20">
                  <c:v>335981.2</c:v>
                </c:pt>
                <c:pt idx="21">
                  <c:v>356599.8</c:v>
                </c:pt>
                <c:pt idx="22">
                  <c:v>363838.6</c:v>
                </c:pt>
                <c:pt idx="23">
                  <c:v>373025.7</c:v>
                </c:pt>
                <c:pt idx="24">
                  <c:v>353537.1</c:v>
                </c:pt>
                <c:pt idx="25">
                  <c:v>370016.8</c:v>
                </c:pt>
                <c:pt idx="26">
                  <c:v>376489.9</c:v>
                </c:pt>
                <c:pt idx="27">
                  <c:v>386035.6</c:v>
                </c:pt>
                <c:pt idx="28">
                  <c:v>369853.1</c:v>
                </c:pt>
                <c:pt idx="29">
                  <c:v>389095.7</c:v>
                </c:pt>
                <c:pt idx="30">
                  <c:v>398464.5</c:v>
                </c:pt>
                <c:pt idx="31">
                  <c:v>406710.7</c:v>
                </c:pt>
                <c:pt idx="32">
                  <c:v>388903.1</c:v>
                </c:pt>
                <c:pt idx="33">
                  <c:v>410619.6</c:v>
                </c:pt>
                <c:pt idx="34">
                  <c:v>415577.5</c:v>
                </c:pt>
                <c:pt idx="35">
                  <c:v>426685.9</c:v>
                </c:pt>
                <c:pt idx="36">
                  <c:v>406309</c:v>
                </c:pt>
                <c:pt idx="37">
                  <c:v>431026.9</c:v>
                </c:pt>
                <c:pt idx="38">
                  <c:v>446835.1</c:v>
                </c:pt>
                <c:pt idx="39">
                  <c:v>446227.6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2F-4E5E-AF5A-244CED2A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4312568"/>
        <c:axId val="624312896"/>
      </c:lineChart>
      <c:catAx>
        <c:axId val="62431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312896"/>
        <c:crosses val="autoZero"/>
        <c:auto val="1"/>
        <c:lblAlgn val="ctr"/>
        <c:lblOffset val="100"/>
        <c:noMultiLvlLbl val="0"/>
      </c:catAx>
      <c:valAx>
        <c:axId val="62431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4312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[서비스무역세분류통계_20180520204021.xlsx]Sheet1!$B$1</c:f>
              <c:strCache>
                <c:ptCount val="1"/>
                <c:pt idx="0">
                  <c:v>서비스수지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[서비스무역세분류통계_20180520204021.xlsx]Sheet1!$A$2:$A$11</c:f>
              <c:strCach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strCache>
            </c:strRef>
          </c:cat>
          <c:val>
            <c:numRef>
              <c:f>[서비스무역세분류통계_20180520204021.xlsx]Sheet1!$B$2:$B$11</c:f>
              <c:numCache>
                <c:formatCode>#,##0.0</c:formatCode>
                <c:ptCount val="10"/>
                <c:pt idx="0">
                  <c:v>-6542.9</c:v>
                </c:pt>
                <c:pt idx="1">
                  <c:v>-9589.9</c:v>
                </c:pt>
                <c:pt idx="2">
                  <c:v>-14238.4</c:v>
                </c:pt>
                <c:pt idx="3">
                  <c:v>-12279.1</c:v>
                </c:pt>
                <c:pt idx="4">
                  <c:v>-5213.6000000000004</c:v>
                </c:pt>
                <c:pt idx="5">
                  <c:v>-6499.2</c:v>
                </c:pt>
                <c:pt idx="6">
                  <c:v>-3678.5</c:v>
                </c:pt>
                <c:pt idx="7">
                  <c:v>-14916.8</c:v>
                </c:pt>
                <c:pt idx="8">
                  <c:v>-17737.400000000001</c:v>
                </c:pt>
                <c:pt idx="9">
                  <c:v>-34472.199999999997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81-465D-A4A1-903A6720EEEA}"/>
            </c:ext>
          </c:extLst>
        </c:ser>
        <c:ser>
          <c:idx val="1"/>
          <c:order val="1"/>
          <c:tx>
            <c:strRef>
              <c:f>[서비스무역세분류통계_20180520204021.xlsx]Sheet1!$C$1</c:f>
              <c:strCache>
                <c:ptCount val="1"/>
                <c:pt idx="0">
                  <c:v>여행수지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[서비스무역세분류통계_20180520204021.xlsx]Sheet1!$A$2:$A$11</c:f>
              <c:strCach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strCache>
            </c:strRef>
          </c:cat>
          <c:val>
            <c:numRef>
              <c:f>[서비스무역세분류통계_20180520204021.xlsx]Sheet1!$C$2:$C$11</c:f>
              <c:numCache>
                <c:formatCode>#,##0.0</c:formatCode>
                <c:ptCount val="10"/>
                <c:pt idx="0">
                  <c:v>-9305.7000000000007</c:v>
                </c:pt>
                <c:pt idx="1">
                  <c:v>-5231.3999999999996</c:v>
                </c:pt>
                <c:pt idx="2">
                  <c:v>-8437.7999999999993</c:v>
                </c:pt>
                <c:pt idx="3">
                  <c:v>-7444.8</c:v>
                </c:pt>
                <c:pt idx="4">
                  <c:v>-7216.4</c:v>
                </c:pt>
                <c:pt idx="5">
                  <c:v>-7018.8</c:v>
                </c:pt>
                <c:pt idx="6">
                  <c:v>-5356.3</c:v>
                </c:pt>
                <c:pt idx="7">
                  <c:v>-10055.6</c:v>
                </c:pt>
                <c:pt idx="8">
                  <c:v>-9911.6</c:v>
                </c:pt>
                <c:pt idx="9">
                  <c:v>-17172.900000000001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81-465D-A4A1-903A6720EEEA}"/>
            </c:ext>
          </c:extLst>
        </c:ser>
        <c:ser>
          <c:idx val="2"/>
          <c:order val="2"/>
          <c:tx>
            <c:strRef>
              <c:f>[서비스무역세분류통계_20180520204021.xlsx]Sheet1!$F$1</c:f>
              <c:strCache>
                <c:ptCount val="1"/>
                <c:pt idx="0">
                  <c:v>일반여행수입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[서비스무역세분류통계_20180520204021.xlsx]Sheet1!$A$2:$A$11</c:f>
              <c:strCach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strCache>
            </c:strRef>
          </c:cat>
          <c:val>
            <c:numRef>
              <c:f>[서비스무역세분류통계_20180520204021.xlsx]Sheet1!$F$2:$F$11</c:f>
              <c:numCache>
                <c:formatCode>#,##0.0</c:formatCode>
                <c:ptCount val="10"/>
                <c:pt idx="0">
                  <c:v>9696.1</c:v>
                </c:pt>
                <c:pt idx="1">
                  <c:v>9767.2000000000007</c:v>
                </c:pt>
                <c:pt idx="2">
                  <c:v>10290.5</c:v>
                </c:pt>
                <c:pt idx="3">
                  <c:v>12347.2</c:v>
                </c:pt>
                <c:pt idx="4">
                  <c:v>13356.7</c:v>
                </c:pt>
                <c:pt idx="5">
                  <c:v>14524.8</c:v>
                </c:pt>
                <c:pt idx="6">
                  <c:v>17711.8</c:v>
                </c:pt>
                <c:pt idx="7">
                  <c:v>15091.7</c:v>
                </c:pt>
                <c:pt idx="8">
                  <c:v>17199.7</c:v>
                </c:pt>
                <c:pt idx="9">
                  <c:v>13323.7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81-465D-A4A1-903A6720E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0536760"/>
        <c:axId val="610539384"/>
      </c:lineChart>
      <c:catAx>
        <c:axId val="61053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0539384"/>
        <c:crosses val="autoZero"/>
        <c:auto val="1"/>
        <c:lblAlgn val="ctr"/>
        <c:lblOffset val="100"/>
        <c:noMultiLvlLbl val="0"/>
      </c:catAx>
      <c:valAx>
        <c:axId val="61053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053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6/11/2018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서울지역의 관광형태와 경제지표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8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분에 관광산업에 따른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대통령의 정책과 관련이 있는 듯 하다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또한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메르스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사드 배치가 전반적으로 소비의 감소를 부른 듯 하다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원래 물가가 상승하기때문에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는 증가할 수밖에 없다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하지만 산업군을 국내총생산분 하면 저런 데이터가 나옴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즉 비율이 그만큼 감소한다는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의미겠지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=&gt;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중국이 꽤나 우리나라의 관광산업에 영향을 많이 미친다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7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경상수지에 대한 설명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경상수지</a:t>
            </a:r>
            <a:r>
              <a:rPr lang="en-US" altLang="ko-KR" sz="1200" dirty="0"/>
              <a:t>(</a:t>
            </a:r>
            <a:r>
              <a:rPr lang="ko-KR" altLang="en-US" sz="1200" dirty="0"/>
              <a:t>經常收支</a:t>
            </a:r>
            <a:r>
              <a:rPr lang="en-US" altLang="ko-KR" sz="1200" dirty="0"/>
              <a:t>)</a:t>
            </a:r>
            <a:r>
              <a:rPr lang="ko-KR" altLang="en-US" sz="1200" dirty="0"/>
              <a:t>는 한 나라에서 무역과 서비스 거래를 이용해서 벌어진 돈이나 해외로 지출한 적이 있는 돈이다</a:t>
            </a:r>
            <a:r>
              <a:rPr lang="en-US" altLang="ko-KR" sz="1200" dirty="0"/>
              <a:t>. </a:t>
            </a:r>
            <a:r>
              <a:rPr lang="ko-KR" altLang="en-US" sz="1200" dirty="0"/>
              <a:t>돈을 구별하여 상품 및 거래를 즉시 해외 여행과 유학 연수</a:t>
            </a:r>
            <a:r>
              <a:rPr lang="en-US" altLang="ko-KR" sz="1200" dirty="0"/>
              <a:t>, </a:t>
            </a:r>
            <a:r>
              <a:rPr lang="ko-KR" altLang="en-US" sz="1200" dirty="0"/>
              <a:t>운수 서비스 등의 수입에 따라 지출을 합쳐서 계산하게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상품수지와 서비스수지에다가 본원소득수지 순수취에 관련이 되는 부분</a:t>
            </a:r>
          </a:p>
          <a:p>
            <a:r>
              <a:rPr lang="ko-KR" altLang="en-US" sz="1200" dirty="0"/>
              <a:t>이전소득수치 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기러기 아빠면</a:t>
            </a:r>
            <a:r>
              <a:rPr lang="en-US" altLang="ko-KR" sz="1200" dirty="0"/>
              <a:t>, </a:t>
            </a:r>
            <a:r>
              <a:rPr lang="ko-KR" altLang="en-US" sz="1200" dirty="0"/>
              <a:t>필리핀에 공부하는 아이를 위해서 내가 보내야 할 돈들이 있잖아요 이걸 </a:t>
            </a:r>
            <a:r>
              <a:rPr lang="ko-KR" altLang="en-US" sz="1200" dirty="0" err="1"/>
              <a:t>이전소득수치라고</a:t>
            </a:r>
            <a:r>
              <a:rPr lang="ko-KR" altLang="en-US" sz="1200" dirty="0"/>
              <a:t> 함</a:t>
            </a:r>
          </a:p>
          <a:p>
            <a:r>
              <a:rPr lang="ko-KR" altLang="en-US" sz="1200" dirty="0"/>
              <a:t>우리나라는 이전소득수지는 거의 마이너스입니다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본원소득수치 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우리나라사람이 외국에서 </a:t>
            </a:r>
            <a:r>
              <a:rPr lang="ko-KR" altLang="en-US" sz="1200" dirty="0" err="1"/>
              <a:t>일한다던지</a:t>
            </a:r>
            <a:r>
              <a:rPr lang="ko-KR" altLang="en-US" sz="1200" dirty="0"/>
              <a:t> 외국인이 한국에서 </a:t>
            </a:r>
            <a:r>
              <a:rPr lang="ko-KR" altLang="en-US" sz="1200" dirty="0" err="1"/>
              <a:t>일한다던지</a:t>
            </a:r>
            <a:endParaRPr lang="ko-KR" altLang="en-US" sz="1200" dirty="0"/>
          </a:p>
          <a:p>
            <a:r>
              <a:rPr lang="en-US" altLang="ko-KR" sz="1200" dirty="0"/>
              <a:t>4</a:t>
            </a:r>
            <a:r>
              <a:rPr lang="ko-KR" altLang="en-US" sz="1200" dirty="0"/>
              <a:t>천만달러정도 됨</a:t>
            </a:r>
            <a:r>
              <a:rPr lang="en-US" altLang="ko-KR" sz="1200" dirty="0"/>
              <a:t>, </a:t>
            </a:r>
            <a:r>
              <a:rPr lang="ko-KR" altLang="en-US" sz="1200" dirty="0"/>
              <a:t>여러 가지 투자를 많이 </a:t>
            </a:r>
            <a:r>
              <a:rPr lang="ko-KR" altLang="en-US" sz="1200" dirty="0" err="1"/>
              <a:t>하다보니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해외직접투자</a:t>
            </a:r>
            <a:r>
              <a:rPr lang="en-US" altLang="ko-KR" sz="1200" dirty="0"/>
              <a:t>)...</a:t>
            </a:r>
            <a:endParaRPr lang="ko-KR" altLang="en-US" sz="1200" dirty="0"/>
          </a:p>
          <a:p>
            <a:r>
              <a:rPr lang="ko-KR" altLang="en-US" sz="1200" dirty="0"/>
              <a:t>외국에다가 투자를 하니 배당</a:t>
            </a:r>
            <a:r>
              <a:rPr lang="en-US" altLang="ko-KR" sz="1200" dirty="0"/>
              <a:t>, ...</a:t>
            </a:r>
          </a:p>
          <a:p>
            <a:r>
              <a:rPr lang="en-US" altLang="ko-KR" sz="1200" dirty="0"/>
              <a:t>2017</a:t>
            </a:r>
            <a:r>
              <a:rPr lang="ko-KR" altLang="en-US" sz="1200" dirty="0"/>
              <a:t>년 </a:t>
            </a:r>
            <a:r>
              <a:rPr lang="en-US" altLang="ko-KR" sz="1200" dirty="0"/>
              <a:t>: </a:t>
            </a:r>
            <a:r>
              <a:rPr lang="ko-KR" altLang="en-US" sz="1200" dirty="0"/>
              <a:t>투자</a:t>
            </a:r>
            <a:r>
              <a:rPr lang="en-US" altLang="ko-KR" sz="1200" dirty="0"/>
              <a:t>, </a:t>
            </a:r>
            <a:r>
              <a:rPr lang="ko-KR" altLang="en-US" sz="1200" dirty="0"/>
              <a:t>배당소득이 </a:t>
            </a:r>
            <a:r>
              <a:rPr lang="en-US" altLang="ko-KR" sz="1200" dirty="0"/>
              <a:t>–50</a:t>
            </a:r>
            <a:r>
              <a:rPr lang="ko-KR" altLang="en-US" sz="1200" dirty="0"/>
              <a:t>억 달러</a:t>
            </a:r>
          </a:p>
          <a:p>
            <a:r>
              <a:rPr lang="ko-KR" altLang="en-US" sz="1200" dirty="0"/>
              <a:t>배당을 많이 해주는 것</a:t>
            </a:r>
          </a:p>
          <a:p>
            <a:r>
              <a:rPr lang="ko-KR" altLang="en-US" sz="1200" dirty="0"/>
              <a:t>삼성전자가 많이 벌면 주로 배당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절반 이상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ko-KR" altLang="en-US" sz="1200" dirty="0"/>
              <a:t>거꾸로 이자소득은 플러스</a:t>
            </a:r>
          </a:p>
          <a:p>
            <a:r>
              <a:rPr lang="ko-KR" altLang="en-US" sz="1200" dirty="0"/>
              <a:t>외국인은 우리회사에 조금 투자해서 많이 배당으로 가져가고</a:t>
            </a:r>
          </a:p>
          <a:p>
            <a:r>
              <a:rPr lang="ko-KR" altLang="en-US" sz="1200" dirty="0"/>
              <a:t>우리나라는 외국에 많이 채권</a:t>
            </a:r>
            <a:r>
              <a:rPr lang="en-US" altLang="ko-KR" sz="1200" dirty="0"/>
              <a:t>,... </a:t>
            </a:r>
            <a:r>
              <a:rPr lang="ko-KR" altLang="en-US" sz="1200" dirty="0" err="1"/>
              <a:t>이런거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비축해놔서</a:t>
            </a:r>
            <a:r>
              <a:rPr lang="ko-KR" altLang="en-US" sz="1200" dirty="0"/>
              <a:t> </a:t>
            </a:r>
            <a:r>
              <a:rPr lang="en-US" altLang="ko-KR" sz="1200" dirty="0"/>
              <a:t>... </a:t>
            </a:r>
            <a:r>
              <a:rPr lang="ko-KR" altLang="en-US" sz="1200" dirty="0"/>
              <a:t>투자소득수지가 큰 폭의 흑자는 아님</a:t>
            </a:r>
            <a:r>
              <a:rPr lang="en-US" altLang="ko-KR" sz="1200" dirty="0"/>
              <a:t>. </a:t>
            </a:r>
            <a:r>
              <a:rPr lang="ko-KR" altLang="en-US" sz="1200" dirty="0"/>
              <a:t>우리 경제의 구조를 읽을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서비스 수지에 포함되는 용역거래</a:t>
            </a:r>
          </a:p>
          <a:p>
            <a:endParaRPr lang="ko-KR" altLang="en-US" sz="1200" dirty="0"/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여객 및 재화의 수송에 수반되는 운임 항목인 운수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해외여행 및 유학 연수 관련 항목인 여행</a:t>
            </a:r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통신서비스</a:t>
            </a:r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보험서비스</a:t>
            </a:r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특허권 사용료</a:t>
            </a:r>
          </a:p>
          <a:p>
            <a:r>
              <a:rPr lang="en-US" altLang="ko-KR" sz="1200" dirty="0"/>
              <a:t>6. </a:t>
            </a:r>
            <a:r>
              <a:rPr lang="ko-KR" altLang="en-US" sz="1200" dirty="0"/>
              <a:t>선박 항공기 등 수송장비의 임대 등과 관련된 사업 서비스</a:t>
            </a:r>
          </a:p>
          <a:p>
            <a:r>
              <a:rPr lang="en-US" altLang="ko-KR" sz="1200" dirty="0"/>
              <a:t>7. </a:t>
            </a:r>
            <a:r>
              <a:rPr lang="ko-KR" altLang="en-US" sz="1200" dirty="0"/>
              <a:t>정부와 비거주자간 서비스거래인 정부서비스</a:t>
            </a:r>
          </a:p>
          <a:p>
            <a:r>
              <a:rPr lang="en-US" altLang="ko-KR" sz="1200" dirty="0"/>
              <a:t>8. </a:t>
            </a:r>
            <a:r>
              <a:rPr lang="ko-KR" altLang="en-US" sz="1200" dirty="0"/>
              <a:t>건설 등 기타부문이 포함되는 기타서비스 등의 </a:t>
            </a:r>
            <a:r>
              <a:rPr lang="ko-KR" altLang="en-US" sz="1200" dirty="0" err="1"/>
              <a:t>여덟가지로</a:t>
            </a:r>
            <a:r>
              <a:rPr lang="ko-KR" altLang="en-US" sz="1200" dirty="0"/>
              <a:t> 구분된다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2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경상수지에 대한 추가설명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플러스 영역이 경상수지 흑자</a:t>
            </a:r>
          </a:p>
          <a:p>
            <a:r>
              <a:rPr lang="ko-KR" altLang="en-US" dirty="0"/>
              <a:t>마이너스 부분이 경상수지 마이너스</a:t>
            </a:r>
          </a:p>
          <a:p>
            <a:r>
              <a:rPr lang="ko-KR" altLang="en-US" dirty="0"/>
              <a:t>베트남에서 돈 많이 벌었다고 </a:t>
            </a:r>
            <a:r>
              <a:rPr lang="ko-KR" altLang="en-US" dirty="0" err="1"/>
              <a:t>좋아할게</a:t>
            </a:r>
            <a:r>
              <a:rPr lang="ko-KR" altLang="en-US" dirty="0"/>
              <a:t> 아님</a:t>
            </a:r>
          </a:p>
          <a:p>
            <a:r>
              <a:rPr lang="ko-KR" altLang="en-US" dirty="0"/>
              <a:t>국내투자가 줄어들었다는 것임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경상수지 흑자면 외화가 많이 들어오고</a:t>
            </a:r>
          </a:p>
          <a:p>
            <a:r>
              <a:rPr lang="ko-KR" altLang="en-US" dirty="0"/>
              <a:t>해외 단기자본이 급격히 빠질 때 안도할 수 있지만</a:t>
            </a:r>
          </a:p>
          <a:p>
            <a:r>
              <a:rPr lang="ko-KR" altLang="en-US" dirty="0"/>
              <a:t>그것이 </a:t>
            </a:r>
            <a:r>
              <a:rPr lang="ko-KR" altLang="en-US" dirty="0" err="1"/>
              <a:t>담겨져있는</a:t>
            </a:r>
            <a:r>
              <a:rPr lang="ko-KR" altLang="en-US" dirty="0"/>
              <a:t> 것의 함의는 반드시 좋은 것은 아니다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투자가 되야 일자리가 생긴다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– I = X –M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저축 투자 차액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국제수지의 경상수지와 연관이 된다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경상수지 흑자가 났는데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은행에 저축한다 하면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다른나라의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자산과 부채를 사서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채권을 구입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=&gt;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자금순환표와 연관이 됨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금융계정 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기초계정의 한계로 인해 국제수지표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실물부지에선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퍼센트의 오차가 발생하긴 한다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지역내 총 생산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초록색 서비스업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서울은 서비스가 절대적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년치를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모으다보면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지역은 어떤 산업위주로 성장해왔고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그려본다던가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하면 기말 평가보고서에 좋을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주요지표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시계열로 해보자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문화유적지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고궁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r>
              <a:rPr lang="ko-KR" altLang="en-US" sz="1200" dirty="0">
                <a:solidFill>
                  <a:prstClr val="black"/>
                </a:solidFill>
              </a:rPr>
              <a:t>근처 혹은 소비를 위한 지역 근처에 숙박업이 밀집되어 있음을 알 수 있다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서울시가 관광산업에 관한 종사자수가 많고 정부의 외교정책에 따른 지수변화가 뚜렷하게 나타나기 때문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4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근거자료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http://www.pressian.com/news/article.html?no=98351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투자 행동에서의 성별효과 연구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남녀 투자자의 감정반응 및 감정조절을 중심으로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논문에 의해 여성들이 여행으로 소비를 하는 경향이 많음을 알 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이들은 소비를 위한 관광객들일 가능성이 높다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연구결과에 따르면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외의 나이대와 성별은 소비보다는 다른 곳에 관심을 돌릴 가능성이 높다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7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전반적으로 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20</a:t>
            </a: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대가 많이 방문한다</a:t>
            </a:r>
            <a:endParaRPr lang="en-US" altLang="ko-KR" sz="1200" kern="1200" dirty="0">
              <a:solidFill>
                <a:schemeClr val="bg1">
                  <a:lumMod val="50000"/>
                </a:schemeClr>
              </a:solidFill>
              <a:latin typeface="+mj-ea"/>
              <a:ea typeface="+mn-ea"/>
              <a:cs typeface="+mn-cs"/>
            </a:endParaRPr>
          </a:p>
          <a:p>
            <a:pPr algn="just"/>
            <a:endParaRPr lang="en-US" altLang="ko-KR" sz="1200" kern="1200" dirty="0">
              <a:solidFill>
                <a:schemeClr val="bg1">
                  <a:lumMod val="50000"/>
                </a:schemeClr>
              </a:solidFill>
              <a:latin typeface="+mj-ea"/>
              <a:ea typeface="+mn-ea"/>
              <a:cs typeface="+mn-cs"/>
            </a:endParaRP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나라별로 나눠보면 아시아주에서 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20-30</a:t>
            </a: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대가 많고</a:t>
            </a:r>
            <a:endParaRPr lang="en-US" altLang="ko-KR" sz="1200" kern="1200" dirty="0">
              <a:solidFill>
                <a:schemeClr val="bg1">
                  <a:lumMod val="50000"/>
                </a:schemeClr>
              </a:solidFill>
              <a:latin typeface="+mj-ea"/>
              <a:ea typeface="+mn-ea"/>
              <a:cs typeface="+mn-cs"/>
            </a:endParaRP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나머지나라는 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30-50</a:t>
            </a: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대가 많은데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이들은 소비보다는 관광목적일 가능성이 높다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.</a:t>
            </a: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그 나라를 상세분석해보면</a:t>
            </a:r>
            <a:endParaRPr lang="en-US" altLang="ko-KR" sz="1200" kern="1200" dirty="0">
              <a:solidFill>
                <a:schemeClr val="bg1">
                  <a:lumMod val="50000"/>
                </a:schemeClr>
              </a:solidFill>
              <a:latin typeface="+mj-ea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69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문화관광으로 가는 곳은 시계열 데이터를 보았을 때 주로 고궁이나 국립중앙박물관이 주를 이룬다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고궁에 대해서 다음 슬라이드에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7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문화관광으로 가는 곳은 시계열 데이터를 보았을 때 주로 고궁이나 국립중앙박물관이 주를 이룬다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문화재에는 주로 중구에 몰려 있는 것을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SGIS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고궁에 대해서 다음 슬라이드에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GDP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분석과 연관해서 설명하는게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좋을것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중국을 제외한 국가에선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덕수궁과 외국인의 방문객 수가 크게 영향을 받은 것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보이지 않는다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년도에는 방문객수가 줄어들었다는 느낌은 있지만 전반적으로 외국인 방문객수는 상승하는 느낌이 든다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9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명동방문국적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중국이랑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홍콩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소비를 위해서 오는 나라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프랑스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러시아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소비보다는 관광위주로 오지 않나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심지어 미국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영국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프랑스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러시아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나라의 방한목적에 대한 패턴이 크게 보이지 않음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1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^_^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3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서울시가 관광산업에 관한 종사자수가 많고 정부의 외교정책에 따른 지수변화가 뚜렷하게 나타나기 때문</a:t>
            </a:r>
            <a:endParaRPr lang="en-US" altLang="ko-KR" sz="1200">
              <a:solidFill>
                <a:prstClr val="black"/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-&gt;</a:t>
            </a:r>
            <a:r>
              <a:rPr lang="ko-KR" altLang="en-US" sz="1200">
                <a:solidFill>
                  <a:prstClr val="black"/>
                </a:solidFill>
              </a:rPr>
              <a:t>이거 한줄만 말하면 될듯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년도에서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년도로 갈수록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명동의 방문이 조금씩 올라가고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남대문 시장의 방문이 줄어든 것을 보았을 때 사치품의 소비를 하기 위해 오는 것이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아닌가 하는 예측도 가능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2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서울시가 관광산업에 관한 종사자수가 많고 정부의 외교정책에 따른 지수변화가 뚜렷하게 나타나기 때문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많이 방문하는 국가들 중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각 국가의 총소비액수가 높은 국가별로 나열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=&gt;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소비는 중국이 많아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그 다음은 일본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2014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년도부터 중국의 소비가 커졌고 그 이전에는 위에 있는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국가 외의 타국에서 소비가 많았다는 사실 주의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2010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 초반에 중국인의 급증과 일본인의 급감으로 인해 관광사업의 타겟이 변경된 사실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아마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2011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년도에 엔화가 최고점을 찍고 그 이후에 엔화가 조금씩 떨어져서 그런 듯 하다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prstClr val="black"/>
                </a:solidFill>
              </a:rPr>
              <a:t>서울시가 관광산업에 관한 종사자수가 많고 정부의 외교정책에 따른 지수변화가 뚜렷하게 나타나기 때문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7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전체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분에 관광산업에 따른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</a:p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-&gt;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대통령의 정책과 관련이 있는 듯 하다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또한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메르스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사드 배치가 전반적으로 소비의 감소를 부른 듯 하다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원래 물가가 상승하기때문에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는 증가할 수밖에 없다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하지만 산업군을 국내총생산분 하면 저런 데이터가 나옴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즉 비율이 그만큼 감소한다는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의미겠지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=&gt;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중국이 꽤나 우리나라의 관광산업에 영향을 많이 미친다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6" y="620688"/>
            <a:ext cx="7694645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2F3A46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9"/>
            <a:ext cx="1627773" cy="451143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23888" y="620688"/>
            <a:ext cx="7694645" cy="288032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cap="small" baseline="0">
                <a:solidFill>
                  <a:srgbClr val="2F3A46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623888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100099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84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287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5087888" y="1426467"/>
            <a:ext cx="2379576" cy="3789040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</a:t>
            </a:r>
            <a:r>
              <a:rPr lang="en-US" sz="4000">
                <a:solidFill>
                  <a:srgbClr val="909DB3"/>
                </a:solidFill>
                <a:latin typeface="Calibri Light" panose="020F0302020204030204" pitchFamily="34" charset="0"/>
              </a:rPr>
              <a:t>PowerPoint 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9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40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2" y="3034146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6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52" r:id="rId2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sz="32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120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51" r:id="rId2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sz="32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50" r:id="rId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63C2F-170A-467E-9CF4-8A9D37F747B2}"/>
              </a:ext>
            </a:extLst>
          </p:cNvPr>
          <p:cNvSpPr/>
          <p:nvPr/>
        </p:nvSpPr>
        <p:spPr>
          <a:xfrm>
            <a:off x="0" y="2924944"/>
            <a:ext cx="12192000" cy="3933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9A415F6-AB63-470B-A94D-49B7CE396379}"/>
              </a:ext>
            </a:extLst>
          </p:cNvPr>
          <p:cNvSpPr txBox="1">
            <a:spLocks/>
          </p:cNvSpPr>
          <p:nvPr/>
        </p:nvSpPr>
        <p:spPr>
          <a:xfrm>
            <a:off x="839416" y="1844824"/>
            <a:ext cx="3943349" cy="9028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ko-KR" altLang="en-US" sz="5867" b="1" dirty="0">
                <a:solidFill>
                  <a:srgbClr val="261628"/>
                </a:solidFill>
                <a:latin typeface="HY강B" panose="02030600000101010101" pitchFamily="18" charset="-127"/>
                <a:ea typeface="HY강B" panose="02030600000101010101" pitchFamily="18" charset="-127"/>
                <a:cs typeface="한컴돋움" panose="02030600000101010101" pitchFamily="18" charset="2"/>
              </a:rPr>
              <a:t>국가통계</a:t>
            </a:r>
            <a:endParaRPr lang="en-US" sz="5867" b="1" dirty="0">
              <a:solidFill>
                <a:srgbClr val="261628"/>
              </a:solidFill>
              <a:latin typeface="HY강B" panose="02030600000101010101" pitchFamily="18" charset="-127"/>
              <a:ea typeface="HY강B" panose="02030600000101010101" pitchFamily="18" charset="-127"/>
              <a:cs typeface="한컴돋움" panose="02030600000101010101" pitchFamily="18" charset="2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C2EF423-54C7-4C4F-8FB6-3364B73A4429}"/>
              </a:ext>
            </a:extLst>
          </p:cNvPr>
          <p:cNvSpPr txBox="1">
            <a:spLocks/>
          </p:cNvSpPr>
          <p:nvPr/>
        </p:nvSpPr>
        <p:spPr>
          <a:xfrm>
            <a:off x="3287688" y="2998113"/>
            <a:ext cx="8280920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altLang="ko-KR" sz="2800" dirty="0">
                <a:solidFill>
                  <a:schemeClr val="bg1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AGENDA: </a:t>
            </a:r>
            <a:r>
              <a:rPr lang="ko-KR" altLang="en-US" sz="2800" dirty="0">
                <a:solidFill>
                  <a:schemeClr val="bg1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서울지역의 관광형태와 경제지표 </a:t>
            </a:r>
            <a:endParaRPr lang="en-US" sz="2800" dirty="0">
              <a:solidFill>
                <a:schemeClr val="bg1"/>
              </a:solidFill>
              <a:latin typeface="+mj-lt"/>
              <a:ea typeface="한컴돋움" panose="02030600000101010101" pitchFamily="18" charset="2"/>
              <a:cs typeface="한컴돋움" panose="02030600000101010101" pitchFamily="18" charset="2"/>
            </a:endParaRPr>
          </a:p>
        </p:txBody>
      </p:sp>
      <p:sp>
        <p:nvSpPr>
          <p:cNvPr id="6" name="Rectangle 76">
            <a:extLst>
              <a:ext uri="{FF2B5EF4-FFF2-40B4-BE49-F238E27FC236}">
                <a16:creationId xmlns:a16="http://schemas.microsoft.com/office/drawing/2014/main" id="{D8DA4AEE-39CC-4335-9414-D8617E8E35C5}"/>
              </a:ext>
            </a:extLst>
          </p:cNvPr>
          <p:cNvSpPr/>
          <p:nvPr/>
        </p:nvSpPr>
        <p:spPr>
          <a:xfrm>
            <a:off x="4583832" y="5013176"/>
            <a:ext cx="6912768" cy="471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201504202 </a:t>
            </a:r>
            <a:r>
              <a:rPr lang="ko-KR" altLang="en-US" sz="20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박정아</a:t>
            </a:r>
            <a:endParaRPr lang="en-US" altLang="ko-KR" sz="2000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</a:rPr>
              <a:t>201601172 </a:t>
            </a:r>
            <a:r>
              <a:rPr lang="ko-KR" altLang="en-US" sz="2000" dirty="0" err="1">
                <a:solidFill>
                  <a:schemeClr val="bg1"/>
                </a:solidFill>
                <a:latin typeface="+mj-lt"/>
              </a:rPr>
              <a:t>천솔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091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관광산업과 관련한 </a:t>
            </a:r>
            <a:r>
              <a:rPr lang="en-US" altLang="ko-KR" sz="1600" b="1" cap="all" dirty="0" err="1">
                <a:solidFill>
                  <a:schemeClr val="tx1">
                    <a:lumMod val="50000"/>
                  </a:schemeClr>
                </a:solidFill>
              </a:rPr>
              <a:t>gdp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611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는 정부의 정책에 영향을 받을 수 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그리고 관광산업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시계열데이터는 외부적 충격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 나라의 실정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에 영향을 받는다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CD82ECC-3A67-4240-890C-67930A65016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44072" y="3068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F3A47E3-9C58-473C-B7F2-EA7B1F90A8D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27448" y="28582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Freeform 46">
            <a:extLst>
              <a:ext uri="{FF2B5EF4-FFF2-40B4-BE49-F238E27FC236}">
                <a16:creationId xmlns:a16="http://schemas.microsoft.com/office/drawing/2014/main" id="{B0934E7B-5237-4DA0-9875-549E1954B664}"/>
              </a:ext>
            </a:extLst>
          </p:cNvPr>
          <p:cNvSpPr/>
          <p:nvPr/>
        </p:nvSpPr>
        <p:spPr>
          <a:xfrm>
            <a:off x="1022453" y="908720"/>
            <a:ext cx="897083" cy="1146628"/>
          </a:xfrm>
          <a:custGeom>
            <a:avLst/>
            <a:gdLst/>
            <a:ahLst/>
            <a:cxnLst/>
            <a:rect l="l" t="t" r="r" b="b"/>
            <a:pathLst>
              <a:path w="897083" h="1146628">
                <a:moveTo>
                  <a:pt x="888232" y="375685"/>
                </a:moveTo>
                <a:lnTo>
                  <a:pt x="897083" y="375685"/>
                </a:lnTo>
                <a:cubicBezTo>
                  <a:pt x="896010" y="377831"/>
                  <a:pt x="894535" y="400762"/>
                  <a:pt x="892657" y="444479"/>
                </a:cubicBezTo>
                <a:cubicBezTo>
                  <a:pt x="890780" y="488196"/>
                  <a:pt x="889841" y="522928"/>
                  <a:pt x="889841" y="548675"/>
                </a:cubicBezTo>
                <a:lnTo>
                  <a:pt x="889841" y="685457"/>
                </a:lnTo>
                <a:lnTo>
                  <a:pt x="695932" y="685457"/>
                </a:lnTo>
                <a:lnTo>
                  <a:pt x="826278" y="491548"/>
                </a:lnTo>
                <a:cubicBezTo>
                  <a:pt x="849343" y="455609"/>
                  <a:pt x="869994" y="416988"/>
                  <a:pt x="888232" y="375685"/>
                </a:cubicBezTo>
                <a:close/>
                <a:moveTo>
                  <a:pt x="0" y="0"/>
                </a:moveTo>
                <a:lnTo>
                  <a:pt x="892304" y="0"/>
                </a:lnTo>
                <a:lnTo>
                  <a:pt x="420758" y="689480"/>
                </a:lnTo>
                <a:lnTo>
                  <a:pt x="420758" y="922815"/>
                </a:lnTo>
                <a:lnTo>
                  <a:pt x="889841" y="922815"/>
                </a:lnTo>
                <a:lnTo>
                  <a:pt x="889841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EDCC25B-A38C-431B-9C00-B1457B1C79E1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799182-780A-449A-BD43-FBC87B52B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195" y="429651"/>
            <a:ext cx="5027797" cy="28591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4514F0-DE85-49FE-AABB-8D3122568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95" y="3483731"/>
            <a:ext cx="4968551" cy="27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421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경상수지 중 여행수지 </a:t>
            </a:r>
            <a:r>
              <a:rPr lang="en-US" altLang="ko-KR" sz="1600" b="1" cap="all" dirty="0">
                <a:solidFill>
                  <a:schemeClr val="tx1">
                    <a:lumMod val="50000"/>
                  </a:schemeClr>
                </a:solidFill>
              </a:rPr>
              <a:t>_ </a:t>
            </a:r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일반여행수입을 관찰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9D7693B-4943-4937-873E-87C3E0607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803670"/>
              </p:ext>
            </p:extLst>
          </p:nvPr>
        </p:nvGraphicFramePr>
        <p:xfrm>
          <a:off x="2828924" y="1613534"/>
          <a:ext cx="7371531" cy="4479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FB8F4B-9D70-46B5-AA0B-08969FF341E0}"/>
              </a:ext>
            </a:extLst>
          </p:cNvPr>
          <p:cNvSpPr txBox="1"/>
          <p:nvPr/>
        </p:nvSpPr>
        <p:spPr>
          <a:xfrm>
            <a:off x="1926925" y="1406351"/>
            <a:ext cx="611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메르스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사태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사드 배치라는 정책에 영향을 받는 것 같은 일관성이 보임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Freeform 47">
            <a:extLst>
              <a:ext uri="{FF2B5EF4-FFF2-40B4-BE49-F238E27FC236}">
                <a16:creationId xmlns:a16="http://schemas.microsoft.com/office/drawing/2014/main" id="{6AE18BC9-0503-40C6-8FA2-352F68CE4B80}"/>
              </a:ext>
            </a:extLst>
          </p:cNvPr>
          <p:cNvSpPr/>
          <p:nvPr/>
        </p:nvSpPr>
        <p:spPr>
          <a:xfrm>
            <a:off x="795219" y="908720"/>
            <a:ext cx="1146628" cy="1146628"/>
          </a:xfrm>
          <a:custGeom>
            <a:avLst/>
            <a:gdLst>
              <a:gd name="connsiteX0" fmla="*/ 802944 w 1146628"/>
              <a:gd name="connsiteY0" fmla="*/ 238903 h 1146628"/>
              <a:gd name="connsiteX1" fmla="*/ 1146628 w 1146628"/>
              <a:gd name="connsiteY1" fmla="*/ 238903 h 1146628"/>
              <a:gd name="connsiteX2" fmla="*/ 1146628 w 1146628"/>
              <a:gd name="connsiteY2" fmla="*/ 455520 h 1146628"/>
              <a:gd name="connsiteX3" fmla="*/ 1109900 w 1146628"/>
              <a:gd name="connsiteY3" fmla="*/ 426778 h 1146628"/>
              <a:gd name="connsiteX4" fmla="*/ 926853 w 1146628"/>
              <a:gd name="connsiteY4" fmla="*/ 379708 h 1146628"/>
              <a:gd name="connsiteX5" fmla="*/ 877772 w 1146628"/>
              <a:gd name="connsiteY5" fmla="*/ 380915 h 1146628"/>
              <a:gd name="connsiteX6" fmla="*/ 788461 w 1146628"/>
              <a:gd name="connsiteY6" fmla="*/ 394191 h 1146628"/>
              <a:gd name="connsiteX7" fmla="*/ 0 w 1146628"/>
              <a:gd name="connsiteY7" fmla="*/ 0 h 1146628"/>
              <a:gd name="connsiteX8" fmla="*/ 530759 w 1146628"/>
              <a:gd name="connsiteY8" fmla="*/ 0 h 1146628"/>
              <a:gd name="connsiteX9" fmla="*/ 488345 w 1146628"/>
              <a:gd name="connsiteY9" fmla="*/ 595342 h 1146628"/>
              <a:gd name="connsiteX10" fmla="*/ 605012 w 1146628"/>
              <a:gd name="connsiteY10" fmla="*/ 653273 h 1146628"/>
              <a:gd name="connsiteX11" fmla="*/ 766737 w 1146628"/>
              <a:gd name="connsiteY11" fmla="*/ 625112 h 1146628"/>
              <a:gd name="connsiteX12" fmla="*/ 913175 w 1146628"/>
              <a:gd name="connsiteY12" fmla="*/ 662928 h 1146628"/>
              <a:gd name="connsiteX13" fmla="*/ 961451 w 1146628"/>
              <a:gd name="connsiteY13" fmla="*/ 768331 h 1146628"/>
              <a:gd name="connsiteX14" fmla="*/ 913979 w 1146628"/>
              <a:gd name="connsiteY14" fmla="*/ 878964 h 1146628"/>
              <a:gd name="connsiteX15" fmla="*/ 778002 w 1146628"/>
              <a:gd name="connsiteY15" fmla="*/ 916378 h 1146628"/>
              <a:gd name="connsiteX16" fmla="*/ 626334 w 1146628"/>
              <a:gd name="connsiteY16" fmla="*/ 895458 h 1146628"/>
              <a:gd name="connsiteX17" fmla="*/ 468230 w 1146628"/>
              <a:gd name="connsiteY17" fmla="*/ 842355 h 1146628"/>
              <a:gd name="connsiteX18" fmla="*/ 468230 w 1146628"/>
              <a:gd name="connsiteY18" fmla="*/ 1103046 h 1146628"/>
              <a:gd name="connsiteX19" fmla="*/ 538130 w 1146628"/>
              <a:gd name="connsiteY19" fmla="*/ 1130855 h 1146628"/>
              <a:gd name="connsiteX20" fmla="*/ 601144 w 1146628"/>
              <a:gd name="connsiteY20" fmla="*/ 1146628 h 1146628"/>
              <a:gd name="connsiteX21" fmla="*/ 0 w 1146628"/>
              <a:gd name="connsiteY21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46628" h="1146628">
                <a:moveTo>
                  <a:pt x="802944" y="238903"/>
                </a:moveTo>
                <a:lnTo>
                  <a:pt x="1146628" y="238903"/>
                </a:lnTo>
                <a:lnTo>
                  <a:pt x="1146628" y="455520"/>
                </a:lnTo>
                <a:lnTo>
                  <a:pt x="1109900" y="426778"/>
                </a:lnTo>
                <a:cubicBezTo>
                  <a:pt x="1055455" y="395398"/>
                  <a:pt x="994440" y="379708"/>
                  <a:pt x="926853" y="379708"/>
                </a:cubicBezTo>
                <a:cubicBezTo>
                  <a:pt x="911834" y="379708"/>
                  <a:pt x="895473" y="380111"/>
                  <a:pt x="877772" y="380915"/>
                </a:cubicBezTo>
                <a:cubicBezTo>
                  <a:pt x="860071" y="381720"/>
                  <a:pt x="830301" y="386145"/>
                  <a:pt x="788461" y="394191"/>
                </a:cubicBezTo>
                <a:close/>
                <a:moveTo>
                  <a:pt x="0" y="0"/>
                </a:moveTo>
                <a:lnTo>
                  <a:pt x="530759" y="0"/>
                </a:lnTo>
                <a:lnTo>
                  <a:pt x="488345" y="595342"/>
                </a:lnTo>
                <a:lnTo>
                  <a:pt x="605012" y="653273"/>
                </a:lnTo>
                <a:cubicBezTo>
                  <a:pt x="662944" y="634499"/>
                  <a:pt x="716852" y="625112"/>
                  <a:pt x="766737" y="625112"/>
                </a:cubicBezTo>
                <a:cubicBezTo>
                  <a:pt x="832178" y="625112"/>
                  <a:pt x="880991" y="637717"/>
                  <a:pt x="913175" y="662928"/>
                </a:cubicBezTo>
                <a:cubicBezTo>
                  <a:pt x="945359" y="688139"/>
                  <a:pt x="961451" y="723274"/>
                  <a:pt x="961451" y="768331"/>
                </a:cubicBezTo>
                <a:cubicBezTo>
                  <a:pt x="961451" y="817144"/>
                  <a:pt x="945627" y="854021"/>
                  <a:pt x="913979" y="878964"/>
                </a:cubicBezTo>
                <a:cubicBezTo>
                  <a:pt x="882332" y="903907"/>
                  <a:pt x="837006" y="916378"/>
                  <a:pt x="778002" y="916378"/>
                </a:cubicBezTo>
                <a:cubicBezTo>
                  <a:pt x="735626" y="916378"/>
                  <a:pt x="685070" y="909405"/>
                  <a:pt x="626334" y="895458"/>
                </a:cubicBezTo>
                <a:cubicBezTo>
                  <a:pt x="567598" y="881512"/>
                  <a:pt x="514897" y="863811"/>
                  <a:pt x="468230" y="842355"/>
                </a:cubicBezTo>
                <a:lnTo>
                  <a:pt x="468230" y="1103046"/>
                </a:lnTo>
                <a:cubicBezTo>
                  <a:pt x="489954" y="1113640"/>
                  <a:pt x="513254" y="1122909"/>
                  <a:pt x="538130" y="1130855"/>
                </a:cubicBezTo>
                <a:lnTo>
                  <a:pt x="601144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DA90AF81-76B5-46EB-9DB9-FBEBED3116C9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924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3653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경상수지를 통해 본 우리나라 산업구조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B8F4B-9D70-46B5-AA0B-08969FF341E0}"/>
              </a:ext>
            </a:extLst>
          </p:cNvPr>
          <p:cNvSpPr txBox="1"/>
          <p:nvPr/>
        </p:nvSpPr>
        <p:spPr>
          <a:xfrm>
            <a:off x="1926925" y="1406351"/>
            <a:ext cx="726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그래프를 통해 보면 관광객수가 줄어들었다고 해도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지표를 통해 우리나라는 관광산업은 주력이 아니며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오히려 관광하러 나가는 국민이 많음을 알 수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56855DE9-8AB7-4104-BC4D-42B58A8A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518006"/>
              </p:ext>
            </p:extLst>
          </p:nvPr>
        </p:nvGraphicFramePr>
        <p:xfrm>
          <a:off x="2711624" y="2367137"/>
          <a:ext cx="7488832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reeform 48">
            <a:extLst>
              <a:ext uri="{FF2B5EF4-FFF2-40B4-BE49-F238E27FC236}">
                <a16:creationId xmlns:a16="http://schemas.microsoft.com/office/drawing/2014/main" id="{0A3F632B-E0A0-4F25-B364-C575E07D6E88}"/>
              </a:ext>
            </a:extLst>
          </p:cNvPr>
          <p:cNvSpPr/>
          <p:nvPr/>
        </p:nvSpPr>
        <p:spPr>
          <a:xfrm>
            <a:off x="623392" y="922500"/>
            <a:ext cx="1296144" cy="1146628"/>
          </a:xfrm>
          <a:custGeom>
            <a:avLst/>
            <a:gdLst>
              <a:gd name="connsiteX0" fmla="*/ 888232 w 1146628"/>
              <a:gd name="connsiteY0" fmla="*/ 611434 h 1146628"/>
              <a:gd name="connsiteX1" fmla="*/ 999267 w 1146628"/>
              <a:gd name="connsiteY1" fmla="*/ 754653 h 1146628"/>
              <a:gd name="connsiteX2" fmla="*/ 967485 w 1146628"/>
              <a:gd name="connsiteY2" fmla="*/ 876550 h 1146628"/>
              <a:gd name="connsiteX3" fmla="*/ 885014 w 1146628"/>
              <a:gd name="connsiteY3" fmla="*/ 914769 h 1146628"/>
              <a:gd name="connsiteX4" fmla="*/ 798117 w 1146628"/>
              <a:gd name="connsiteY4" fmla="*/ 865286 h 1146628"/>
              <a:gd name="connsiteX5" fmla="*/ 765128 w 1146628"/>
              <a:gd name="connsiteY5" fmla="*/ 738561 h 1146628"/>
              <a:gd name="connsiteX6" fmla="*/ 799324 w 1146628"/>
              <a:gd name="connsiteY6" fmla="*/ 648446 h 1146628"/>
              <a:gd name="connsiteX7" fmla="*/ 888232 w 1146628"/>
              <a:gd name="connsiteY7" fmla="*/ 611434 h 1146628"/>
              <a:gd name="connsiteX8" fmla="*/ 1058003 w 1146628"/>
              <a:gd name="connsiteY8" fmla="*/ 204305 h 1146628"/>
              <a:gd name="connsiteX9" fmla="*/ 1146628 w 1146628"/>
              <a:gd name="connsiteY9" fmla="*/ 208039 h 1146628"/>
              <a:gd name="connsiteX10" fmla="*/ 1146628 w 1146628"/>
              <a:gd name="connsiteY10" fmla="*/ 407927 h 1146628"/>
              <a:gd name="connsiteX11" fmla="*/ 1116840 w 1146628"/>
              <a:gd name="connsiteY11" fmla="*/ 391275 h 1146628"/>
              <a:gd name="connsiteX12" fmla="*/ 977543 w 1146628"/>
              <a:gd name="connsiteY12" fmla="*/ 366030 h 1146628"/>
              <a:gd name="connsiteX13" fmla="*/ 745013 w 1146628"/>
              <a:gd name="connsiteY13" fmla="*/ 502813 h 1146628"/>
              <a:gd name="connsiteX14" fmla="*/ 735358 w 1146628"/>
              <a:gd name="connsiteY14" fmla="*/ 502813 h 1146628"/>
              <a:gd name="connsiteX15" fmla="*/ 820646 w 1146628"/>
              <a:gd name="connsiteY15" fmla="*/ 274306 h 1146628"/>
              <a:gd name="connsiteX16" fmla="*/ 1058003 w 1146628"/>
              <a:gd name="connsiteY16" fmla="*/ 204305 h 1146628"/>
              <a:gd name="connsiteX17" fmla="*/ 0 w 1146628"/>
              <a:gd name="connsiteY17" fmla="*/ 0 h 1146628"/>
              <a:gd name="connsiteX18" fmla="*/ 794975 w 1146628"/>
              <a:gd name="connsiteY18" fmla="*/ 0 h 1146628"/>
              <a:gd name="connsiteX19" fmla="*/ 726909 w 1146628"/>
              <a:gd name="connsiteY19" fmla="*/ 29706 h 1146628"/>
              <a:gd name="connsiteX20" fmla="*/ 519322 w 1146628"/>
              <a:gd name="connsiteY20" fmla="*/ 254593 h 1146628"/>
              <a:gd name="connsiteX21" fmla="*/ 448919 w 1146628"/>
              <a:gd name="connsiteY21" fmla="*/ 653273 h 1146628"/>
              <a:gd name="connsiteX22" fmla="*/ 566391 w 1146628"/>
              <a:gd name="connsiteY22" fmla="*/ 1031436 h 1146628"/>
              <a:gd name="connsiteX23" fmla="*/ 706593 w 1146628"/>
              <a:gd name="connsiteY23" fmla="*/ 1132816 h 1146628"/>
              <a:gd name="connsiteX24" fmla="*/ 754086 w 1146628"/>
              <a:gd name="connsiteY24" fmla="*/ 1146628 h 1146628"/>
              <a:gd name="connsiteX25" fmla="*/ 0 w 1146628"/>
              <a:gd name="connsiteY25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46628" h="1146628">
                <a:moveTo>
                  <a:pt x="888232" y="611434"/>
                </a:moveTo>
                <a:cubicBezTo>
                  <a:pt x="962255" y="611434"/>
                  <a:pt x="999267" y="659174"/>
                  <a:pt x="999267" y="754653"/>
                </a:cubicBezTo>
                <a:cubicBezTo>
                  <a:pt x="999267" y="810439"/>
                  <a:pt x="988673" y="851071"/>
                  <a:pt x="967485" y="876550"/>
                </a:cubicBezTo>
                <a:cubicBezTo>
                  <a:pt x="946298" y="902029"/>
                  <a:pt x="918807" y="914769"/>
                  <a:pt x="885014" y="914769"/>
                </a:cubicBezTo>
                <a:cubicBezTo>
                  <a:pt x="849075" y="914769"/>
                  <a:pt x="820109" y="898274"/>
                  <a:pt x="798117" y="865286"/>
                </a:cubicBezTo>
                <a:cubicBezTo>
                  <a:pt x="776124" y="832297"/>
                  <a:pt x="765128" y="790055"/>
                  <a:pt x="765128" y="738561"/>
                </a:cubicBezTo>
                <a:cubicBezTo>
                  <a:pt x="765128" y="703158"/>
                  <a:pt x="776526" y="673120"/>
                  <a:pt x="799324" y="648446"/>
                </a:cubicBezTo>
                <a:cubicBezTo>
                  <a:pt x="822121" y="623771"/>
                  <a:pt x="851757" y="611434"/>
                  <a:pt x="888232" y="611434"/>
                </a:cubicBezTo>
                <a:close/>
                <a:moveTo>
                  <a:pt x="1058003" y="204305"/>
                </a:moveTo>
                <a:lnTo>
                  <a:pt x="1146628" y="208039"/>
                </a:lnTo>
                <a:lnTo>
                  <a:pt x="1146628" y="407927"/>
                </a:lnTo>
                <a:lnTo>
                  <a:pt x="1116840" y="391275"/>
                </a:lnTo>
                <a:cubicBezTo>
                  <a:pt x="1076274" y="374445"/>
                  <a:pt x="1029842" y="366030"/>
                  <a:pt x="977543" y="366030"/>
                </a:cubicBezTo>
                <a:cubicBezTo>
                  <a:pt x="870799" y="366030"/>
                  <a:pt x="793289" y="411624"/>
                  <a:pt x="745013" y="502813"/>
                </a:cubicBezTo>
                <a:lnTo>
                  <a:pt x="735358" y="502813"/>
                </a:lnTo>
                <a:cubicBezTo>
                  <a:pt x="740185" y="397142"/>
                  <a:pt x="768615" y="320972"/>
                  <a:pt x="820646" y="274306"/>
                </a:cubicBezTo>
                <a:cubicBezTo>
                  <a:pt x="872676" y="227639"/>
                  <a:pt x="951796" y="204305"/>
                  <a:pt x="1058003" y="204305"/>
                </a:cubicBezTo>
                <a:close/>
                <a:moveTo>
                  <a:pt x="0" y="0"/>
                </a:moveTo>
                <a:lnTo>
                  <a:pt x="794975" y="0"/>
                </a:lnTo>
                <a:lnTo>
                  <a:pt x="726909" y="29706"/>
                </a:lnTo>
                <a:cubicBezTo>
                  <a:pt x="635453" y="77983"/>
                  <a:pt x="566257" y="152945"/>
                  <a:pt x="519322" y="254593"/>
                </a:cubicBezTo>
                <a:cubicBezTo>
                  <a:pt x="472387" y="356241"/>
                  <a:pt x="448919" y="489134"/>
                  <a:pt x="448919" y="653273"/>
                </a:cubicBezTo>
                <a:cubicBezTo>
                  <a:pt x="448919" y="815266"/>
                  <a:pt x="488077" y="941321"/>
                  <a:pt x="566391" y="1031436"/>
                </a:cubicBezTo>
                <a:cubicBezTo>
                  <a:pt x="605549" y="1076494"/>
                  <a:pt x="652283" y="1110287"/>
                  <a:pt x="706593" y="1132816"/>
                </a:cubicBezTo>
                <a:lnTo>
                  <a:pt x="754086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106CCCB8-D2F9-4541-B9CC-E612ABD6158E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96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관광지와 관련한 </a:t>
            </a:r>
            <a:r>
              <a:rPr lang="en-US" altLang="ko-KR" sz="1600" b="1" cap="all" dirty="0" err="1">
                <a:solidFill>
                  <a:schemeClr val="tx1">
                    <a:lumMod val="50000"/>
                  </a:schemeClr>
                </a:solidFill>
              </a:rPr>
              <a:t>sgis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611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</a:rPr>
              <a:t>문화유적지</a:t>
            </a:r>
            <a:r>
              <a:rPr lang="en-US" altLang="ko-KR" sz="1200" dirty="0">
                <a:solidFill>
                  <a:prstClr val="black"/>
                </a:solidFill>
              </a:rPr>
              <a:t>(</a:t>
            </a:r>
            <a:r>
              <a:rPr lang="ko-KR" altLang="en-US" sz="1200" dirty="0">
                <a:solidFill>
                  <a:prstClr val="black"/>
                </a:solidFill>
              </a:rPr>
              <a:t>고궁</a:t>
            </a:r>
            <a:r>
              <a:rPr lang="en-US" altLang="ko-KR" sz="1200" dirty="0">
                <a:solidFill>
                  <a:prstClr val="black"/>
                </a:solidFill>
              </a:rPr>
              <a:t>)</a:t>
            </a:r>
            <a:r>
              <a:rPr lang="ko-KR" altLang="en-US" sz="1200" dirty="0">
                <a:solidFill>
                  <a:prstClr val="black"/>
                </a:solidFill>
              </a:rPr>
              <a:t>근처 혹은 소비를 위한 지역 근처에 숙박업이 밀집되어 있다</a:t>
            </a:r>
            <a:endParaRPr lang="en-US" altLang="ko-KR" sz="1200" dirty="0"/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9B600F4E-E995-4892-B278-4B47DBD1B059}"/>
              </a:ext>
            </a:extLst>
          </p:cNvPr>
          <p:cNvSpPr/>
          <p:nvPr/>
        </p:nvSpPr>
        <p:spPr>
          <a:xfrm>
            <a:off x="767408" y="931251"/>
            <a:ext cx="1146628" cy="1146628"/>
          </a:xfrm>
          <a:custGeom>
            <a:avLst/>
            <a:gdLst/>
            <a:ahLst/>
            <a:cxnLst/>
            <a:rect l="l" t="t" r="r" b="b"/>
            <a:pathLst>
              <a:path w="1146628" h="1146628">
                <a:moveTo>
                  <a:pt x="1146628" y="538716"/>
                </a:moveTo>
                <a:lnTo>
                  <a:pt x="1146628" y="1146628"/>
                </a:lnTo>
                <a:lnTo>
                  <a:pt x="891474" y="1146628"/>
                </a:lnTo>
                <a:close/>
                <a:moveTo>
                  <a:pt x="0" y="0"/>
                </a:moveTo>
                <a:lnTo>
                  <a:pt x="455356" y="0"/>
                </a:lnTo>
                <a:lnTo>
                  <a:pt x="455356" y="238903"/>
                </a:lnTo>
                <a:lnTo>
                  <a:pt x="964669" y="238903"/>
                </a:lnTo>
                <a:lnTo>
                  <a:pt x="562482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7856E6-B303-44F0-876A-9FF92D45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18" y="2157902"/>
            <a:ext cx="4428592" cy="43763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BE6BAA-15B3-4583-B1A2-398202ACB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2708920"/>
            <a:ext cx="5302610" cy="2815052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57E0F865-CD99-4A6B-A591-8BB1F274DC74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35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2DBD06-9267-4C9F-AB92-51F1A985E926}"/>
              </a:ext>
            </a:extLst>
          </p:cNvPr>
          <p:cNvSpPr/>
          <p:nvPr/>
        </p:nvSpPr>
        <p:spPr>
          <a:xfrm>
            <a:off x="0" y="-11283"/>
            <a:ext cx="12192000" cy="68692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CA1369FD-6C5B-4C88-87F9-8C00A2B8CF69}"/>
              </a:ext>
            </a:extLst>
          </p:cNvPr>
          <p:cNvGrpSpPr/>
          <p:nvPr/>
        </p:nvGrpSpPr>
        <p:grpSpPr>
          <a:xfrm>
            <a:off x="2567608" y="2276872"/>
            <a:ext cx="7162312" cy="1935259"/>
            <a:chOff x="3251200" y="2177143"/>
            <a:chExt cx="3120773" cy="610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8BA1D-17E9-4D91-BEEE-6FBD481696C9}"/>
                </a:ext>
              </a:extLst>
            </p:cNvPr>
            <p:cNvSpPr txBox="1"/>
            <p:nvPr/>
          </p:nvSpPr>
          <p:spPr>
            <a:xfrm>
              <a:off x="3251200" y="2177143"/>
              <a:ext cx="847108" cy="3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D46D5C-3C7A-4725-B80E-9288D63E79CC}"/>
                </a:ext>
              </a:extLst>
            </p:cNvPr>
            <p:cNvSpPr txBox="1"/>
            <p:nvPr/>
          </p:nvSpPr>
          <p:spPr>
            <a:xfrm>
              <a:off x="3899474" y="2294290"/>
              <a:ext cx="2472499" cy="203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cap="all" dirty="0">
                  <a:solidFill>
                    <a:schemeClr val="bg1"/>
                  </a:solidFill>
                </a:rPr>
                <a:t>그 외 방문객의 특성 분석</a:t>
              </a:r>
              <a:endParaRPr lang="en-US" sz="36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31FEC2-8CD7-4E18-A32B-D04325D7A9CB}"/>
                </a:ext>
              </a:extLst>
            </p:cNvPr>
            <p:cNvSpPr txBox="1"/>
            <p:nvPr/>
          </p:nvSpPr>
          <p:spPr>
            <a:xfrm>
              <a:off x="3345634" y="2645981"/>
              <a:ext cx="2976336" cy="14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56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관광객의 특성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ABFFFE-6D6B-49DE-A767-2D4B0F95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7" y="2348880"/>
            <a:ext cx="2927648" cy="3367012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65F3C7-4B32-4714-BCB6-C060FA7B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18104"/>
              </p:ext>
            </p:extLst>
          </p:nvPr>
        </p:nvGraphicFramePr>
        <p:xfrm>
          <a:off x="3456822" y="1433891"/>
          <a:ext cx="4521200" cy="1952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688">
                  <a:extLst>
                    <a:ext uri="{9D8B030D-6E8A-4147-A177-3AD203B41FA5}">
                      <a16:colId xmlns:a16="http://schemas.microsoft.com/office/drawing/2014/main" val="2620330879"/>
                    </a:ext>
                  </a:extLst>
                </a:gridCol>
                <a:gridCol w="2460906">
                  <a:extLst>
                    <a:ext uri="{9D8B030D-6E8A-4147-A177-3AD203B41FA5}">
                      <a16:colId xmlns:a16="http://schemas.microsoft.com/office/drawing/2014/main" val="1547588418"/>
                    </a:ext>
                  </a:extLst>
                </a:gridCol>
                <a:gridCol w="1392606">
                  <a:extLst>
                    <a:ext uri="{9D8B030D-6E8A-4147-A177-3AD203B41FA5}">
                      <a16:colId xmlns:a16="http://schemas.microsoft.com/office/drawing/2014/main" val="422202913"/>
                    </a:ext>
                  </a:extLst>
                </a:gridCol>
              </a:tblGrid>
              <a:tr h="36004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Df  Sum Sq Mean Sq F value   Pr(&gt;F)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3548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group        1 5369958 5369958   125.1 </a:t>
                      </a:r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3.66e-06</a:t>
                      </a:r>
                      <a:r>
                        <a:rPr lang="en-US" sz="1400" u="none" strike="noStrike" dirty="0">
                          <a:effectLst/>
                        </a:rPr>
                        <a:t> ***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76365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Residuals    8  343500   42938                   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547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---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6269693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Signif. codes:  0 ‘***’ 0.001 ‘**’ 0.01 ‘*’ 0.05 ‘.’ 0.1 ‘ ’ 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383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5911827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1 : </a:t>
                      </a:r>
                      <a:r>
                        <a:rPr lang="ko-KR" altLang="en-US" sz="1200" u="none" strike="noStrike" dirty="0">
                          <a:effectLst/>
                        </a:rPr>
                        <a:t>남자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3875530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 : </a:t>
                      </a:r>
                      <a:r>
                        <a:rPr lang="ko-KR" alt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여자</a:t>
                      </a:r>
                      <a:endParaRPr lang="ko-KR" alt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590904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AEA50B0-0A37-4F61-8E88-B856A45C7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685" y="2080662"/>
            <a:ext cx="4034118" cy="386528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98891F2-2D4E-44C1-A248-8579F20D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73683"/>
              </p:ext>
            </p:extLst>
          </p:nvPr>
        </p:nvGraphicFramePr>
        <p:xfrm>
          <a:off x="3649132" y="3643610"/>
          <a:ext cx="3517900" cy="278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144">
                  <a:extLst>
                    <a:ext uri="{9D8B030D-6E8A-4147-A177-3AD203B41FA5}">
                      <a16:colId xmlns:a16="http://schemas.microsoft.com/office/drawing/2014/main" val="4118261475"/>
                    </a:ext>
                  </a:extLst>
                </a:gridCol>
                <a:gridCol w="1464207">
                  <a:extLst>
                    <a:ext uri="{9D8B030D-6E8A-4147-A177-3AD203B41FA5}">
                      <a16:colId xmlns:a16="http://schemas.microsoft.com/office/drawing/2014/main" val="1591540802"/>
                    </a:ext>
                  </a:extLst>
                </a:gridCol>
                <a:gridCol w="665549">
                  <a:extLst>
                    <a:ext uri="{9D8B030D-6E8A-4147-A177-3AD203B41FA5}">
                      <a16:colId xmlns:a16="http://schemas.microsoft.com/office/drawing/2014/main" val="608566546"/>
                    </a:ext>
                  </a:extLst>
                </a:gridCol>
              </a:tblGrid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           Df   Sum Sq  Mean Sq F value Pr(&gt;F)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90482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group        5 69146406 13829281   168.6 &lt;2e-16 ***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81140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Residuals   54  4429242    82023        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119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---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9997790"/>
                  </a:ext>
                </a:extLst>
              </a:tr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Signif. codes:  0 ‘***’ 0.001 ‘**’ 0.01 ‘*’ 0.05 ‘.’ 0.1 ‘ ’ 1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574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6756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1 : 15~20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306419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 : 21~30</a:t>
                      </a:r>
                      <a:r>
                        <a:rPr lang="ko-KR" alt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세</a:t>
                      </a:r>
                      <a:endParaRPr lang="ko-KR" alt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5625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3 : 31~40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19513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4 : 41~50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13022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5 : 51~60</a:t>
                      </a:r>
                      <a:r>
                        <a:rPr lang="ko-KR" altLang="en-US" sz="1200" u="none" strike="noStrike">
                          <a:effectLst/>
                        </a:rPr>
                        <a:t>세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60032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>
                          <a:effectLst/>
                        </a:rPr>
                        <a:t>6 : 61</a:t>
                      </a:r>
                      <a:r>
                        <a:rPr lang="ko-KR" altLang="en-US" sz="1200" u="none" strike="noStrike">
                          <a:effectLst/>
                        </a:rPr>
                        <a:t>세 이상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5540842"/>
                  </a:ext>
                </a:extLst>
              </a:tr>
            </a:tbl>
          </a:graphicData>
        </a:graphic>
      </p:graphicFrame>
      <p:sp>
        <p:nvSpPr>
          <p:cNvPr id="13" name="Freeform 50">
            <a:extLst>
              <a:ext uri="{FF2B5EF4-FFF2-40B4-BE49-F238E27FC236}">
                <a16:creationId xmlns:a16="http://schemas.microsoft.com/office/drawing/2014/main" id="{98789E27-E3B3-4103-9E51-BDBA037E4933}"/>
              </a:ext>
            </a:extLst>
          </p:cNvPr>
          <p:cNvSpPr/>
          <p:nvPr/>
        </p:nvSpPr>
        <p:spPr>
          <a:xfrm>
            <a:off x="844863" y="934034"/>
            <a:ext cx="1069173" cy="1146628"/>
          </a:xfrm>
          <a:custGeom>
            <a:avLst/>
            <a:gdLst>
              <a:gd name="connsiteX0" fmla="*/ 872140 w 1069173"/>
              <a:gd name="connsiteY0" fmla="*/ 670974 h 1146628"/>
              <a:gd name="connsiteX1" fmla="*/ 982773 w 1069173"/>
              <a:gd name="connsiteY1" fmla="*/ 756665 h 1146628"/>
              <a:gd name="connsiteX2" fmla="*/ 1013750 w 1069173"/>
              <a:gd name="connsiteY2" fmla="*/ 834309 h 1146628"/>
              <a:gd name="connsiteX3" fmla="*/ 872140 w 1069173"/>
              <a:gd name="connsiteY3" fmla="*/ 938102 h 1146628"/>
              <a:gd name="connsiteX4" fmla="*/ 773978 w 1069173"/>
              <a:gd name="connsiteY4" fmla="*/ 907930 h 1146628"/>
              <a:gd name="connsiteX5" fmla="*/ 738576 w 1069173"/>
              <a:gd name="connsiteY5" fmla="*/ 827872 h 1146628"/>
              <a:gd name="connsiteX6" fmla="*/ 769553 w 1069173"/>
              <a:gd name="connsiteY6" fmla="*/ 747009 h 1146628"/>
              <a:gd name="connsiteX7" fmla="*/ 872140 w 1069173"/>
              <a:gd name="connsiteY7" fmla="*/ 670974 h 1146628"/>
              <a:gd name="connsiteX8" fmla="*/ 1069173 w 1069173"/>
              <a:gd name="connsiteY8" fmla="*/ 530532 h 1146628"/>
              <a:gd name="connsiteX9" fmla="*/ 1069173 w 1069173"/>
              <a:gd name="connsiteY9" fmla="*/ 531409 h 1146628"/>
              <a:gd name="connsiteX10" fmla="*/ 1068463 w 1069173"/>
              <a:gd name="connsiteY10" fmla="*/ 530974 h 1146628"/>
              <a:gd name="connsiteX11" fmla="*/ 876967 w 1069173"/>
              <a:gd name="connsiteY11" fmla="*/ 186604 h 1146628"/>
              <a:gd name="connsiteX12" fmla="*/ 944554 w 1069173"/>
              <a:gd name="connsiteY12" fmla="*/ 209937 h 1146628"/>
              <a:gd name="connsiteX13" fmla="*/ 972715 w 1069173"/>
              <a:gd name="connsiteY13" fmla="*/ 271892 h 1146628"/>
              <a:gd name="connsiteX14" fmla="*/ 951795 w 1069173"/>
              <a:gd name="connsiteY14" fmla="*/ 333846 h 1146628"/>
              <a:gd name="connsiteX15" fmla="*/ 873749 w 1069173"/>
              <a:gd name="connsiteY15" fmla="*/ 394191 h 1146628"/>
              <a:gd name="connsiteX16" fmla="*/ 779611 w 1069173"/>
              <a:gd name="connsiteY16" fmla="*/ 271892 h 1146628"/>
              <a:gd name="connsiteX17" fmla="*/ 807772 w 1069173"/>
              <a:gd name="connsiteY17" fmla="*/ 210340 h 1146628"/>
              <a:gd name="connsiteX18" fmla="*/ 876967 w 1069173"/>
              <a:gd name="connsiteY18" fmla="*/ 186604 h 1146628"/>
              <a:gd name="connsiteX19" fmla="*/ 0 w 1069173"/>
              <a:gd name="connsiteY19" fmla="*/ 0 h 1146628"/>
              <a:gd name="connsiteX20" fmla="*/ 644356 w 1069173"/>
              <a:gd name="connsiteY20" fmla="*/ 0 h 1146628"/>
              <a:gd name="connsiteX21" fmla="*/ 587311 w 1069173"/>
              <a:gd name="connsiteY21" fmla="*/ 32523 h 1146628"/>
              <a:gd name="connsiteX22" fmla="*/ 481908 w 1069173"/>
              <a:gd name="connsiteY22" fmla="*/ 242926 h 1146628"/>
              <a:gd name="connsiteX23" fmla="*/ 524954 w 1069173"/>
              <a:gd name="connsiteY23" fmla="*/ 401030 h 1146628"/>
              <a:gd name="connsiteX24" fmla="*/ 661334 w 1069173"/>
              <a:gd name="connsiteY24" fmla="*/ 535801 h 1146628"/>
              <a:gd name="connsiteX25" fmla="*/ 496391 w 1069173"/>
              <a:gd name="connsiteY25" fmla="*/ 666549 h 1146628"/>
              <a:gd name="connsiteX26" fmla="*/ 447310 w 1069173"/>
              <a:gd name="connsiteY26" fmla="*/ 840745 h 1146628"/>
              <a:gd name="connsiteX27" fmla="*/ 557541 w 1069173"/>
              <a:gd name="connsiteY27" fmla="*/ 1082528 h 1146628"/>
              <a:gd name="connsiteX28" fmla="*/ 692110 w 1069173"/>
              <a:gd name="connsiteY28" fmla="*/ 1145589 h 1146628"/>
              <a:gd name="connsiteX29" fmla="*/ 697749 w 1069173"/>
              <a:gd name="connsiteY29" fmla="*/ 1146628 h 1146628"/>
              <a:gd name="connsiteX30" fmla="*/ 0 w 1069173"/>
              <a:gd name="connsiteY30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69173" h="1146628">
                <a:moveTo>
                  <a:pt x="872140" y="670974"/>
                </a:moveTo>
                <a:cubicBezTo>
                  <a:pt x="925244" y="702622"/>
                  <a:pt x="962121" y="731185"/>
                  <a:pt x="982773" y="756665"/>
                </a:cubicBezTo>
                <a:cubicBezTo>
                  <a:pt x="1003424" y="782143"/>
                  <a:pt x="1013750" y="808025"/>
                  <a:pt x="1013750" y="834309"/>
                </a:cubicBezTo>
                <a:cubicBezTo>
                  <a:pt x="1013750" y="903504"/>
                  <a:pt x="966546" y="938102"/>
                  <a:pt x="872140" y="938102"/>
                </a:cubicBezTo>
                <a:cubicBezTo>
                  <a:pt x="830301" y="938102"/>
                  <a:pt x="797580" y="928045"/>
                  <a:pt x="773978" y="907930"/>
                </a:cubicBezTo>
                <a:cubicBezTo>
                  <a:pt x="750377" y="887815"/>
                  <a:pt x="738576" y="861129"/>
                  <a:pt x="738576" y="827872"/>
                </a:cubicBezTo>
                <a:cubicBezTo>
                  <a:pt x="738576" y="799442"/>
                  <a:pt x="748902" y="772488"/>
                  <a:pt x="769553" y="747009"/>
                </a:cubicBezTo>
                <a:cubicBezTo>
                  <a:pt x="790204" y="721530"/>
                  <a:pt x="824400" y="696185"/>
                  <a:pt x="872140" y="670974"/>
                </a:cubicBezTo>
                <a:close/>
                <a:moveTo>
                  <a:pt x="1069173" y="530532"/>
                </a:moveTo>
                <a:lnTo>
                  <a:pt x="1069173" y="531409"/>
                </a:lnTo>
                <a:lnTo>
                  <a:pt x="1068463" y="530974"/>
                </a:lnTo>
                <a:close/>
                <a:moveTo>
                  <a:pt x="876967" y="186604"/>
                </a:moveTo>
                <a:cubicBezTo>
                  <a:pt x="903251" y="186604"/>
                  <a:pt x="925780" y="194382"/>
                  <a:pt x="944554" y="209937"/>
                </a:cubicBezTo>
                <a:cubicBezTo>
                  <a:pt x="963328" y="225493"/>
                  <a:pt x="972715" y="246145"/>
                  <a:pt x="972715" y="271892"/>
                </a:cubicBezTo>
                <a:cubicBezTo>
                  <a:pt x="972715" y="294957"/>
                  <a:pt x="965742" y="315609"/>
                  <a:pt x="951795" y="333846"/>
                </a:cubicBezTo>
                <a:cubicBezTo>
                  <a:pt x="937849" y="352084"/>
                  <a:pt x="911834" y="372199"/>
                  <a:pt x="873749" y="394191"/>
                </a:cubicBezTo>
                <a:cubicBezTo>
                  <a:pt x="810990" y="358789"/>
                  <a:pt x="779611" y="318022"/>
                  <a:pt x="779611" y="271892"/>
                </a:cubicBezTo>
                <a:cubicBezTo>
                  <a:pt x="779611" y="246681"/>
                  <a:pt x="788998" y="226164"/>
                  <a:pt x="807772" y="210340"/>
                </a:cubicBezTo>
                <a:cubicBezTo>
                  <a:pt x="826546" y="194516"/>
                  <a:pt x="849611" y="186604"/>
                  <a:pt x="876967" y="186604"/>
                </a:cubicBezTo>
                <a:close/>
                <a:moveTo>
                  <a:pt x="0" y="0"/>
                </a:moveTo>
                <a:lnTo>
                  <a:pt x="644356" y="0"/>
                </a:lnTo>
                <a:lnTo>
                  <a:pt x="587311" y="32523"/>
                </a:lnTo>
                <a:cubicBezTo>
                  <a:pt x="517042" y="82676"/>
                  <a:pt x="481908" y="152811"/>
                  <a:pt x="481908" y="242926"/>
                </a:cubicBezTo>
                <a:cubicBezTo>
                  <a:pt x="481908" y="300321"/>
                  <a:pt x="496257" y="353022"/>
                  <a:pt x="524954" y="401030"/>
                </a:cubicBezTo>
                <a:cubicBezTo>
                  <a:pt x="553652" y="449038"/>
                  <a:pt x="599112" y="493962"/>
                  <a:pt x="661334" y="535801"/>
                </a:cubicBezTo>
                <a:cubicBezTo>
                  <a:pt x="584093" y="574959"/>
                  <a:pt x="529111" y="618541"/>
                  <a:pt x="496391" y="666549"/>
                </a:cubicBezTo>
                <a:cubicBezTo>
                  <a:pt x="463670" y="714557"/>
                  <a:pt x="447310" y="772622"/>
                  <a:pt x="447310" y="840745"/>
                </a:cubicBezTo>
                <a:cubicBezTo>
                  <a:pt x="447310" y="945880"/>
                  <a:pt x="484054" y="1026474"/>
                  <a:pt x="557541" y="1082528"/>
                </a:cubicBezTo>
                <a:cubicBezTo>
                  <a:pt x="594284" y="1110555"/>
                  <a:pt x="639141" y="1131576"/>
                  <a:pt x="692110" y="1145589"/>
                </a:cubicBezTo>
                <a:lnTo>
                  <a:pt x="697749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BB319EE0-C4D0-48DE-8214-B762A2A2A294}"/>
              </a:ext>
            </a:extLst>
          </p:cNvPr>
          <p:cNvSpPr/>
          <p:nvPr/>
        </p:nvSpPr>
        <p:spPr>
          <a:xfrm>
            <a:off x="7317901" y="1250538"/>
            <a:ext cx="3744020" cy="662776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F608B"/>
                </a:solidFill>
              </a:rPr>
              <a:t>여성</a:t>
            </a:r>
            <a:r>
              <a:rPr lang="en-US" altLang="ko-KR" dirty="0">
                <a:solidFill>
                  <a:srgbClr val="1F608B"/>
                </a:solidFill>
              </a:rPr>
              <a:t>, 20</a:t>
            </a:r>
            <a:r>
              <a:rPr lang="ko-KR" altLang="en-US" dirty="0">
                <a:solidFill>
                  <a:srgbClr val="1F608B"/>
                </a:solidFill>
              </a:rPr>
              <a:t>대의 방문객이 많다</a:t>
            </a:r>
            <a:r>
              <a:rPr lang="en-US" altLang="ko-KR" dirty="0">
                <a:solidFill>
                  <a:srgbClr val="1F608B"/>
                </a:solidFill>
              </a:rPr>
              <a:t> </a:t>
            </a:r>
            <a:endParaRPr lang="ko-KR" altLang="en-US" dirty="0">
              <a:solidFill>
                <a:srgbClr val="1F608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57647-960B-4BB1-81CE-9BBA74EACF83}"/>
              </a:ext>
            </a:extLst>
          </p:cNvPr>
          <p:cNvSpPr txBox="1"/>
          <p:nvPr/>
        </p:nvSpPr>
        <p:spPr>
          <a:xfrm>
            <a:off x="2351584" y="5301208"/>
            <a:ext cx="367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BDE30-C623-4EA2-A752-6B700549DD39}"/>
              </a:ext>
            </a:extLst>
          </p:cNvPr>
          <p:cNvSpPr txBox="1"/>
          <p:nvPr/>
        </p:nvSpPr>
        <p:spPr>
          <a:xfrm>
            <a:off x="8544272" y="5445224"/>
            <a:ext cx="3679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Title 4">
            <a:extLst>
              <a:ext uri="{FF2B5EF4-FFF2-40B4-BE49-F238E27FC236}">
                <a16:creationId xmlns:a16="http://schemas.microsoft.com/office/drawing/2014/main" id="{066B49EE-6092-436F-B2E8-F4CF93CAB591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6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관광객의 특성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Freeform 51">
            <a:extLst>
              <a:ext uri="{FF2B5EF4-FFF2-40B4-BE49-F238E27FC236}">
                <a16:creationId xmlns:a16="http://schemas.microsoft.com/office/drawing/2014/main" id="{08A2E7E0-545F-4A55-AB3F-6447575BDDB6}"/>
              </a:ext>
            </a:extLst>
          </p:cNvPr>
          <p:cNvSpPr/>
          <p:nvPr/>
        </p:nvSpPr>
        <p:spPr>
          <a:xfrm>
            <a:off x="839416" y="934034"/>
            <a:ext cx="1016968" cy="1146628"/>
          </a:xfrm>
          <a:custGeom>
            <a:avLst/>
            <a:gdLst>
              <a:gd name="connsiteX0" fmla="*/ 900077 w 1016968"/>
              <a:gd name="connsiteY0" fmla="*/ 1141727 h 1146628"/>
              <a:gd name="connsiteX1" fmla="*/ 900077 w 1016968"/>
              <a:gd name="connsiteY1" fmla="*/ 1146628 h 1146628"/>
              <a:gd name="connsiteX2" fmla="*/ 878038 w 1016968"/>
              <a:gd name="connsiteY2" fmla="*/ 1146628 h 1146628"/>
              <a:gd name="connsiteX3" fmla="*/ 860875 w 1016968"/>
              <a:gd name="connsiteY3" fmla="*/ 216374 h 1146628"/>
              <a:gd name="connsiteX4" fmla="*/ 951393 w 1016968"/>
              <a:gd name="connsiteY4" fmla="*/ 267869 h 1146628"/>
              <a:gd name="connsiteX5" fmla="*/ 987198 w 1016968"/>
              <a:gd name="connsiteY5" fmla="*/ 390973 h 1146628"/>
              <a:gd name="connsiteX6" fmla="*/ 948577 w 1016968"/>
              <a:gd name="connsiteY6" fmla="*/ 481893 h 1146628"/>
              <a:gd name="connsiteX7" fmla="*/ 857657 w 1016968"/>
              <a:gd name="connsiteY7" fmla="*/ 519709 h 1146628"/>
              <a:gd name="connsiteX8" fmla="*/ 771565 w 1016968"/>
              <a:gd name="connsiteY8" fmla="*/ 480686 h 1146628"/>
              <a:gd name="connsiteX9" fmla="*/ 743403 w 1016968"/>
              <a:gd name="connsiteY9" fmla="*/ 375685 h 1146628"/>
              <a:gd name="connsiteX10" fmla="*/ 775990 w 1016968"/>
              <a:gd name="connsiteY10" fmla="*/ 254191 h 1146628"/>
              <a:gd name="connsiteX11" fmla="*/ 860875 w 1016968"/>
              <a:gd name="connsiteY11" fmla="*/ 216374 h 1146628"/>
              <a:gd name="connsiteX12" fmla="*/ 0 w 1016968"/>
              <a:gd name="connsiteY12" fmla="*/ 0 h 1146628"/>
              <a:gd name="connsiteX13" fmla="*/ 657970 w 1016968"/>
              <a:gd name="connsiteY13" fmla="*/ 0 h 1146628"/>
              <a:gd name="connsiteX14" fmla="*/ 607551 w 1016968"/>
              <a:gd name="connsiteY14" fmla="*/ 24577 h 1146628"/>
              <a:gd name="connsiteX15" fmla="*/ 546678 w 1016968"/>
              <a:gd name="connsiteY15" fmla="*/ 73155 h 1146628"/>
              <a:gd name="connsiteX16" fmla="*/ 435241 w 1016968"/>
              <a:gd name="connsiteY16" fmla="*/ 379708 h 1146628"/>
              <a:gd name="connsiteX17" fmla="*/ 521333 w 1016968"/>
              <a:gd name="connsiteY17" fmla="*/ 661319 h 1146628"/>
              <a:gd name="connsiteX18" fmla="*/ 760300 w 1016968"/>
              <a:gd name="connsiteY18" fmla="*/ 763504 h 1146628"/>
              <a:gd name="connsiteX19" fmla="*/ 870531 w 1016968"/>
              <a:gd name="connsiteY19" fmla="*/ 749825 h 1146628"/>
              <a:gd name="connsiteX20" fmla="*/ 945359 w 1016968"/>
              <a:gd name="connsiteY20" fmla="*/ 710400 h 1146628"/>
              <a:gd name="connsiteX21" fmla="*/ 1007313 w 1016968"/>
              <a:gd name="connsiteY21" fmla="*/ 626721 h 1146628"/>
              <a:gd name="connsiteX22" fmla="*/ 1016968 w 1016968"/>
              <a:gd name="connsiteY22" fmla="*/ 626721 h 1146628"/>
              <a:gd name="connsiteX23" fmla="*/ 916393 w 1016968"/>
              <a:gd name="connsiteY23" fmla="*/ 849194 h 1146628"/>
              <a:gd name="connsiteX24" fmla="*/ 653288 w 1016968"/>
              <a:gd name="connsiteY24" fmla="*/ 919596 h 1146628"/>
              <a:gd name="connsiteX25" fmla="*/ 514897 w 1016968"/>
              <a:gd name="connsiteY25" fmla="*/ 906723 h 1146628"/>
              <a:gd name="connsiteX26" fmla="*/ 514897 w 1016968"/>
              <a:gd name="connsiteY26" fmla="*/ 1146628 h 1146628"/>
              <a:gd name="connsiteX27" fmla="*/ 0 w 1016968"/>
              <a:gd name="connsiteY27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16968" h="1146628">
                <a:moveTo>
                  <a:pt x="900077" y="1141727"/>
                </a:moveTo>
                <a:lnTo>
                  <a:pt x="900077" y="1146628"/>
                </a:lnTo>
                <a:lnTo>
                  <a:pt x="878038" y="1146628"/>
                </a:lnTo>
                <a:close/>
                <a:moveTo>
                  <a:pt x="860875" y="216374"/>
                </a:moveTo>
                <a:cubicBezTo>
                  <a:pt x="897351" y="216374"/>
                  <a:pt x="927523" y="233539"/>
                  <a:pt x="951393" y="267869"/>
                </a:cubicBezTo>
                <a:cubicBezTo>
                  <a:pt x="975263" y="302198"/>
                  <a:pt x="987198" y="343233"/>
                  <a:pt x="987198" y="390973"/>
                </a:cubicBezTo>
                <a:cubicBezTo>
                  <a:pt x="987198" y="426375"/>
                  <a:pt x="974324" y="456682"/>
                  <a:pt x="948577" y="481893"/>
                </a:cubicBezTo>
                <a:cubicBezTo>
                  <a:pt x="922830" y="507104"/>
                  <a:pt x="892523" y="519709"/>
                  <a:pt x="857657" y="519709"/>
                </a:cubicBezTo>
                <a:cubicBezTo>
                  <a:pt x="819036" y="519709"/>
                  <a:pt x="790339" y="506701"/>
                  <a:pt x="771565" y="480686"/>
                </a:cubicBezTo>
                <a:cubicBezTo>
                  <a:pt x="752791" y="454671"/>
                  <a:pt x="743403" y="419670"/>
                  <a:pt x="743403" y="375685"/>
                </a:cubicBezTo>
                <a:cubicBezTo>
                  <a:pt x="743403" y="319900"/>
                  <a:pt x="754266" y="279401"/>
                  <a:pt x="775990" y="254191"/>
                </a:cubicBezTo>
                <a:cubicBezTo>
                  <a:pt x="797714" y="228980"/>
                  <a:pt x="826009" y="216374"/>
                  <a:pt x="860875" y="216374"/>
                </a:cubicBezTo>
                <a:close/>
                <a:moveTo>
                  <a:pt x="0" y="0"/>
                </a:moveTo>
                <a:lnTo>
                  <a:pt x="657970" y="0"/>
                </a:lnTo>
                <a:lnTo>
                  <a:pt x="607551" y="24577"/>
                </a:lnTo>
                <a:cubicBezTo>
                  <a:pt x="585542" y="38457"/>
                  <a:pt x="565251" y="54649"/>
                  <a:pt x="546678" y="73155"/>
                </a:cubicBezTo>
                <a:cubicBezTo>
                  <a:pt x="472387" y="147178"/>
                  <a:pt x="435241" y="249363"/>
                  <a:pt x="435241" y="379708"/>
                </a:cubicBezTo>
                <a:cubicBezTo>
                  <a:pt x="435241" y="499326"/>
                  <a:pt x="463939" y="593196"/>
                  <a:pt x="521333" y="661319"/>
                </a:cubicBezTo>
                <a:cubicBezTo>
                  <a:pt x="578728" y="729442"/>
                  <a:pt x="658384" y="763504"/>
                  <a:pt x="760300" y="763504"/>
                </a:cubicBezTo>
                <a:cubicBezTo>
                  <a:pt x="804285" y="763504"/>
                  <a:pt x="841028" y="758944"/>
                  <a:pt x="870531" y="749825"/>
                </a:cubicBezTo>
                <a:cubicBezTo>
                  <a:pt x="900033" y="740707"/>
                  <a:pt x="924975" y="727565"/>
                  <a:pt x="945359" y="710400"/>
                </a:cubicBezTo>
                <a:cubicBezTo>
                  <a:pt x="965742" y="693235"/>
                  <a:pt x="986393" y="665342"/>
                  <a:pt x="1007313" y="626721"/>
                </a:cubicBezTo>
                <a:lnTo>
                  <a:pt x="1016968" y="626721"/>
                </a:lnTo>
                <a:cubicBezTo>
                  <a:pt x="1011604" y="728101"/>
                  <a:pt x="978079" y="802259"/>
                  <a:pt x="916393" y="849194"/>
                </a:cubicBezTo>
                <a:cubicBezTo>
                  <a:pt x="854707" y="896129"/>
                  <a:pt x="767005" y="919596"/>
                  <a:pt x="653288" y="919596"/>
                </a:cubicBezTo>
                <a:cubicBezTo>
                  <a:pt x="607158" y="919596"/>
                  <a:pt x="561027" y="915305"/>
                  <a:pt x="514897" y="906723"/>
                </a:cubicBezTo>
                <a:lnTo>
                  <a:pt x="514897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36DDA-58E0-466A-9696-FB7C6E81A004}"/>
              </a:ext>
            </a:extLst>
          </p:cNvPr>
          <p:cNvSpPr txBox="1"/>
          <p:nvPr/>
        </p:nvSpPr>
        <p:spPr>
          <a:xfrm>
            <a:off x="1912010" y="1422173"/>
            <a:ext cx="71934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전반적으로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대가 많이 방문한다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just"/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나라별로 나눠보면 아시아주에서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20-30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대가 많고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나머지나라는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30-50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대가 많은데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이들은 소비가 목적이 아닐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가능성이 높다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indent="-171450" algn="just">
              <a:buFont typeface="Symbol" panose="05050102010706020507" pitchFamily="18" charset="2"/>
              <a:buChar char="Þ"/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그 나라를 상세분석해보면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F01342BA-8990-4AE6-A668-93803D85E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27756"/>
              </p:ext>
            </p:extLst>
          </p:nvPr>
        </p:nvGraphicFramePr>
        <p:xfrm>
          <a:off x="767410" y="2378329"/>
          <a:ext cx="4723278" cy="4052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EAAE4-960A-4EBF-B754-39589C2E4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76026"/>
              </p:ext>
            </p:extLst>
          </p:nvPr>
        </p:nvGraphicFramePr>
        <p:xfrm>
          <a:off x="4511824" y="2180994"/>
          <a:ext cx="7493000" cy="1546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413791916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03169131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661204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0016368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2981309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042158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371712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737808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5266538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89411625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29870280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2014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최다 연령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99716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아프리카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21,090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23,624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26,209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28,501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33,756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36,979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41,236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43,414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44,053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31~40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03546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아시아주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4,607,752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4,746,840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5,092,437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6,074,513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6,838,514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7,766,292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9,009,323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9,978,587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11,863,784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21~30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47969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구주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534,785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559,432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592,303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597,762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645,753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681,025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717,315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768,185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848,530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31~40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522686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대양주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91,516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107,829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127,569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130,446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146,089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155,654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166,304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160,047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177,934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31~40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755027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21~30</a:t>
                      </a:r>
                      <a:r>
                        <a:rPr lang="ko-KR" altLang="en-US" sz="1100" u="none" strike="noStrike">
                          <a:effectLst/>
                        </a:rPr>
                        <a:t>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148567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u="none" strike="noStrike">
                          <a:effectLst/>
                        </a:rPr>
                        <a:t>미주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673,119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716,336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744,615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751,697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813,860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827,383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876,149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915,622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974,021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51~60</a:t>
                      </a:r>
                      <a:r>
                        <a:rPr lang="ko-KR" altLang="en-US" sz="1100" u="none" strike="noStrike" dirty="0">
                          <a:effectLst/>
                        </a:rPr>
                        <a:t>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9839517"/>
                  </a:ext>
                </a:extLst>
              </a:tr>
            </a:tbl>
          </a:graphicData>
        </a:graphic>
      </p:graphicFrame>
      <p:sp>
        <p:nvSpPr>
          <p:cNvPr id="11" name="Title 4">
            <a:extLst>
              <a:ext uri="{FF2B5EF4-FFF2-40B4-BE49-F238E27FC236}">
                <a16:creationId xmlns:a16="http://schemas.microsoft.com/office/drawing/2014/main" id="{9F725157-7A44-48D5-8302-A6BB89811E06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75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문화관광객에 대한 국가 분석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893406"/>
              </p:ext>
            </p:extLst>
          </p:nvPr>
        </p:nvGraphicFramePr>
        <p:xfrm>
          <a:off x="2135560" y="2289622"/>
          <a:ext cx="8629503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59F70-10C0-406D-8E2E-4BBE3F30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8036"/>
              </p:ext>
            </p:extLst>
          </p:nvPr>
        </p:nvGraphicFramePr>
        <p:xfrm>
          <a:off x="2783632" y="1423634"/>
          <a:ext cx="2384541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541">
                  <a:extLst>
                    <a:ext uri="{9D8B030D-6E8A-4147-A177-3AD203B41FA5}">
                      <a16:colId xmlns:a16="http://schemas.microsoft.com/office/drawing/2014/main" val="17282291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경복궁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5289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국립중앙박물관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979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창덕궁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덕수궁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125411"/>
                  </a:ext>
                </a:extLst>
              </a:tr>
            </a:tbl>
          </a:graphicData>
        </a:graphic>
      </p:graphicFrame>
      <p:sp>
        <p:nvSpPr>
          <p:cNvPr id="10" name="Freeform 43">
            <a:extLst>
              <a:ext uri="{FF2B5EF4-FFF2-40B4-BE49-F238E27FC236}">
                <a16:creationId xmlns:a16="http://schemas.microsoft.com/office/drawing/2014/main" id="{AF7B82FB-46AB-4197-AE58-6BA270B0730F}"/>
              </a:ext>
            </a:extLst>
          </p:cNvPr>
          <p:cNvSpPr/>
          <p:nvPr/>
        </p:nvSpPr>
        <p:spPr>
          <a:xfrm>
            <a:off x="776241" y="908720"/>
            <a:ext cx="832714" cy="1146628"/>
          </a:xfrm>
          <a:custGeom>
            <a:avLst/>
            <a:gdLst/>
            <a:ahLst/>
            <a:cxnLst/>
            <a:rect l="l" t="t" r="r" b="b"/>
            <a:pathLst>
              <a:path w="832714" h="1146628">
                <a:moveTo>
                  <a:pt x="0" y="0"/>
                </a:moveTo>
                <a:lnTo>
                  <a:pt x="832414" y="0"/>
                </a:lnTo>
                <a:lnTo>
                  <a:pt x="460184" y="303271"/>
                </a:lnTo>
                <a:lnTo>
                  <a:pt x="625127" y="506031"/>
                </a:lnTo>
                <a:lnTo>
                  <a:pt x="758691" y="395800"/>
                </a:lnTo>
                <a:cubicBezTo>
                  <a:pt x="788193" y="369517"/>
                  <a:pt x="812868" y="344306"/>
                  <a:pt x="832714" y="320168"/>
                </a:cubicBezTo>
                <a:cubicBezTo>
                  <a:pt x="829496" y="382927"/>
                  <a:pt x="827887" y="452123"/>
                  <a:pt x="827887" y="527755"/>
                </a:cubicBezTo>
                <a:lnTo>
                  <a:pt x="827887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B8A7135F-2263-479C-8EF4-79E37BDB5343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38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문화관광객에 대한 국가 분석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59F70-10C0-406D-8E2E-4BBE3F3087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3632" y="1423634"/>
          <a:ext cx="2384541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541">
                  <a:extLst>
                    <a:ext uri="{9D8B030D-6E8A-4147-A177-3AD203B41FA5}">
                      <a16:colId xmlns:a16="http://schemas.microsoft.com/office/drawing/2014/main" val="17282291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경복궁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5289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국립중앙박물관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979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창덕궁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덕수궁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125411"/>
                  </a:ext>
                </a:extLst>
              </a:tr>
            </a:tbl>
          </a:graphicData>
        </a:graphic>
      </p:graphicFrame>
      <p:sp>
        <p:nvSpPr>
          <p:cNvPr id="10" name="Freeform 43">
            <a:extLst>
              <a:ext uri="{FF2B5EF4-FFF2-40B4-BE49-F238E27FC236}">
                <a16:creationId xmlns:a16="http://schemas.microsoft.com/office/drawing/2014/main" id="{AF7B82FB-46AB-4197-AE58-6BA270B0730F}"/>
              </a:ext>
            </a:extLst>
          </p:cNvPr>
          <p:cNvSpPr/>
          <p:nvPr/>
        </p:nvSpPr>
        <p:spPr>
          <a:xfrm>
            <a:off x="776241" y="908720"/>
            <a:ext cx="832714" cy="1146628"/>
          </a:xfrm>
          <a:custGeom>
            <a:avLst/>
            <a:gdLst/>
            <a:ahLst/>
            <a:cxnLst/>
            <a:rect l="l" t="t" r="r" b="b"/>
            <a:pathLst>
              <a:path w="832714" h="1146628">
                <a:moveTo>
                  <a:pt x="0" y="0"/>
                </a:moveTo>
                <a:lnTo>
                  <a:pt x="832414" y="0"/>
                </a:lnTo>
                <a:lnTo>
                  <a:pt x="460184" y="303271"/>
                </a:lnTo>
                <a:lnTo>
                  <a:pt x="625127" y="506031"/>
                </a:lnTo>
                <a:lnTo>
                  <a:pt x="758691" y="395800"/>
                </a:lnTo>
                <a:cubicBezTo>
                  <a:pt x="788193" y="369517"/>
                  <a:pt x="812868" y="344306"/>
                  <a:pt x="832714" y="320168"/>
                </a:cubicBezTo>
                <a:cubicBezTo>
                  <a:pt x="829496" y="382927"/>
                  <a:pt x="827887" y="452123"/>
                  <a:pt x="827887" y="527755"/>
                </a:cubicBezTo>
                <a:lnTo>
                  <a:pt x="827887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821E46-F5A6-4B43-8A9D-76DA06D2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52" y="2148599"/>
            <a:ext cx="4770842" cy="45934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02C80D-CC58-4504-8A5B-044ADFCF9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356" y="2737118"/>
            <a:ext cx="7210425" cy="2085975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E70365E9-F129-4B06-A1E8-CF811854BD67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70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문화관광객에 대한 국가 분석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59F70-10C0-406D-8E2E-4BBE3F3087FF}"/>
              </a:ext>
            </a:extLst>
          </p:cNvPr>
          <p:cNvGraphicFramePr>
            <a:graphicFrameLocks noGrp="1"/>
          </p:cNvGraphicFramePr>
          <p:nvPr/>
        </p:nvGraphicFramePr>
        <p:xfrm>
          <a:off x="2783632" y="1423634"/>
          <a:ext cx="2384541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541">
                  <a:extLst>
                    <a:ext uri="{9D8B030D-6E8A-4147-A177-3AD203B41FA5}">
                      <a16:colId xmlns:a16="http://schemas.microsoft.com/office/drawing/2014/main" val="17282291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경복궁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5289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국립중앙박물관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979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창덕궁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덕수궁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125411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E18A5F2-0DA2-4316-A4E8-2FD354C13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570972"/>
              </p:ext>
            </p:extLst>
          </p:nvPr>
        </p:nvGraphicFramePr>
        <p:xfrm>
          <a:off x="1014575" y="24477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8D433033-335B-42F1-A84B-7F72218C7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983717"/>
              </p:ext>
            </p:extLst>
          </p:nvPr>
        </p:nvGraphicFramePr>
        <p:xfrm>
          <a:off x="6126645" y="22768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740194-618D-43DB-815C-E48044295457}"/>
              </a:ext>
            </a:extLst>
          </p:cNvPr>
          <p:cNvSpPr txBox="1"/>
          <p:nvPr/>
        </p:nvSpPr>
        <p:spPr>
          <a:xfrm>
            <a:off x="3719736" y="5442783"/>
            <a:ext cx="719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>
                <a:latin typeface="+mj-ea"/>
                <a:ea typeface="+mj-ea"/>
              </a:rPr>
              <a:t>경복궁의 경우 가장 많이 방문하는 곳이라서 중국 관광객수의 여파가 있을 수 있으나</a:t>
            </a:r>
            <a:endParaRPr lang="en-US" altLang="ko-KR" sz="1000" dirty="0">
              <a:latin typeface="+mj-ea"/>
              <a:ea typeface="+mj-ea"/>
            </a:endParaRPr>
          </a:p>
          <a:p>
            <a:pPr algn="just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창덕궁과 덕수궁의 경우 중국보다는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다른국가의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방문이 많아서 앞의 소비데이터와는 다른 시계열 패턴을 보인다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Freeform 44">
            <a:extLst>
              <a:ext uri="{FF2B5EF4-FFF2-40B4-BE49-F238E27FC236}">
                <a16:creationId xmlns:a16="http://schemas.microsoft.com/office/drawing/2014/main" id="{7B22F11E-1198-4E2E-99D4-E109892B74DE}"/>
              </a:ext>
            </a:extLst>
          </p:cNvPr>
          <p:cNvSpPr/>
          <p:nvPr/>
        </p:nvSpPr>
        <p:spPr>
          <a:xfrm>
            <a:off x="760777" y="914220"/>
            <a:ext cx="1146628" cy="1146628"/>
          </a:xfrm>
          <a:custGeom>
            <a:avLst/>
            <a:gdLst>
              <a:gd name="connsiteX0" fmla="*/ 1146628 w 1146628"/>
              <a:gd name="connsiteY0" fmla="*/ 595793 h 1146628"/>
              <a:gd name="connsiteX1" fmla="*/ 1146628 w 1146628"/>
              <a:gd name="connsiteY1" fmla="*/ 888217 h 1146628"/>
              <a:gd name="connsiteX2" fmla="*/ 850416 w 1146628"/>
              <a:gd name="connsiteY2" fmla="*/ 888217 h 1146628"/>
              <a:gd name="connsiteX3" fmla="*/ 850416 w 1146628"/>
              <a:gd name="connsiteY3" fmla="*/ 880171 h 1146628"/>
              <a:gd name="connsiteX4" fmla="*/ 1105877 w 1146628"/>
              <a:gd name="connsiteY4" fmla="*/ 642009 h 1146628"/>
              <a:gd name="connsiteX5" fmla="*/ 0 w 1146628"/>
              <a:gd name="connsiteY5" fmla="*/ 0 h 1146628"/>
              <a:gd name="connsiteX6" fmla="*/ 643055 w 1146628"/>
              <a:gd name="connsiteY6" fmla="*/ 0 h 1146628"/>
              <a:gd name="connsiteX7" fmla="*/ 581679 w 1146628"/>
              <a:gd name="connsiteY7" fmla="*/ 29304 h 1146628"/>
              <a:gd name="connsiteX8" fmla="*/ 428804 w 1146628"/>
              <a:gd name="connsiteY8" fmla="*/ 145569 h 1146628"/>
              <a:gd name="connsiteX9" fmla="*/ 603403 w 1146628"/>
              <a:gd name="connsiteY9" fmla="*/ 349938 h 1146628"/>
              <a:gd name="connsiteX10" fmla="*/ 731737 w 1146628"/>
              <a:gd name="connsiteY10" fmla="*/ 256202 h 1146628"/>
              <a:gd name="connsiteX11" fmla="*/ 843979 w 1146628"/>
              <a:gd name="connsiteY11" fmla="*/ 224420 h 1146628"/>
              <a:gd name="connsiteX12" fmla="*/ 927658 w 1146628"/>
              <a:gd name="connsiteY12" fmla="*/ 250972 h 1146628"/>
              <a:gd name="connsiteX13" fmla="*/ 957428 w 1146628"/>
              <a:gd name="connsiteY13" fmla="*/ 323386 h 1146628"/>
              <a:gd name="connsiteX14" fmla="*/ 942543 w 1146628"/>
              <a:gd name="connsiteY14" fmla="*/ 394191 h 1146628"/>
              <a:gd name="connsiteX15" fmla="*/ 889841 w 1146628"/>
              <a:gd name="connsiteY15" fmla="*/ 475054 h 1146628"/>
              <a:gd name="connsiteX16" fmla="*/ 728921 w 1146628"/>
              <a:gd name="connsiteY16" fmla="*/ 650859 h 1146628"/>
              <a:gd name="connsiteX17" fmla="*/ 441678 w 1146628"/>
              <a:gd name="connsiteY17" fmla="*/ 941321 h 1146628"/>
              <a:gd name="connsiteX18" fmla="*/ 441678 w 1146628"/>
              <a:gd name="connsiteY18" fmla="*/ 1146628 h 1146628"/>
              <a:gd name="connsiteX19" fmla="*/ 0 w 1146628"/>
              <a:gd name="connsiteY19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6628" h="1146628">
                <a:moveTo>
                  <a:pt x="1146628" y="595793"/>
                </a:moveTo>
                <a:lnTo>
                  <a:pt x="1146628" y="888217"/>
                </a:lnTo>
                <a:lnTo>
                  <a:pt x="850416" y="888217"/>
                </a:lnTo>
                <a:lnTo>
                  <a:pt x="850416" y="880171"/>
                </a:lnTo>
                <a:cubicBezTo>
                  <a:pt x="980761" y="763235"/>
                  <a:pt x="1065915" y="683848"/>
                  <a:pt x="1105877" y="642009"/>
                </a:cubicBezTo>
                <a:close/>
                <a:moveTo>
                  <a:pt x="0" y="0"/>
                </a:moveTo>
                <a:lnTo>
                  <a:pt x="643055" y="0"/>
                </a:lnTo>
                <a:lnTo>
                  <a:pt x="581679" y="29304"/>
                </a:lnTo>
                <a:cubicBezTo>
                  <a:pt x="540376" y="52638"/>
                  <a:pt x="489418" y="91393"/>
                  <a:pt x="428804" y="145569"/>
                </a:cubicBezTo>
                <a:lnTo>
                  <a:pt x="603403" y="349938"/>
                </a:lnTo>
                <a:cubicBezTo>
                  <a:pt x="651143" y="308635"/>
                  <a:pt x="693921" y="277390"/>
                  <a:pt x="731737" y="256202"/>
                </a:cubicBezTo>
                <a:cubicBezTo>
                  <a:pt x="769553" y="235014"/>
                  <a:pt x="806967" y="224420"/>
                  <a:pt x="843979" y="224420"/>
                </a:cubicBezTo>
                <a:cubicBezTo>
                  <a:pt x="879918" y="224420"/>
                  <a:pt x="907811" y="233271"/>
                  <a:pt x="927658" y="250972"/>
                </a:cubicBezTo>
                <a:cubicBezTo>
                  <a:pt x="947504" y="268673"/>
                  <a:pt x="957428" y="292811"/>
                  <a:pt x="957428" y="323386"/>
                </a:cubicBezTo>
                <a:cubicBezTo>
                  <a:pt x="957428" y="348061"/>
                  <a:pt x="952466" y="371662"/>
                  <a:pt x="942543" y="394191"/>
                </a:cubicBezTo>
                <a:cubicBezTo>
                  <a:pt x="932619" y="416720"/>
                  <a:pt x="915052" y="443674"/>
                  <a:pt x="889841" y="475054"/>
                </a:cubicBezTo>
                <a:cubicBezTo>
                  <a:pt x="864630" y="506433"/>
                  <a:pt x="810990" y="565035"/>
                  <a:pt x="728921" y="650859"/>
                </a:cubicBezTo>
                <a:lnTo>
                  <a:pt x="441678" y="941321"/>
                </a:lnTo>
                <a:lnTo>
                  <a:pt x="441678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528E3CE-6C44-4D91-B1DC-11AE33D571A2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28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With 4 Parts and Silhouette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hape 267"/>
          <p:cNvSpPr/>
          <p:nvPr/>
        </p:nvSpPr>
        <p:spPr>
          <a:xfrm>
            <a:off x="3686175" y="3053668"/>
            <a:ext cx="717096" cy="717097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01</a:t>
            </a:r>
            <a:endParaRPr sz="3200" b="1">
              <a:latin typeface="+mj-lt"/>
            </a:endParaRPr>
          </a:p>
        </p:txBody>
      </p:sp>
      <p:sp>
        <p:nvSpPr>
          <p:cNvPr id="11" name="Shape 270"/>
          <p:cNvSpPr/>
          <p:nvPr/>
        </p:nvSpPr>
        <p:spPr>
          <a:xfrm>
            <a:off x="3722719" y="4293096"/>
            <a:ext cx="717097" cy="71709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02</a:t>
            </a:r>
            <a:endParaRPr sz="3200" b="1">
              <a:latin typeface="+mj-lt"/>
            </a:endParaRPr>
          </a:p>
        </p:txBody>
      </p:sp>
      <p:sp>
        <p:nvSpPr>
          <p:cNvPr id="20" name="Shape 279"/>
          <p:cNvSpPr/>
          <p:nvPr/>
        </p:nvSpPr>
        <p:spPr>
          <a:xfrm>
            <a:off x="7820063" y="4296079"/>
            <a:ext cx="717097" cy="71709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>
                <a:latin typeface="+mj-lt"/>
              </a:rPr>
              <a:t>04</a:t>
            </a:r>
            <a:endParaRPr sz="3200" b="1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42669" y="2066719"/>
            <a:ext cx="2506663" cy="4035425"/>
            <a:chOff x="2924175" y="1682750"/>
            <a:chExt cx="2506663" cy="4035425"/>
          </a:xfrm>
        </p:grpSpPr>
        <p:sp>
          <p:nvSpPr>
            <p:cNvPr id="26" name="Freeform 90"/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91"/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92"/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93"/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95"/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96"/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97"/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98"/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99"/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00"/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101"/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102"/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103"/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104"/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Rectangle 105"/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12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4"/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15"/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16"/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17"/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18"/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306"/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307"/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313"/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316"/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317"/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318"/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319"/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320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36922" y="2992822"/>
            <a:ext cx="2458364" cy="1842501"/>
            <a:chOff x="936922" y="2315536"/>
            <a:chExt cx="2458364" cy="1842501"/>
          </a:xfrm>
        </p:grpSpPr>
        <p:grpSp>
          <p:nvGrpSpPr>
            <p:cNvPr id="63" name="Group 62"/>
            <p:cNvGrpSpPr/>
            <p:nvPr/>
          </p:nvGrpSpPr>
          <p:grpSpPr>
            <a:xfrm>
              <a:off x="1022849" y="2315536"/>
              <a:ext cx="2372437" cy="615968"/>
              <a:chOff x="1066090" y="2295529"/>
              <a:chExt cx="2372437" cy="615968"/>
            </a:xfrm>
          </p:grpSpPr>
          <p:sp>
            <p:nvSpPr>
              <p:cNvPr id="70" name="Shape 208"/>
              <p:cNvSpPr/>
              <p:nvPr/>
            </p:nvSpPr>
            <p:spPr>
              <a:xfrm>
                <a:off x="1066090" y="2634500"/>
                <a:ext cx="237243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808080"/>
                    </a:solidFill>
                    <a:latin typeface="+mj-lt"/>
                  </a:rPr>
                  <a:t>왜 서울을 선택하였는가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20273" y="2295529"/>
                <a:ext cx="1118254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ko-KR" altLang="en-US" sz="2000" dirty="0"/>
                  <a:t>지역선정</a:t>
                </a:r>
                <a:endParaRPr lang="en-US" sz="20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36922" y="3542069"/>
              <a:ext cx="2458364" cy="615968"/>
              <a:chOff x="980163" y="2295529"/>
              <a:chExt cx="2458364" cy="615968"/>
            </a:xfrm>
          </p:grpSpPr>
          <p:sp>
            <p:nvSpPr>
              <p:cNvPr id="68" name="Shape 208"/>
              <p:cNvSpPr/>
              <p:nvPr/>
            </p:nvSpPr>
            <p:spPr>
              <a:xfrm>
                <a:off x="1066090" y="2634500"/>
                <a:ext cx="237243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rgbClr val="808080"/>
                    </a:solidFill>
                    <a:latin typeface="+mj-lt"/>
                  </a:rPr>
                  <a:t>일본과 중국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980163" y="2295529"/>
                <a:ext cx="2458364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r>
                  <a:rPr lang="ko-KR" altLang="en-US" sz="2000" dirty="0"/>
                  <a:t>관광소비의 주축국가</a:t>
                </a:r>
                <a:endParaRPr lang="en-US" sz="2000" dirty="0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8832304" y="3023600"/>
            <a:ext cx="2750097" cy="1811723"/>
            <a:chOff x="1022849" y="2346314"/>
            <a:chExt cx="2372437" cy="1811723"/>
          </a:xfrm>
        </p:grpSpPr>
        <p:grpSp>
          <p:nvGrpSpPr>
            <p:cNvPr id="73" name="Group 72"/>
            <p:cNvGrpSpPr/>
            <p:nvPr/>
          </p:nvGrpSpPr>
          <p:grpSpPr>
            <a:xfrm>
              <a:off x="1022849" y="2346314"/>
              <a:ext cx="2372437" cy="769856"/>
              <a:chOff x="1066090" y="2326307"/>
              <a:chExt cx="2372437" cy="769856"/>
            </a:xfrm>
          </p:grpSpPr>
          <p:sp>
            <p:nvSpPr>
              <p:cNvPr id="80" name="Shape 208"/>
              <p:cNvSpPr/>
              <p:nvPr/>
            </p:nvSpPr>
            <p:spPr>
              <a:xfrm>
                <a:off x="1066090" y="2634500"/>
                <a:ext cx="2372437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ko-KR" altLang="en-US" sz="1200" dirty="0">
                    <a:solidFill>
                      <a:srgbClr val="808080"/>
                    </a:solidFill>
                  </a:rPr>
                  <a:t>관광지와 관련한 </a:t>
                </a:r>
                <a:r>
                  <a:rPr lang="en-US" altLang="ko-KR" sz="1200" dirty="0">
                    <a:solidFill>
                      <a:srgbClr val="808080"/>
                    </a:solidFill>
                  </a:rPr>
                  <a:t>GDP, </a:t>
                </a:r>
                <a:r>
                  <a:rPr lang="ko-KR" altLang="en-US" sz="1200" dirty="0">
                    <a:solidFill>
                      <a:srgbClr val="808080"/>
                    </a:solidFill>
                  </a:rPr>
                  <a:t>경상수지</a:t>
                </a:r>
                <a:endParaRPr lang="en-US" altLang="ko-KR" sz="1200" dirty="0">
                  <a:solidFill>
                    <a:srgbClr val="808080"/>
                  </a:solidFill>
                </a:endParaRPr>
              </a:p>
              <a:p>
                <a:r>
                  <a:rPr lang="ko-KR" altLang="en-US" sz="1200" dirty="0">
                    <a:solidFill>
                      <a:srgbClr val="808080"/>
                    </a:solidFill>
                  </a:rPr>
                  <a:t>그에 따른 산업연관</a:t>
                </a:r>
                <a:r>
                  <a:rPr lang="en-US" altLang="ko-KR" sz="1200" dirty="0">
                    <a:solidFill>
                      <a:srgbClr val="808080"/>
                    </a:solidFill>
                  </a:rPr>
                  <a:t> </a:t>
                </a:r>
                <a:endParaRPr lang="ko-KR" altLang="en-US" sz="1200" dirty="0">
                  <a:solidFill>
                    <a:srgbClr val="80808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066090" y="2326307"/>
                <a:ext cx="1991890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r>
                  <a:rPr lang="ko-KR" altLang="en-US" dirty="0"/>
                  <a:t>관심있는 통계지표</a:t>
                </a:r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22849" y="3542069"/>
              <a:ext cx="2372437" cy="615968"/>
              <a:chOff x="1066090" y="2295529"/>
              <a:chExt cx="2372437" cy="615968"/>
            </a:xfrm>
          </p:grpSpPr>
          <p:sp>
            <p:nvSpPr>
              <p:cNvPr id="78" name="Shape 208"/>
              <p:cNvSpPr/>
              <p:nvPr/>
            </p:nvSpPr>
            <p:spPr>
              <a:xfrm>
                <a:off x="1066090" y="2634500"/>
                <a:ext cx="237243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ko-KR" altLang="en-US" sz="1200" dirty="0">
                    <a:solidFill>
                      <a:srgbClr val="808080"/>
                    </a:solidFill>
                    <a:latin typeface="+mj-lt"/>
                  </a:rPr>
                  <a:t>방문국가의 특성을 통계적으로 분석</a:t>
                </a:r>
                <a:endParaRPr sz="1200" dirty="0">
                  <a:solidFill>
                    <a:srgbClr val="808080"/>
                  </a:solidFill>
                  <a:latin typeface="+mj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66090" y="2295529"/>
                <a:ext cx="1777815" cy="400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b">
                <a:spAutoFit/>
              </a:bodyPr>
              <a:lstStyle>
                <a:defPPr>
                  <a:defRPr lang="fr-FR"/>
                </a:defPPr>
                <a:lvl1pPr algn="r">
                  <a:defRPr b="1">
                    <a:solidFill>
                      <a:srgbClr val="595959"/>
                    </a:solidFill>
                    <a:latin typeface="+mj-lt"/>
                  </a:defRPr>
                </a:lvl1pPr>
              </a:lstStyle>
              <a:p>
                <a:pPr algn="l"/>
                <a:r>
                  <a:rPr lang="ko-KR" altLang="en-US" sz="2000" dirty="0"/>
                  <a:t>그 외 방문객 특성</a:t>
                </a:r>
                <a:endParaRPr lang="en-US" sz="2000" dirty="0"/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A1D913-C466-4005-B7D9-FFF7E58752D2}"/>
              </a:ext>
            </a:extLst>
          </p:cNvPr>
          <p:cNvSpPr/>
          <p:nvPr/>
        </p:nvSpPr>
        <p:spPr>
          <a:xfrm>
            <a:off x="43604" y="88615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Shape 273">
            <a:extLst>
              <a:ext uri="{FF2B5EF4-FFF2-40B4-BE49-F238E27FC236}">
                <a16:creationId xmlns:a16="http://schemas.microsoft.com/office/drawing/2014/main" id="{7AECDB0D-10F2-4520-8C13-84F6CC192BD2}"/>
              </a:ext>
            </a:extLst>
          </p:cNvPr>
          <p:cNvSpPr/>
          <p:nvPr/>
        </p:nvSpPr>
        <p:spPr>
          <a:xfrm>
            <a:off x="7824192" y="3019219"/>
            <a:ext cx="717096" cy="71709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3200" b="1" dirty="0">
                <a:latin typeface="+mj-lt"/>
              </a:rPr>
              <a:t>03</a:t>
            </a:r>
            <a:endParaRPr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19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문화관광객에 대한 국가 분석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59F70-10C0-406D-8E2E-4BBE3F3087FF}"/>
              </a:ext>
            </a:extLst>
          </p:cNvPr>
          <p:cNvGraphicFramePr>
            <a:graphicFrameLocks noGrp="1"/>
          </p:cNvGraphicFramePr>
          <p:nvPr/>
        </p:nvGraphicFramePr>
        <p:xfrm>
          <a:off x="2783632" y="1423634"/>
          <a:ext cx="2384541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541">
                  <a:extLst>
                    <a:ext uri="{9D8B030D-6E8A-4147-A177-3AD203B41FA5}">
                      <a16:colId xmlns:a16="http://schemas.microsoft.com/office/drawing/2014/main" val="1728229192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</a:t>
                      </a:r>
                      <a:r>
                        <a:rPr lang="ko-KR" altLang="en-US" sz="1100" u="none" strike="noStrike">
                          <a:effectLst/>
                        </a:rPr>
                        <a:t>경복궁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952893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 </a:t>
                      </a:r>
                      <a:r>
                        <a:rPr lang="ko-KR" altLang="en-US" sz="1100" u="none" strike="noStrike">
                          <a:effectLst/>
                        </a:rPr>
                        <a:t>국립중앙박물관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19799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3. </a:t>
                      </a:r>
                      <a:r>
                        <a:rPr lang="ko-KR" altLang="en-US" sz="1100" u="none" strike="noStrike" dirty="0">
                          <a:effectLst/>
                        </a:rPr>
                        <a:t>창덕궁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덕수궁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4125411"/>
                  </a:ext>
                </a:extLst>
              </a:tr>
            </a:tbl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E28835C1-6089-423F-9DB4-49800E119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739153"/>
              </p:ext>
            </p:extLst>
          </p:nvPr>
        </p:nvGraphicFramePr>
        <p:xfrm>
          <a:off x="565844" y="2414581"/>
          <a:ext cx="4655671" cy="28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8DB2E5FC-5ECD-4F9C-B6BE-CFCB92C2B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061927"/>
              </p:ext>
            </p:extLst>
          </p:nvPr>
        </p:nvGraphicFramePr>
        <p:xfrm>
          <a:off x="5624253" y="1234610"/>
          <a:ext cx="3384376" cy="143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367FF0F2-9068-49B8-A409-3C76D9E7A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811166"/>
              </p:ext>
            </p:extLst>
          </p:nvPr>
        </p:nvGraphicFramePr>
        <p:xfrm>
          <a:off x="5711543" y="4449299"/>
          <a:ext cx="3009384" cy="170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0BB07AB8-9C95-4419-B752-E1E4FBA7A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907118"/>
              </p:ext>
            </p:extLst>
          </p:nvPr>
        </p:nvGraphicFramePr>
        <p:xfrm>
          <a:off x="8720927" y="2999437"/>
          <a:ext cx="3009384" cy="1707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49143FA2-D706-47B6-B447-5939530DA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288488"/>
              </p:ext>
            </p:extLst>
          </p:nvPr>
        </p:nvGraphicFramePr>
        <p:xfrm>
          <a:off x="8897078" y="1275522"/>
          <a:ext cx="2751760" cy="143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E61691E2-DCA7-40CD-922B-A9398D062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088952"/>
              </p:ext>
            </p:extLst>
          </p:nvPr>
        </p:nvGraphicFramePr>
        <p:xfrm>
          <a:off x="5710361" y="2742466"/>
          <a:ext cx="2992047" cy="160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1" name="Freeform 45">
            <a:extLst>
              <a:ext uri="{FF2B5EF4-FFF2-40B4-BE49-F238E27FC236}">
                <a16:creationId xmlns:a16="http://schemas.microsoft.com/office/drawing/2014/main" id="{B292632E-8563-430E-A049-4E978CA22084}"/>
              </a:ext>
            </a:extLst>
          </p:cNvPr>
          <p:cNvSpPr/>
          <p:nvPr/>
        </p:nvSpPr>
        <p:spPr>
          <a:xfrm>
            <a:off x="825811" y="908720"/>
            <a:ext cx="1146628" cy="1146628"/>
          </a:xfrm>
          <a:custGeom>
            <a:avLst/>
            <a:gdLst>
              <a:gd name="connsiteX0" fmla="*/ 1146628 w 1146628"/>
              <a:gd name="connsiteY0" fmla="*/ 452368 h 1146628"/>
              <a:gd name="connsiteX1" fmla="*/ 1146628 w 1146628"/>
              <a:gd name="connsiteY1" fmla="*/ 577914 h 1146628"/>
              <a:gd name="connsiteX2" fmla="*/ 1124886 w 1146628"/>
              <a:gd name="connsiteY2" fmla="*/ 567080 h 1146628"/>
              <a:gd name="connsiteX3" fmla="*/ 996049 w 1146628"/>
              <a:gd name="connsiteY3" fmla="*/ 535801 h 1146628"/>
              <a:gd name="connsiteX4" fmla="*/ 996049 w 1146628"/>
              <a:gd name="connsiteY4" fmla="*/ 530974 h 1146628"/>
              <a:gd name="connsiteX5" fmla="*/ 1107486 w 1146628"/>
              <a:gd name="connsiteY5" fmla="*/ 484810 h 1146628"/>
              <a:gd name="connsiteX6" fmla="*/ 0 w 1146628"/>
              <a:gd name="connsiteY6" fmla="*/ 0 h 1146628"/>
              <a:gd name="connsiteX7" fmla="*/ 601092 w 1146628"/>
              <a:gd name="connsiteY7" fmla="*/ 0 h 1146628"/>
              <a:gd name="connsiteX8" fmla="*/ 544969 w 1146628"/>
              <a:gd name="connsiteY8" fmla="*/ 21258 h 1146628"/>
              <a:gd name="connsiteX9" fmla="*/ 450529 w 1146628"/>
              <a:gd name="connsiteY9" fmla="*/ 76373 h 1146628"/>
              <a:gd name="connsiteX10" fmla="*/ 582483 w 1146628"/>
              <a:gd name="connsiteY10" fmla="*/ 288788 h 1146628"/>
              <a:gd name="connsiteX11" fmla="*/ 815818 w 1146628"/>
              <a:gd name="connsiteY11" fmla="*/ 213156 h 1146628"/>
              <a:gd name="connsiteX12" fmla="*/ 911968 w 1146628"/>
              <a:gd name="connsiteY12" fmla="*/ 235685 h 1146628"/>
              <a:gd name="connsiteX13" fmla="*/ 947773 w 1146628"/>
              <a:gd name="connsiteY13" fmla="*/ 304880 h 1146628"/>
              <a:gd name="connsiteX14" fmla="*/ 705587 w 1146628"/>
              <a:gd name="connsiteY14" fmla="*/ 428789 h 1146628"/>
              <a:gd name="connsiteX15" fmla="*/ 631564 w 1146628"/>
              <a:gd name="connsiteY15" fmla="*/ 428789 h 1146628"/>
              <a:gd name="connsiteX16" fmla="*/ 631564 w 1146628"/>
              <a:gd name="connsiteY16" fmla="*/ 667756 h 1146628"/>
              <a:gd name="connsiteX17" fmla="*/ 703978 w 1146628"/>
              <a:gd name="connsiteY17" fmla="*/ 667756 h 1146628"/>
              <a:gd name="connsiteX18" fmla="*/ 848807 w 1146628"/>
              <a:gd name="connsiteY18" fmla="*/ 681032 h 1146628"/>
              <a:gd name="connsiteX19" fmla="*/ 929267 w 1146628"/>
              <a:gd name="connsiteY19" fmla="*/ 720457 h 1146628"/>
              <a:gd name="connsiteX20" fmla="*/ 954209 w 1146628"/>
              <a:gd name="connsiteY20" fmla="*/ 794883 h 1146628"/>
              <a:gd name="connsiteX21" fmla="*/ 906336 w 1146628"/>
              <a:gd name="connsiteY21" fmla="*/ 887010 h 1146628"/>
              <a:gd name="connsiteX22" fmla="*/ 753864 w 1146628"/>
              <a:gd name="connsiteY22" fmla="*/ 916378 h 1146628"/>
              <a:gd name="connsiteX23" fmla="*/ 606219 w 1146628"/>
              <a:gd name="connsiteY23" fmla="*/ 897470 h 1146628"/>
              <a:gd name="connsiteX24" fmla="*/ 448919 w 1146628"/>
              <a:gd name="connsiteY24" fmla="*/ 839136 h 1146628"/>
              <a:gd name="connsiteX25" fmla="*/ 448919 w 1146628"/>
              <a:gd name="connsiteY25" fmla="*/ 1103046 h 1146628"/>
              <a:gd name="connsiteX26" fmla="*/ 539739 w 1146628"/>
              <a:gd name="connsiteY26" fmla="*/ 1133621 h 1146628"/>
              <a:gd name="connsiteX27" fmla="*/ 596443 w 1146628"/>
              <a:gd name="connsiteY27" fmla="*/ 1146628 h 1146628"/>
              <a:gd name="connsiteX28" fmla="*/ 0 w 1146628"/>
              <a:gd name="connsiteY28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46628" h="1146628">
                <a:moveTo>
                  <a:pt x="1146628" y="452368"/>
                </a:moveTo>
                <a:lnTo>
                  <a:pt x="1146628" y="577914"/>
                </a:lnTo>
                <a:lnTo>
                  <a:pt x="1124886" y="567080"/>
                </a:lnTo>
                <a:cubicBezTo>
                  <a:pt x="1088075" y="552396"/>
                  <a:pt x="1045129" y="541970"/>
                  <a:pt x="996049" y="535801"/>
                </a:cubicBezTo>
                <a:lnTo>
                  <a:pt x="996049" y="530974"/>
                </a:lnTo>
                <a:cubicBezTo>
                  <a:pt x="1038156" y="519173"/>
                  <a:pt x="1075302" y="503785"/>
                  <a:pt x="1107486" y="484810"/>
                </a:cubicBezTo>
                <a:close/>
                <a:moveTo>
                  <a:pt x="0" y="0"/>
                </a:moveTo>
                <a:lnTo>
                  <a:pt x="601092" y="0"/>
                </a:lnTo>
                <a:lnTo>
                  <a:pt x="544969" y="21258"/>
                </a:lnTo>
                <a:cubicBezTo>
                  <a:pt x="513120" y="36546"/>
                  <a:pt x="481640" y="54917"/>
                  <a:pt x="450529" y="76373"/>
                </a:cubicBezTo>
                <a:lnTo>
                  <a:pt x="582483" y="288788"/>
                </a:lnTo>
                <a:cubicBezTo>
                  <a:pt x="662944" y="238367"/>
                  <a:pt x="740722" y="213156"/>
                  <a:pt x="815818" y="213156"/>
                </a:cubicBezTo>
                <a:cubicBezTo>
                  <a:pt x="856048" y="213156"/>
                  <a:pt x="888098" y="220666"/>
                  <a:pt x="911968" y="235685"/>
                </a:cubicBezTo>
                <a:cubicBezTo>
                  <a:pt x="935838" y="250704"/>
                  <a:pt x="947773" y="273769"/>
                  <a:pt x="947773" y="304880"/>
                </a:cubicBezTo>
                <a:cubicBezTo>
                  <a:pt x="947773" y="387486"/>
                  <a:pt x="867044" y="428789"/>
                  <a:pt x="705587" y="428789"/>
                </a:cubicBezTo>
                <a:lnTo>
                  <a:pt x="631564" y="428789"/>
                </a:lnTo>
                <a:lnTo>
                  <a:pt x="631564" y="667756"/>
                </a:lnTo>
                <a:lnTo>
                  <a:pt x="703978" y="667756"/>
                </a:lnTo>
                <a:cubicBezTo>
                  <a:pt x="763519" y="667756"/>
                  <a:pt x="811795" y="672181"/>
                  <a:pt x="848807" y="681032"/>
                </a:cubicBezTo>
                <a:cubicBezTo>
                  <a:pt x="885818" y="689883"/>
                  <a:pt x="912638" y="703024"/>
                  <a:pt x="929267" y="720457"/>
                </a:cubicBezTo>
                <a:cubicBezTo>
                  <a:pt x="945895" y="737890"/>
                  <a:pt x="954209" y="762699"/>
                  <a:pt x="954209" y="794883"/>
                </a:cubicBezTo>
                <a:cubicBezTo>
                  <a:pt x="954209" y="836722"/>
                  <a:pt x="938252" y="867431"/>
                  <a:pt x="906336" y="887010"/>
                </a:cubicBezTo>
                <a:cubicBezTo>
                  <a:pt x="874420" y="906589"/>
                  <a:pt x="823596" y="916378"/>
                  <a:pt x="753864" y="916378"/>
                </a:cubicBezTo>
                <a:cubicBezTo>
                  <a:pt x="708806" y="916378"/>
                  <a:pt x="659591" y="910075"/>
                  <a:pt x="606219" y="897470"/>
                </a:cubicBezTo>
                <a:cubicBezTo>
                  <a:pt x="552847" y="884864"/>
                  <a:pt x="500414" y="865420"/>
                  <a:pt x="448919" y="839136"/>
                </a:cubicBezTo>
                <a:lnTo>
                  <a:pt x="448919" y="1103046"/>
                </a:lnTo>
                <a:cubicBezTo>
                  <a:pt x="480299" y="1115115"/>
                  <a:pt x="510572" y="1125306"/>
                  <a:pt x="539739" y="1133621"/>
                </a:cubicBezTo>
                <a:lnTo>
                  <a:pt x="596443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D6295263-3111-49F3-9DED-39B281A9E2A3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3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</a:t>
            </a:r>
            <a:r>
              <a:rPr lang="en-US" dirty="0"/>
              <a:t>hank        </a:t>
            </a:r>
            <a:r>
              <a:rPr lang="en-US" dirty="0">
                <a:solidFill>
                  <a:srgbClr val="222A35"/>
                </a:solidFill>
              </a:rPr>
              <a:t>Y</a:t>
            </a:r>
            <a:r>
              <a:rPr lang="en-US" dirty="0"/>
              <a:t>ou!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For listening our presentation :)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400663" y="2137173"/>
            <a:ext cx="1291827" cy="1291827"/>
            <a:chOff x="1382807" y="174388"/>
            <a:chExt cx="3025589" cy="3025588"/>
          </a:xfrm>
        </p:grpSpPr>
        <p:sp>
          <p:nvSpPr>
            <p:cNvPr id="8" name="Rectangle 7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16A08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63311" y="784634"/>
              <a:ext cx="1468794" cy="1928720"/>
            </a:xfrm>
            <a:custGeom>
              <a:avLst/>
              <a:gdLst/>
              <a:ahLst/>
              <a:cxnLst/>
              <a:rect l="l" t="t" r="r" b="b"/>
              <a:pathLst>
                <a:path w="1468794" h="1928720">
                  <a:moveTo>
                    <a:pt x="57861" y="0"/>
                  </a:moveTo>
                  <a:lnTo>
                    <a:pt x="1410932" y="0"/>
                  </a:lnTo>
                  <a:cubicBezTo>
                    <a:pt x="1419834" y="0"/>
                    <a:pt x="1427994" y="2720"/>
                    <a:pt x="1435412" y="8160"/>
                  </a:cubicBezTo>
                  <a:cubicBezTo>
                    <a:pt x="1442830" y="13600"/>
                    <a:pt x="1449012" y="22501"/>
                    <a:pt x="1453957" y="34865"/>
                  </a:cubicBezTo>
                  <a:cubicBezTo>
                    <a:pt x="1458903" y="47229"/>
                    <a:pt x="1462612" y="63796"/>
                    <a:pt x="1465085" y="84567"/>
                  </a:cubicBezTo>
                  <a:cubicBezTo>
                    <a:pt x="1467558" y="105338"/>
                    <a:pt x="1468794" y="130559"/>
                    <a:pt x="1468794" y="160232"/>
                  </a:cubicBezTo>
                  <a:cubicBezTo>
                    <a:pt x="1468794" y="188915"/>
                    <a:pt x="1467558" y="213395"/>
                    <a:pt x="1465085" y="233672"/>
                  </a:cubicBezTo>
                  <a:cubicBezTo>
                    <a:pt x="1462612" y="253948"/>
                    <a:pt x="1458903" y="270268"/>
                    <a:pt x="1453957" y="282631"/>
                  </a:cubicBezTo>
                  <a:cubicBezTo>
                    <a:pt x="1449012" y="294995"/>
                    <a:pt x="1442830" y="304144"/>
                    <a:pt x="1435412" y="310079"/>
                  </a:cubicBezTo>
                  <a:cubicBezTo>
                    <a:pt x="1427994" y="316013"/>
                    <a:pt x="1419834" y="318980"/>
                    <a:pt x="1410932" y="318980"/>
                  </a:cubicBezTo>
                  <a:lnTo>
                    <a:pt x="930236" y="318980"/>
                  </a:lnTo>
                  <a:lnTo>
                    <a:pt x="930236" y="1866407"/>
                  </a:lnTo>
                  <a:cubicBezTo>
                    <a:pt x="930236" y="1876298"/>
                    <a:pt x="927021" y="1885200"/>
                    <a:pt x="920592" y="1893112"/>
                  </a:cubicBezTo>
                  <a:cubicBezTo>
                    <a:pt x="914163" y="1901025"/>
                    <a:pt x="903531" y="1907454"/>
                    <a:pt x="888694" y="1912400"/>
                  </a:cubicBezTo>
                  <a:cubicBezTo>
                    <a:pt x="873858" y="1917345"/>
                    <a:pt x="853829" y="1921301"/>
                    <a:pt x="828607" y="1924269"/>
                  </a:cubicBezTo>
                  <a:cubicBezTo>
                    <a:pt x="803386" y="1927236"/>
                    <a:pt x="771982" y="1928720"/>
                    <a:pt x="734397" y="1928720"/>
                  </a:cubicBezTo>
                  <a:cubicBezTo>
                    <a:pt x="696811" y="1928720"/>
                    <a:pt x="665408" y="1927236"/>
                    <a:pt x="640186" y="1924269"/>
                  </a:cubicBezTo>
                  <a:cubicBezTo>
                    <a:pt x="614964" y="1921301"/>
                    <a:pt x="594935" y="1917345"/>
                    <a:pt x="580099" y="1912400"/>
                  </a:cubicBezTo>
                  <a:cubicBezTo>
                    <a:pt x="565263" y="1907454"/>
                    <a:pt x="554630" y="1901025"/>
                    <a:pt x="548201" y="1893112"/>
                  </a:cubicBezTo>
                  <a:cubicBezTo>
                    <a:pt x="541772" y="1885200"/>
                    <a:pt x="538558" y="1876298"/>
                    <a:pt x="538558" y="1866407"/>
                  </a:cubicBezTo>
                  <a:lnTo>
                    <a:pt x="538558" y="318980"/>
                  </a:lnTo>
                  <a:lnTo>
                    <a:pt x="57861" y="318980"/>
                  </a:lnTo>
                  <a:cubicBezTo>
                    <a:pt x="47970" y="318980"/>
                    <a:pt x="39563" y="316013"/>
                    <a:pt x="32640" y="310079"/>
                  </a:cubicBezTo>
                  <a:cubicBezTo>
                    <a:pt x="25716" y="304144"/>
                    <a:pt x="19781" y="294995"/>
                    <a:pt x="14836" y="282631"/>
                  </a:cubicBezTo>
                  <a:cubicBezTo>
                    <a:pt x="9891" y="270268"/>
                    <a:pt x="6181" y="253948"/>
                    <a:pt x="3709" y="233672"/>
                  </a:cubicBezTo>
                  <a:cubicBezTo>
                    <a:pt x="1236" y="213395"/>
                    <a:pt x="0" y="188915"/>
                    <a:pt x="0" y="160232"/>
                  </a:cubicBezTo>
                  <a:cubicBezTo>
                    <a:pt x="0" y="130559"/>
                    <a:pt x="1236" y="105338"/>
                    <a:pt x="3709" y="84567"/>
                  </a:cubicBezTo>
                  <a:cubicBezTo>
                    <a:pt x="6181" y="63796"/>
                    <a:pt x="9891" y="47229"/>
                    <a:pt x="14836" y="34865"/>
                  </a:cubicBezTo>
                  <a:cubicBezTo>
                    <a:pt x="19781" y="22501"/>
                    <a:pt x="25716" y="13600"/>
                    <a:pt x="32640" y="8160"/>
                  </a:cubicBezTo>
                  <a:cubicBezTo>
                    <a:pt x="39563" y="2720"/>
                    <a:pt x="47970" y="0"/>
                    <a:pt x="578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8867" y="802692"/>
              <a:ext cx="2209529" cy="2397284"/>
            </a:xfrm>
            <a:custGeom>
              <a:avLst/>
              <a:gdLst>
                <a:gd name="connsiteX0" fmla="*/ 0 w 2209529"/>
                <a:gd name="connsiteY0" fmla="*/ 293050 h 2397284"/>
                <a:gd name="connsiteX1" fmla="*/ 22306 w 2209529"/>
                <a:gd name="connsiteY1" fmla="*/ 300922 h 2397284"/>
                <a:gd name="connsiteX2" fmla="*/ 503003 w 2209529"/>
                <a:gd name="connsiteY2" fmla="*/ 300922 h 2397284"/>
                <a:gd name="connsiteX3" fmla="*/ 503003 w 2209529"/>
                <a:gd name="connsiteY3" fmla="*/ 729388 h 2397284"/>
                <a:gd name="connsiteX4" fmla="*/ 1406731 w 2209529"/>
                <a:gd name="connsiteY4" fmla="*/ 0 h 2397284"/>
                <a:gd name="connsiteX5" fmla="*/ 2209529 w 2209529"/>
                <a:gd name="connsiteY5" fmla="*/ 696401 h 2397284"/>
                <a:gd name="connsiteX6" fmla="*/ 2209529 w 2209529"/>
                <a:gd name="connsiteY6" fmla="*/ 2397284 h 2397284"/>
                <a:gd name="connsiteX7" fmla="*/ 1115822 w 2209529"/>
                <a:gd name="connsiteY7" fmla="*/ 2397284 h 2397284"/>
                <a:gd name="connsiteX8" fmla="*/ 516470 w 2209529"/>
                <a:gd name="connsiteY8" fmla="*/ 1877366 h 2397284"/>
                <a:gd name="connsiteX9" fmla="*/ 544544 w 2209529"/>
                <a:gd name="connsiteY9" fmla="*/ 1894342 h 2397284"/>
                <a:gd name="connsiteX10" fmla="*/ 604631 w 2209529"/>
                <a:gd name="connsiteY10" fmla="*/ 1906211 h 2397284"/>
                <a:gd name="connsiteX11" fmla="*/ 698842 w 2209529"/>
                <a:gd name="connsiteY11" fmla="*/ 1910662 h 2397284"/>
                <a:gd name="connsiteX12" fmla="*/ 793052 w 2209529"/>
                <a:gd name="connsiteY12" fmla="*/ 1906211 h 2397284"/>
                <a:gd name="connsiteX13" fmla="*/ 853139 w 2209529"/>
                <a:gd name="connsiteY13" fmla="*/ 1894342 h 2397284"/>
                <a:gd name="connsiteX14" fmla="*/ 885037 w 2209529"/>
                <a:gd name="connsiteY14" fmla="*/ 1875054 h 2397284"/>
                <a:gd name="connsiteX15" fmla="*/ 894681 w 2209529"/>
                <a:gd name="connsiteY15" fmla="*/ 1848349 h 2397284"/>
                <a:gd name="connsiteX16" fmla="*/ 894681 w 2209529"/>
                <a:gd name="connsiteY16" fmla="*/ 300922 h 2397284"/>
                <a:gd name="connsiteX17" fmla="*/ 1375377 w 2209529"/>
                <a:gd name="connsiteY17" fmla="*/ 300922 h 2397284"/>
                <a:gd name="connsiteX18" fmla="*/ 1399857 w 2209529"/>
                <a:gd name="connsiteY18" fmla="*/ 292021 h 2397284"/>
                <a:gd name="connsiteX19" fmla="*/ 1418402 w 2209529"/>
                <a:gd name="connsiteY19" fmla="*/ 264573 h 2397284"/>
                <a:gd name="connsiteX20" fmla="*/ 1429530 w 2209529"/>
                <a:gd name="connsiteY20" fmla="*/ 215614 h 2397284"/>
                <a:gd name="connsiteX21" fmla="*/ 1433239 w 2209529"/>
                <a:gd name="connsiteY21" fmla="*/ 142174 h 2397284"/>
                <a:gd name="connsiteX22" fmla="*/ 1429530 w 2209529"/>
                <a:gd name="connsiteY22" fmla="*/ 66509 h 2397284"/>
                <a:gd name="connsiteX23" fmla="*/ 1418402 w 2209529"/>
                <a:gd name="connsiteY23" fmla="*/ 16807 h 239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09529" h="2397284">
                  <a:moveTo>
                    <a:pt x="0" y="293050"/>
                  </a:moveTo>
                  <a:lnTo>
                    <a:pt x="22306" y="300922"/>
                  </a:lnTo>
                  <a:lnTo>
                    <a:pt x="503003" y="300922"/>
                  </a:lnTo>
                  <a:lnTo>
                    <a:pt x="503003" y="729388"/>
                  </a:lnTo>
                  <a:close/>
                  <a:moveTo>
                    <a:pt x="1406731" y="0"/>
                  </a:moveTo>
                  <a:lnTo>
                    <a:pt x="2209529" y="696401"/>
                  </a:lnTo>
                  <a:lnTo>
                    <a:pt x="2209529" y="2397284"/>
                  </a:lnTo>
                  <a:lnTo>
                    <a:pt x="1115822" y="2397284"/>
                  </a:lnTo>
                  <a:lnTo>
                    <a:pt x="516470" y="1877366"/>
                  </a:lnTo>
                  <a:lnTo>
                    <a:pt x="544544" y="1894342"/>
                  </a:lnTo>
                  <a:cubicBezTo>
                    <a:pt x="559380" y="1899287"/>
                    <a:pt x="579409" y="1903243"/>
                    <a:pt x="604631" y="1906211"/>
                  </a:cubicBezTo>
                  <a:cubicBezTo>
                    <a:pt x="629853" y="1909178"/>
                    <a:pt x="661256" y="1910662"/>
                    <a:pt x="698842" y="1910662"/>
                  </a:cubicBezTo>
                  <a:cubicBezTo>
                    <a:pt x="736427" y="1910662"/>
                    <a:pt x="767831" y="1909178"/>
                    <a:pt x="793052" y="1906211"/>
                  </a:cubicBezTo>
                  <a:cubicBezTo>
                    <a:pt x="818274" y="1903243"/>
                    <a:pt x="838303" y="1899287"/>
                    <a:pt x="853139" y="1894342"/>
                  </a:cubicBezTo>
                  <a:cubicBezTo>
                    <a:pt x="867976" y="1889396"/>
                    <a:pt x="878608" y="1882967"/>
                    <a:pt x="885037" y="1875054"/>
                  </a:cubicBezTo>
                  <a:cubicBezTo>
                    <a:pt x="891466" y="1867142"/>
                    <a:pt x="894681" y="1858240"/>
                    <a:pt x="894681" y="1848349"/>
                  </a:cubicBezTo>
                  <a:lnTo>
                    <a:pt x="894681" y="300922"/>
                  </a:lnTo>
                  <a:lnTo>
                    <a:pt x="1375377" y="300922"/>
                  </a:lnTo>
                  <a:cubicBezTo>
                    <a:pt x="1384279" y="300922"/>
                    <a:pt x="1392439" y="297955"/>
                    <a:pt x="1399857" y="292021"/>
                  </a:cubicBezTo>
                  <a:cubicBezTo>
                    <a:pt x="1407275" y="286086"/>
                    <a:pt x="1413457" y="276937"/>
                    <a:pt x="1418402" y="264573"/>
                  </a:cubicBezTo>
                  <a:cubicBezTo>
                    <a:pt x="1423348" y="252210"/>
                    <a:pt x="1427057" y="235890"/>
                    <a:pt x="1429530" y="215614"/>
                  </a:cubicBezTo>
                  <a:cubicBezTo>
                    <a:pt x="1432003" y="195337"/>
                    <a:pt x="1433239" y="170857"/>
                    <a:pt x="1433239" y="142174"/>
                  </a:cubicBezTo>
                  <a:cubicBezTo>
                    <a:pt x="1433239" y="112501"/>
                    <a:pt x="1432003" y="87280"/>
                    <a:pt x="1429530" y="66509"/>
                  </a:cubicBezTo>
                  <a:cubicBezTo>
                    <a:pt x="1427057" y="45738"/>
                    <a:pt x="1423348" y="29171"/>
                    <a:pt x="1418402" y="1680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248784" y="2137172"/>
            <a:ext cx="1291827" cy="1291827"/>
            <a:chOff x="1382807" y="174388"/>
            <a:chExt cx="3025589" cy="3025588"/>
          </a:xfrm>
        </p:grpSpPr>
        <p:sp>
          <p:nvSpPr>
            <p:cNvPr id="12" name="Rectangle 11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C0392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0121" y="810818"/>
              <a:ext cx="1868275" cy="2389158"/>
            </a:xfrm>
            <a:custGeom>
              <a:avLst/>
              <a:gdLst>
                <a:gd name="connsiteX0" fmla="*/ 0 w 1868275"/>
                <a:gd name="connsiteY0" fmla="*/ 1718 h 2389158"/>
                <a:gd name="connsiteX1" fmla="*/ 506810 w 1868275"/>
                <a:gd name="connsiteY1" fmla="*/ 441359 h 2389158"/>
                <a:gd name="connsiteX2" fmla="*/ 476232 w 1868275"/>
                <a:gd name="connsiteY2" fmla="*/ 509406 h 2389158"/>
                <a:gd name="connsiteX3" fmla="*/ 418370 w 1868275"/>
                <a:gd name="connsiteY3" fmla="*/ 653319 h 2389158"/>
                <a:gd name="connsiteX4" fmla="*/ 360509 w 1868275"/>
                <a:gd name="connsiteY4" fmla="*/ 809100 h 2389158"/>
                <a:gd name="connsiteX5" fmla="*/ 357541 w 1868275"/>
                <a:gd name="connsiteY5" fmla="*/ 809100 h 2389158"/>
                <a:gd name="connsiteX6" fmla="*/ 295971 w 1868275"/>
                <a:gd name="connsiteY6" fmla="*/ 650351 h 2389158"/>
                <a:gd name="connsiteX7" fmla="*/ 234400 w 1868275"/>
                <a:gd name="connsiteY7" fmla="*/ 506439 h 2389158"/>
                <a:gd name="connsiteX8" fmla="*/ 20757 w 1868275"/>
                <a:gd name="connsiteY8" fmla="*/ 34645 h 2389158"/>
                <a:gd name="connsiteX9" fmla="*/ 1103694 w 1868275"/>
                <a:gd name="connsiteY9" fmla="*/ 0 h 2389158"/>
                <a:gd name="connsiteX10" fmla="*/ 1868275 w 1868275"/>
                <a:gd name="connsiteY10" fmla="*/ 663249 h 2389158"/>
                <a:gd name="connsiteX11" fmla="*/ 1868275 w 1868275"/>
                <a:gd name="connsiteY11" fmla="*/ 2389158 h 2389158"/>
                <a:gd name="connsiteX12" fmla="*/ 768108 w 1868275"/>
                <a:gd name="connsiteY12" fmla="*/ 2389158 h 2389158"/>
                <a:gd name="connsiteX13" fmla="*/ 176188 w 1868275"/>
                <a:gd name="connsiteY13" fmla="*/ 1875688 h 2389158"/>
                <a:gd name="connsiteX14" fmla="*/ 193600 w 1868275"/>
                <a:gd name="connsiteY14" fmla="*/ 1886216 h 2389158"/>
                <a:gd name="connsiteX15" fmla="*/ 253687 w 1868275"/>
                <a:gd name="connsiteY15" fmla="*/ 1898085 h 2389158"/>
                <a:gd name="connsiteX16" fmla="*/ 348639 w 1868275"/>
                <a:gd name="connsiteY16" fmla="*/ 1902536 h 2389158"/>
                <a:gd name="connsiteX17" fmla="*/ 442850 w 1868275"/>
                <a:gd name="connsiteY17" fmla="*/ 1898085 h 2389158"/>
                <a:gd name="connsiteX18" fmla="*/ 502937 w 1868275"/>
                <a:gd name="connsiteY18" fmla="*/ 1886216 h 2389158"/>
                <a:gd name="connsiteX19" fmla="*/ 534835 w 1868275"/>
                <a:gd name="connsiteY19" fmla="*/ 1866928 h 2389158"/>
                <a:gd name="connsiteX20" fmla="*/ 544479 w 1868275"/>
                <a:gd name="connsiteY20" fmla="*/ 1840223 h 2389158"/>
                <a:gd name="connsiteX21" fmla="*/ 544479 w 1868275"/>
                <a:gd name="connsiteY21" fmla="*/ 1165171 h 2389158"/>
                <a:gd name="connsiteX22" fmla="*/ 1069684 w 1868275"/>
                <a:gd name="connsiteY22" fmla="*/ 119212 h 2389158"/>
                <a:gd name="connsiteX23" fmla="*/ 1105291 w 1868275"/>
                <a:gd name="connsiteY23" fmla="*/ 34645 h 2389158"/>
                <a:gd name="connsiteX24" fmla="*/ 1107702 w 1868275"/>
                <a:gd name="connsiteY24" fmla="*/ 7383 h 238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8275" h="2389158">
                  <a:moveTo>
                    <a:pt x="0" y="1718"/>
                  </a:moveTo>
                  <a:lnTo>
                    <a:pt x="506810" y="441359"/>
                  </a:lnTo>
                  <a:lnTo>
                    <a:pt x="476232" y="509406"/>
                  </a:lnTo>
                  <a:cubicBezTo>
                    <a:pt x="457439" y="554904"/>
                    <a:pt x="438152" y="602875"/>
                    <a:pt x="418370" y="653319"/>
                  </a:cubicBezTo>
                  <a:cubicBezTo>
                    <a:pt x="398588" y="703762"/>
                    <a:pt x="379301" y="755689"/>
                    <a:pt x="360509" y="809100"/>
                  </a:cubicBezTo>
                  <a:lnTo>
                    <a:pt x="357541" y="809100"/>
                  </a:lnTo>
                  <a:cubicBezTo>
                    <a:pt x="336770" y="753711"/>
                    <a:pt x="316247" y="700795"/>
                    <a:pt x="295971" y="650351"/>
                  </a:cubicBezTo>
                  <a:cubicBezTo>
                    <a:pt x="275694" y="599908"/>
                    <a:pt x="255171" y="551937"/>
                    <a:pt x="234400" y="506439"/>
                  </a:cubicBezTo>
                  <a:lnTo>
                    <a:pt x="20757" y="34645"/>
                  </a:lnTo>
                  <a:close/>
                  <a:moveTo>
                    <a:pt x="1103694" y="0"/>
                  </a:moveTo>
                  <a:lnTo>
                    <a:pt x="1868275" y="663249"/>
                  </a:lnTo>
                  <a:lnTo>
                    <a:pt x="1868275" y="2389158"/>
                  </a:lnTo>
                  <a:lnTo>
                    <a:pt x="768108" y="2389158"/>
                  </a:lnTo>
                  <a:lnTo>
                    <a:pt x="176188" y="1875688"/>
                  </a:lnTo>
                  <a:lnTo>
                    <a:pt x="193600" y="1886216"/>
                  </a:lnTo>
                  <a:cubicBezTo>
                    <a:pt x="208931" y="1891161"/>
                    <a:pt x="228960" y="1895117"/>
                    <a:pt x="253687" y="1898085"/>
                  </a:cubicBezTo>
                  <a:cubicBezTo>
                    <a:pt x="278414" y="1901052"/>
                    <a:pt x="310065" y="1902536"/>
                    <a:pt x="348639" y="1902536"/>
                  </a:cubicBezTo>
                  <a:cubicBezTo>
                    <a:pt x="386225" y="1902536"/>
                    <a:pt x="417628" y="1901052"/>
                    <a:pt x="442850" y="1898085"/>
                  </a:cubicBezTo>
                  <a:cubicBezTo>
                    <a:pt x="468072" y="1895117"/>
                    <a:pt x="488101" y="1891161"/>
                    <a:pt x="502937" y="1886216"/>
                  </a:cubicBezTo>
                  <a:cubicBezTo>
                    <a:pt x="517773" y="1881270"/>
                    <a:pt x="528406" y="1874841"/>
                    <a:pt x="534835" y="1866928"/>
                  </a:cubicBezTo>
                  <a:cubicBezTo>
                    <a:pt x="541264" y="1859016"/>
                    <a:pt x="544479" y="1850114"/>
                    <a:pt x="544479" y="1840223"/>
                  </a:cubicBezTo>
                  <a:lnTo>
                    <a:pt x="544479" y="1165171"/>
                  </a:lnTo>
                  <a:lnTo>
                    <a:pt x="1069684" y="119212"/>
                  </a:lnTo>
                  <a:cubicBezTo>
                    <a:pt x="1087488" y="83604"/>
                    <a:pt x="1099357" y="55416"/>
                    <a:pt x="1105291" y="34645"/>
                  </a:cubicBezTo>
                  <a:cubicBezTo>
                    <a:pt x="1108259" y="24260"/>
                    <a:pt x="1109062" y="15172"/>
                    <a:pt x="1107702" y="738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28726" y="775732"/>
              <a:ext cx="1519738" cy="1937622"/>
            </a:xfrm>
            <a:custGeom>
              <a:avLst/>
              <a:gdLst/>
              <a:ahLst/>
              <a:cxnLst/>
              <a:rect l="l" t="t" r="r" b="b"/>
              <a:pathLst>
                <a:path w="1519738" h="1937622">
                  <a:moveTo>
                    <a:pt x="202189" y="0"/>
                  </a:moveTo>
                  <a:cubicBezTo>
                    <a:pt x="247688" y="0"/>
                    <a:pt x="284036" y="989"/>
                    <a:pt x="311236" y="2967"/>
                  </a:cubicBezTo>
                  <a:cubicBezTo>
                    <a:pt x="338436" y="4946"/>
                    <a:pt x="359949" y="8655"/>
                    <a:pt x="375774" y="14095"/>
                  </a:cubicBezTo>
                  <a:cubicBezTo>
                    <a:pt x="391600" y="19534"/>
                    <a:pt x="403221" y="26705"/>
                    <a:pt x="410640" y="35607"/>
                  </a:cubicBezTo>
                  <a:cubicBezTo>
                    <a:pt x="418058" y="44509"/>
                    <a:pt x="425229" y="55883"/>
                    <a:pt x="432152" y="69731"/>
                  </a:cubicBezTo>
                  <a:lnTo>
                    <a:pt x="645795" y="541525"/>
                  </a:lnTo>
                  <a:cubicBezTo>
                    <a:pt x="666566" y="587023"/>
                    <a:pt x="687089" y="634994"/>
                    <a:pt x="707366" y="685437"/>
                  </a:cubicBezTo>
                  <a:cubicBezTo>
                    <a:pt x="727642" y="735881"/>
                    <a:pt x="748165" y="788797"/>
                    <a:pt x="768936" y="844186"/>
                  </a:cubicBezTo>
                  <a:lnTo>
                    <a:pt x="771904" y="844186"/>
                  </a:lnTo>
                  <a:cubicBezTo>
                    <a:pt x="790696" y="790775"/>
                    <a:pt x="809983" y="738848"/>
                    <a:pt x="829765" y="688405"/>
                  </a:cubicBezTo>
                  <a:cubicBezTo>
                    <a:pt x="849547" y="637961"/>
                    <a:pt x="868834" y="589990"/>
                    <a:pt x="887627" y="544492"/>
                  </a:cubicBezTo>
                  <a:lnTo>
                    <a:pt x="1098302" y="75665"/>
                  </a:lnTo>
                  <a:cubicBezTo>
                    <a:pt x="1103248" y="59840"/>
                    <a:pt x="1109430" y="47229"/>
                    <a:pt x="1116848" y="37833"/>
                  </a:cubicBezTo>
                  <a:cubicBezTo>
                    <a:pt x="1124266" y="28436"/>
                    <a:pt x="1135393" y="20771"/>
                    <a:pt x="1150229" y="14836"/>
                  </a:cubicBezTo>
                  <a:cubicBezTo>
                    <a:pt x="1165066" y="8902"/>
                    <a:pt x="1185342" y="4946"/>
                    <a:pt x="1211058" y="2967"/>
                  </a:cubicBezTo>
                  <a:cubicBezTo>
                    <a:pt x="1236774" y="989"/>
                    <a:pt x="1270898" y="0"/>
                    <a:pt x="1313429" y="0"/>
                  </a:cubicBezTo>
                  <a:cubicBezTo>
                    <a:pt x="1369807" y="0"/>
                    <a:pt x="1413574" y="1236"/>
                    <a:pt x="1444730" y="3709"/>
                  </a:cubicBezTo>
                  <a:cubicBezTo>
                    <a:pt x="1475886" y="6182"/>
                    <a:pt x="1497152" y="12611"/>
                    <a:pt x="1508526" y="22996"/>
                  </a:cubicBezTo>
                  <a:cubicBezTo>
                    <a:pt x="1519901" y="33382"/>
                    <a:pt x="1522621" y="48960"/>
                    <a:pt x="1516686" y="69731"/>
                  </a:cubicBezTo>
                  <a:cubicBezTo>
                    <a:pt x="1510752" y="90502"/>
                    <a:pt x="1498883" y="118690"/>
                    <a:pt x="1481079" y="154298"/>
                  </a:cubicBezTo>
                  <a:lnTo>
                    <a:pt x="955874" y="1200257"/>
                  </a:lnTo>
                  <a:lnTo>
                    <a:pt x="955874" y="1875309"/>
                  </a:lnTo>
                  <a:cubicBezTo>
                    <a:pt x="955874" y="1885200"/>
                    <a:pt x="952659" y="1894102"/>
                    <a:pt x="946230" y="1902014"/>
                  </a:cubicBezTo>
                  <a:cubicBezTo>
                    <a:pt x="939801" y="1909927"/>
                    <a:pt x="929168" y="1916356"/>
                    <a:pt x="914332" y="1921302"/>
                  </a:cubicBezTo>
                  <a:cubicBezTo>
                    <a:pt x="899496" y="1926247"/>
                    <a:pt x="879467" y="1930203"/>
                    <a:pt x="854245" y="1933171"/>
                  </a:cubicBezTo>
                  <a:cubicBezTo>
                    <a:pt x="829023" y="1936138"/>
                    <a:pt x="797620" y="1937622"/>
                    <a:pt x="760034" y="1937622"/>
                  </a:cubicBezTo>
                  <a:cubicBezTo>
                    <a:pt x="721460" y="1937622"/>
                    <a:pt x="689809" y="1936138"/>
                    <a:pt x="665082" y="1933171"/>
                  </a:cubicBezTo>
                  <a:cubicBezTo>
                    <a:pt x="640355" y="1930203"/>
                    <a:pt x="620326" y="1926247"/>
                    <a:pt x="604995" y="1921302"/>
                  </a:cubicBezTo>
                  <a:cubicBezTo>
                    <a:pt x="589664" y="1916356"/>
                    <a:pt x="579032" y="1909927"/>
                    <a:pt x="573097" y="1902014"/>
                  </a:cubicBezTo>
                  <a:cubicBezTo>
                    <a:pt x="567163" y="1894102"/>
                    <a:pt x="564195" y="1885200"/>
                    <a:pt x="564195" y="1875309"/>
                  </a:cubicBezTo>
                  <a:lnTo>
                    <a:pt x="564195" y="1200257"/>
                  </a:lnTo>
                  <a:lnTo>
                    <a:pt x="38990" y="154298"/>
                  </a:lnTo>
                  <a:cubicBezTo>
                    <a:pt x="20198" y="117701"/>
                    <a:pt x="8081" y="89265"/>
                    <a:pt x="2641" y="68989"/>
                  </a:cubicBezTo>
                  <a:cubicBezTo>
                    <a:pt x="-2799" y="48713"/>
                    <a:pt x="168" y="33382"/>
                    <a:pt x="11543" y="22996"/>
                  </a:cubicBezTo>
                  <a:cubicBezTo>
                    <a:pt x="22917" y="12611"/>
                    <a:pt x="43936" y="6182"/>
                    <a:pt x="74597" y="3709"/>
                  </a:cubicBezTo>
                  <a:cubicBezTo>
                    <a:pt x="105259" y="1236"/>
                    <a:pt x="147790" y="0"/>
                    <a:pt x="20218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B41B62-BD87-453D-A7A1-8C4D6516F973}"/>
              </a:ext>
            </a:extLst>
          </p:cNvPr>
          <p:cNvSpPr/>
          <p:nvPr/>
        </p:nvSpPr>
        <p:spPr>
          <a:xfrm>
            <a:off x="9336360" y="6093296"/>
            <a:ext cx="280831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2DBD06-9267-4C9F-AB92-51F1A985E926}"/>
              </a:ext>
            </a:extLst>
          </p:cNvPr>
          <p:cNvSpPr/>
          <p:nvPr/>
        </p:nvSpPr>
        <p:spPr>
          <a:xfrm>
            <a:off x="0" y="-11283"/>
            <a:ext cx="12192000" cy="6869283"/>
          </a:xfrm>
          <a:prstGeom prst="rect">
            <a:avLst/>
          </a:prstGeom>
          <a:solidFill>
            <a:srgbClr val="4B2C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CA1369FD-6C5B-4C88-87F9-8C00A2B8CF69}"/>
              </a:ext>
            </a:extLst>
          </p:cNvPr>
          <p:cNvGrpSpPr/>
          <p:nvPr/>
        </p:nvGrpSpPr>
        <p:grpSpPr>
          <a:xfrm>
            <a:off x="3647728" y="2276871"/>
            <a:ext cx="6480719" cy="1935259"/>
            <a:chOff x="3251200" y="2177143"/>
            <a:chExt cx="3070770" cy="610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8BA1D-17E9-4D91-BEEE-6FBD481696C9}"/>
                </a:ext>
              </a:extLst>
            </p:cNvPr>
            <p:cNvSpPr txBox="1"/>
            <p:nvPr/>
          </p:nvSpPr>
          <p:spPr>
            <a:xfrm>
              <a:off x="3251200" y="2177143"/>
              <a:ext cx="847108" cy="3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D46D5C-3C7A-4725-B80E-9288D63E79CC}"/>
                </a:ext>
              </a:extLst>
            </p:cNvPr>
            <p:cNvSpPr txBox="1"/>
            <p:nvPr/>
          </p:nvSpPr>
          <p:spPr>
            <a:xfrm>
              <a:off x="3899474" y="2294290"/>
              <a:ext cx="2086646" cy="203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cap="all" dirty="0">
                  <a:solidFill>
                    <a:schemeClr val="bg1"/>
                  </a:solidFill>
                </a:rPr>
                <a:t>서울을 선정한 이유 </a:t>
              </a:r>
              <a:r>
                <a:rPr lang="en-US" altLang="ko-KR" sz="3600" b="1" cap="all" dirty="0">
                  <a:solidFill>
                    <a:schemeClr val="bg1"/>
                  </a:solidFill>
                </a:rPr>
                <a:t>?</a:t>
              </a:r>
              <a:endParaRPr lang="en-US" sz="36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31FEC2-8CD7-4E18-A32B-D04325D7A9CB}"/>
                </a:ext>
              </a:extLst>
            </p:cNvPr>
            <p:cNvSpPr txBox="1"/>
            <p:nvPr/>
          </p:nvSpPr>
          <p:spPr>
            <a:xfrm>
              <a:off x="3345634" y="2645981"/>
              <a:ext cx="2976336" cy="14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3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Freeform 43"/>
          <p:cNvSpPr/>
          <p:nvPr/>
        </p:nvSpPr>
        <p:spPr>
          <a:xfrm>
            <a:off x="776241" y="908720"/>
            <a:ext cx="832714" cy="1146628"/>
          </a:xfrm>
          <a:custGeom>
            <a:avLst/>
            <a:gdLst/>
            <a:ahLst/>
            <a:cxnLst/>
            <a:rect l="l" t="t" r="r" b="b"/>
            <a:pathLst>
              <a:path w="832714" h="1146628">
                <a:moveTo>
                  <a:pt x="0" y="0"/>
                </a:moveTo>
                <a:lnTo>
                  <a:pt x="832414" y="0"/>
                </a:lnTo>
                <a:lnTo>
                  <a:pt x="460184" y="303271"/>
                </a:lnTo>
                <a:lnTo>
                  <a:pt x="625127" y="506031"/>
                </a:lnTo>
                <a:lnTo>
                  <a:pt x="758691" y="395800"/>
                </a:lnTo>
                <a:cubicBezTo>
                  <a:pt x="788193" y="369517"/>
                  <a:pt x="812868" y="344306"/>
                  <a:pt x="832714" y="320168"/>
                </a:cubicBezTo>
                <a:cubicBezTo>
                  <a:pt x="829496" y="382927"/>
                  <a:pt x="827887" y="452123"/>
                  <a:pt x="827887" y="527755"/>
                </a:cubicBezTo>
                <a:lnTo>
                  <a:pt x="827887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67369-A8D0-43F4-8D41-0B58ED6058F5}"/>
              </a:ext>
            </a:extLst>
          </p:cNvPr>
          <p:cNvSpPr txBox="1"/>
          <p:nvPr/>
        </p:nvSpPr>
        <p:spPr>
          <a:xfrm>
            <a:off x="1907405" y="967978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한국 여행중 주요 </a:t>
            </a:r>
            <a:r>
              <a:rPr lang="ko-KR" altLang="en-US" sz="1600" b="1" cap="all" dirty="0" err="1">
                <a:solidFill>
                  <a:schemeClr val="tx1">
                    <a:lumMod val="50000"/>
                  </a:schemeClr>
                </a:solidFill>
              </a:rPr>
              <a:t>방문지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22C36-337B-41E7-95F6-52845EAF2F8B}"/>
              </a:ext>
            </a:extLst>
          </p:cNvPr>
          <p:cNvSpPr txBox="1"/>
          <p:nvPr/>
        </p:nvSpPr>
        <p:spPr>
          <a:xfrm>
            <a:off x="1935504" y="1406298"/>
            <a:ext cx="611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모든 자료 그래프를 다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보여주진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않았지만 서울을 방문하는 외국인들은 보통 소비를 하기 위함이 아닌가 예측해 볼 수 있겠다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5DA9C88-A7C5-4DC4-9CB8-53EDFA172D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028045"/>
              </p:ext>
            </p:extLst>
          </p:nvPr>
        </p:nvGraphicFramePr>
        <p:xfrm>
          <a:off x="2855640" y="2264120"/>
          <a:ext cx="6663637" cy="3973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itle 4">
            <a:extLst>
              <a:ext uri="{FF2B5EF4-FFF2-40B4-BE49-F238E27FC236}">
                <a16:creationId xmlns:a16="http://schemas.microsoft.com/office/drawing/2014/main" id="{B6A23638-25C3-4315-B2FE-EFF2D75BCE69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  <p:sp>
        <p:nvSpPr>
          <p:cNvPr id="16" name="부제목 15">
            <a:extLst>
              <a:ext uri="{FF2B5EF4-FFF2-40B4-BE49-F238E27FC236}">
                <a16:creationId xmlns:a16="http://schemas.microsoft.com/office/drawing/2014/main" id="{1399985E-8017-4409-BCE1-2C292A3A5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0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성별</a:t>
            </a:r>
            <a:r>
              <a:rPr lang="en-US" altLang="ko-KR" dirty="0"/>
              <a:t>/</a:t>
            </a:r>
            <a:r>
              <a:rPr lang="ko-KR" altLang="en-US" dirty="0"/>
              <a:t>연령</a:t>
            </a:r>
            <a:r>
              <a:rPr lang="en-US" altLang="ko-KR" dirty="0"/>
              <a:t>/</a:t>
            </a:r>
            <a:r>
              <a:rPr lang="ko-KR" altLang="en-US" dirty="0"/>
              <a:t>방한목적</a:t>
            </a:r>
            <a:r>
              <a:rPr lang="en-US" altLang="ko-KR" dirty="0"/>
              <a:t>/</a:t>
            </a:r>
            <a:r>
              <a:rPr lang="ko-KR" altLang="en-US" dirty="0"/>
              <a:t>방한횟수별 한국 여행 중 주요 </a:t>
            </a:r>
            <a:r>
              <a:rPr lang="ko-KR" altLang="en-US" dirty="0" err="1"/>
              <a:t>방문지</a:t>
            </a:r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주요 방문국가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6115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주로 많이 오는 사람의 경우 일본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중국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홍콩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싱가포르 같은 국가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reeform 44">
            <a:extLst>
              <a:ext uri="{FF2B5EF4-FFF2-40B4-BE49-F238E27FC236}">
                <a16:creationId xmlns:a16="http://schemas.microsoft.com/office/drawing/2014/main" id="{F3F574DE-14AB-4DBF-8665-3D2F7BBAAC7B}"/>
              </a:ext>
            </a:extLst>
          </p:cNvPr>
          <p:cNvSpPr/>
          <p:nvPr/>
        </p:nvSpPr>
        <p:spPr>
          <a:xfrm>
            <a:off x="760777" y="914220"/>
            <a:ext cx="1146628" cy="1146628"/>
          </a:xfrm>
          <a:custGeom>
            <a:avLst/>
            <a:gdLst>
              <a:gd name="connsiteX0" fmla="*/ 1146628 w 1146628"/>
              <a:gd name="connsiteY0" fmla="*/ 595793 h 1146628"/>
              <a:gd name="connsiteX1" fmla="*/ 1146628 w 1146628"/>
              <a:gd name="connsiteY1" fmla="*/ 888217 h 1146628"/>
              <a:gd name="connsiteX2" fmla="*/ 850416 w 1146628"/>
              <a:gd name="connsiteY2" fmla="*/ 888217 h 1146628"/>
              <a:gd name="connsiteX3" fmla="*/ 850416 w 1146628"/>
              <a:gd name="connsiteY3" fmla="*/ 880171 h 1146628"/>
              <a:gd name="connsiteX4" fmla="*/ 1105877 w 1146628"/>
              <a:gd name="connsiteY4" fmla="*/ 642009 h 1146628"/>
              <a:gd name="connsiteX5" fmla="*/ 0 w 1146628"/>
              <a:gd name="connsiteY5" fmla="*/ 0 h 1146628"/>
              <a:gd name="connsiteX6" fmla="*/ 643055 w 1146628"/>
              <a:gd name="connsiteY6" fmla="*/ 0 h 1146628"/>
              <a:gd name="connsiteX7" fmla="*/ 581679 w 1146628"/>
              <a:gd name="connsiteY7" fmla="*/ 29304 h 1146628"/>
              <a:gd name="connsiteX8" fmla="*/ 428804 w 1146628"/>
              <a:gd name="connsiteY8" fmla="*/ 145569 h 1146628"/>
              <a:gd name="connsiteX9" fmla="*/ 603403 w 1146628"/>
              <a:gd name="connsiteY9" fmla="*/ 349938 h 1146628"/>
              <a:gd name="connsiteX10" fmla="*/ 731737 w 1146628"/>
              <a:gd name="connsiteY10" fmla="*/ 256202 h 1146628"/>
              <a:gd name="connsiteX11" fmla="*/ 843979 w 1146628"/>
              <a:gd name="connsiteY11" fmla="*/ 224420 h 1146628"/>
              <a:gd name="connsiteX12" fmla="*/ 927658 w 1146628"/>
              <a:gd name="connsiteY12" fmla="*/ 250972 h 1146628"/>
              <a:gd name="connsiteX13" fmla="*/ 957428 w 1146628"/>
              <a:gd name="connsiteY13" fmla="*/ 323386 h 1146628"/>
              <a:gd name="connsiteX14" fmla="*/ 942543 w 1146628"/>
              <a:gd name="connsiteY14" fmla="*/ 394191 h 1146628"/>
              <a:gd name="connsiteX15" fmla="*/ 889841 w 1146628"/>
              <a:gd name="connsiteY15" fmla="*/ 475054 h 1146628"/>
              <a:gd name="connsiteX16" fmla="*/ 728921 w 1146628"/>
              <a:gd name="connsiteY16" fmla="*/ 650859 h 1146628"/>
              <a:gd name="connsiteX17" fmla="*/ 441678 w 1146628"/>
              <a:gd name="connsiteY17" fmla="*/ 941321 h 1146628"/>
              <a:gd name="connsiteX18" fmla="*/ 441678 w 1146628"/>
              <a:gd name="connsiteY18" fmla="*/ 1146628 h 1146628"/>
              <a:gd name="connsiteX19" fmla="*/ 0 w 1146628"/>
              <a:gd name="connsiteY19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46628" h="1146628">
                <a:moveTo>
                  <a:pt x="1146628" y="595793"/>
                </a:moveTo>
                <a:lnTo>
                  <a:pt x="1146628" y="888217"/>
                </a:lnTo>
                <a:lnTo>
                  <a:pt x="850416" y="888217"/>
                </a:lnTo>
                <a:lnTo>
                  <a:pt x="850416" y="880171"/>
                </a:lnTo>
                <a:cubicBezTo>
                  <a:pt x="980761" y="763235"/>
                  <a:pt x="1065915" y="683848"/>
                  <a:pt x="1105877" y="642009"/>
                </a:cubicBezTo>
                <a:close/>
                <a:moveTo>
                  <a:pt x="0" y="0"/>
                </a:moveTo>
                <a:lnTo>
                  <a:pt x="643055" y="0"/>
                </a:lnTo>
                <a:lnTo>
                  <a:pt x="581679" y="29304"/>
                </a:lnTo>
                <a:cubicBezTo>
                  <a:pt x="540376" y="52638"/>
                  <a:pt x="489418" y="91393"/>
                  <a:pt x="428804" y="145569"/>
                </a:cubicBezTo>
                <a:lnTo>
                  <a:pt x="603403" y="349938"/>
                </a:lnTo>
                <a:cubicBezTo>
                  <a:pt x="651143" y="308635"/>
                  <a:pt x="693921" y="277390"/>
                  <a:pt x="731737" y="256202"/>
                </a:cubicBezTo>
                <a:cubicBezTo>
                  <a:pt x="769553" y="235014"/>
                  <a:pt x="806967" y="224420"/>
                  <a:pt x="843979" y="224420"/>
                </a:cubicBezTo>
                <a:cubicBezTo>
                  <a:pt x="879918" y="224420"/>
                  <a:pt x="907811" y="233271"/>
                  <a:pt x="927658" y="250972"/>
                </a:cubicBezTo>
                <a:cubicBezTo>
                  <a:pt x="947504" y="268673"/>
                  <a:pt x="957428" y="292811"/>
                  <a:pt x="957428" y="323386"/>
                </a:cubicBezTo>
                <a:cubicBezTo>
                  <a:pt x="957428" y="348061"/>
                  <a:pt x="952466" y="371662"/>
                  <a:pt x="942543" y="394191"/>
                </a:cubicBezTo>
                <a:cubicBezTo>
                  <a:pt x="932619" y="416720"/>
                  <a:pt x="915052" y="443674"/>
                  <a:pt x="889841" y="475054"/>
                </a:cubicBezTo>
                <a:cubicBezTo>
                  <a:pt x="864630" y="506433"/>
                  <a:pt x="810990" y="565035"/>
                  <a:pt x="728921" y="650859"/>
                </a:cubicBezTo>
                <a:lnTo>
                  <a:pt x="441678" y="941321"/>
                </a:lnTo>
                <a:lnTo>
                  <a:pt x="441678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E8D1959D-2F8B-4EC0-A470-B6B2FC0B4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785645"/>
              </p:ext>
            </p:extLst>
          </p:nvPr>
        </p:nvGraphicFramePr>
        <p:xfrm>
          <a:off x="2351584" y="1814793"/>
          <a:ext cx="8640960" cy="459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136605AA-847E-497F-A0AA-0337C670A650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59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1D54A1-02C9-4B0E-8890-CC2A2246BDC9}"/>
              </a:ext>
            </a:extLst>
          </p:cNvPr>
          <p:cNvSpPr/>
          <p:nvPr/>
        </p:nvSpPr>
        <p:spPr>
          <a:xfrm>
            <a:off x="0" y="18765"/>
            <a:ext cx="12192000" cy="6869283"/>
          </a:xfrm>
          <a:prstGeom prst="rect">
            <a:avLst/>
          </a:prstGeom>
          <a:solidFill>
            <a:srgbClr val="4B2C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CA1369FD-6C5B-4C88-87F9-8C00A2B8CF69}"/>
              </a:ext>
            </a:extLst>
          </p:cNvPr>
          <p:cNvGrpSpPr/>
          <p:nvPr/>
        </p:nvGrpSpPr>
        <p:grpSpPr>
          <a:xfrm>
            <a:off x="3143672" y="2276872"/>
            <a:ext cx="6480719" cy="1935259"/>
            <a:chOff x="3251200" y="2177143"/>
            <a:chExt cx="3070770" cy="610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8BA1D-17E9-4D91-BEEE-6FBD481696C9}"/>
                </a:ext>
              </a:extLst>
            </p:cNvPr>
            <p:cNvSpPr txBox="1"/>
            <p:nvPr/>
          </p:nvSpPr>
          <p:spPr>
            <a:xfrm>
              <a:off x="3251200" y="2177143"/>
              <a:ext cx="847108" cy="3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D46D5C-3C7A-4725-B80E-9288D63E79CC}"/>
                </a:ext>
              </a:extLst>
            </p:cNvPr>
            <p:cNvSpPr txBox="1"/>
            <p:nvPr/>
          </p:nvSpPr>
          <p:spPr>
            <a:xfrm>
              <a:off x="3899474" y="2294290"/>
              <a:ext cx="2105635" cy="203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cap="all" dirty="0">
                  <a:solidFill>
                    <a:schemeClr val="bg1"/>
                  </a:solidFill>
                </a:rPr>
                <a:t>관광소비의 주축국가</a:t>
              </a:r>
              <a:endParaRPr lang="en-US" sz="36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31FEC2-8CD7-4E18-A32B-D04325D7A9CB}"/>
                </a:ext>
              </a:extLst>
            </p:cNvPr>
            <p:cNvSpPr txBox="1"/>
            <p:nvPr/>
          </p:nvSpPr>
          <p:spPr>
            <a:xfrm>
              <a:off x="3345634" y="2645981"/>
              <a:ext cx="2976336" cy="14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5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3599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국가별 </a:t>
            </a:r>
            <a:r>
              <a:rPr lang="en-US" altLang="ko-KR" sz="1600" b="1" cap="all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인 지출 경비와 방문 외국인수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884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많이 방문하는 국가들 중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각 국가의 총소비액수가 높은 국가별로 나열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소비는 중국이 가장 많음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 다음은 일본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2014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년도부터 중국의 소비가 커졌고 그 이전에는 위에 있는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국가 외의 타국에서 소비가 많았다는 사실 주의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2010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년도 초반에 중국인의 급증과 일본인의 급감으로 인해 관광사업의 타겟이 변경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B8C7BD98-5396-4CB2-8419-43B0CCD53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20764"/>
              </p:ext>
            </p:extLst>
          </p:nvPr>
        </p:nvGraphicFramePr>
        <p:xfrm>
          <a:off x="959989" y="2530461"/>
          <a:ext cx="5568060" cy="349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Freeform 45">
            <a:extLst>
              <a:ext uri="{FF2B5EF4-FFF2-40B4-BE49-F238E27FC236}">
                <a16:creationId xmlns:a16="http://schemas.microsoft.com/office/drawing/2014/main" id="{204CB0A3-9316-4193-B368-7816DAF3D695}"/>
              </a:ext>
            </a:extLst>
          </p:cNvPr>
          <p:cNvSpPr/>
          <p:nvPr/>
        </p:nvSpPr>
        <p:spPr>
          <a:xfrm>
            <a:off x="758714" y="917492"/>
            <a:ext cx="1146628" cy="1146628"/>
          </a:xfrm>
          <a:custGeom>
            <a:avLst/>
            <a:gdLst>
              <a:gd name="connsiteX0" fmla="*/ 1146628 w 1146628"/>
              <a:gd name="connsiteY0" fmla="*/ 452368 h 1146628"/>
              <a:gd name="connsiteX1" fmla="*/ 1146628 w 1146628"/>
              <a:gd name="connsiteY1" fmla="*/ 577914 h 1146628"/>
              <a:gd name="connsiteX2" fmla="*/ 1124886 w 1146628"/>
              <a:gd name="connsiteY2" fmla="*/ 567080 h 1146628"/>
              <a:gd name="connsiteX3" fmla="*/ 996049 w 1146628"/>
              <a:gd name="connsiteY3" fmla="*/ 535801 h 1146628"/>
              <a:gd name="connsiteX4" fmla="*/ 996049 w 1146628"/>
              <a:gd name="connsiteY4" fmla="*/ 530974 h 1146628"/>
              <a:gd name="connsiteX5" fmla="*/ 1107486 w 1146628"/>
              <a:gd name="connsiteY5" fmla="*/ 484810 h 1146628"/>
              <a:gd name="connsiteX6" fmla="*/ 0 w 1146628"/>
              <a:gd name="connsiteY6" fmla="*/ 0 h 1146628"/>
              <a:gd name="connsiteX7" fmla="*/ 601092 w 1146628"/>
              <a:gd name="connsiteY7" fmla="*/ 0 h 1146628"/>
              <a:gd name="connsiteX8" fmla="*/ 544969 w 1146628"/>
              <a:gd name="connsiteY8" fmla="*/ 21258 h 1146628"/>
              <a:gd name="connsiteX9" fmla="*/ 450529 w 1146628"/>
              <a:gd name="connsiteY9" fmla="*/ 76373 h 1146628"/>
              <a:gd name="connsiteX10" fmla="*/ 582483 w 1146628"/>
              <a:gd name="connsiteY10" fmla="*/ 288788 h 1146628"/>
              <a:gd name="connsiteX11" fmla="*/ 815818 w 1146628"/>
              <a:gd name="connsiteY11" fmla="*/ 213156 h 1146628"/>
              <a:gd name="connsiteX12" fmla="*/ 911968 w 1146628"/>
              <a:gd name="connsiteY12" fmla="*/ 235685 h 1146628"/>
              <a:gd name="connsiteX13" fmla="*/ 947773 w 1146628"/>
              <a:gd name="connsiteY13" fmla="*/ 304880 h 1146628"/>
              <a:gd name="connsiteX14" fmla="*/ 705587 w 1146628"/>
              <a:gd name="connsiteY14" fmla="*/ 428789 h 1146628"/>
              <a:gd name="connsiteX15" fmla="*/ 631564 w 1146628"/>
              <a:gd name="connsiteY15" fmla="*/ 428789 h 1146628"/>
              <a:gd name="connsiteX16" fmla="*/ 631564 w 1146628"/>
              <a:gd name="connsiteY16" fmla="*/ 667756 h 1146628"/>
              <a:gd name="connsiteX17" fmla="*/ 703978 w 1146628"/>
              <a:gd name="connsiteY17" fmla="*/ 667756 h 1146628"/>
              <a:gd name="connsiteX18" fmla="*/ 848807 w 1146628"/>
              <a:gd name="connsiteY18" fmla="*/ 681032 h 1146628"/>
              <a:gd name="connsiteX19" fmla="*/ 929267 w 1146628"/>
              <a:gd name="connsiteY19" fmla="*/ 720457 h 1146628"/>
              <a:gd name="connsiteX20" fmla="*/ 954209 w 1146628"/>
              <a:gd name="connsiteY20" fmla="*/ 794883 h 1146628"/>
              <a:gd name="connsiteX21" fmla="*/ 906336 w 1146628"/>
              <a:gd name="connsiteY21" fmla="*/ 887010 h 1146628"/>
              <a:gd name="connsiteX22" fmla="*/ 753864 w 1146628"/>
              <a:gd name="connsiteY22" fmla="*/ 916378 h 1146628"/>
              <a:gd name="connsiteX23" fmla="*/ 606219 w 1146628"/>
              <a:gd name="connsiteY23" fmla="*/ 897470 h 1146628"/>
              <a:gd name="connsiteX24" fmla="*/ 448919 w 1146628"/>
              <a:gd name="connsiteY24" fmla="*/ 839136 h 1146628"/>
              <a:gd name="connsiteX25" fmla="*/ 448919 w 1146628"/>
              <a:gd name="connsiteY25" fmla="*/ 1103046 h 1146628"/>
              <a:gd name="connsiteX26" fmla="*/ 539739 w 1146628"/>
              <a:gd name="connsiteY26" fmla="*/ 1133621 h 1146628"/>
              <a:gd name="connsiteX27" fmla="*/ 596443 w 1146628"/>
              <a:gd name="connsiteY27" fmla="*/ 1146628 h 1146628"/>
              <a:gd name="connsiteX28" fmla="*/ 0 w 1146628"/>
              <a:gd name="connsiteY28" fmla="*/ 11466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46628" h="1146628">
                <a:moveTo>
                  <a:pt x="1146628" y="452368"/>
                </a:moveTo>
                <a:lnTo>
                  <a:pt x="1146628" y="577914"/>
                </a:lnTo>
                <a:lnTo>
                  <a:pt x="1124886" y="567080"/>
                </a:lnTo>
                <a:cubicBezTo>
                  <a:pt x="1088075" y="552396"/>
                  <a:pt x="1045129" y="541970"/>
                  <a:pt x="996049" y="535801"/>
                </a:cubicBezTo>
                <a:lnTo>
                  <a:pt x="996049" y="530974"/>
                </a:lnTo>
                <a:cubicBezTo>
                  <a:pt x="1038156" y="519173"/>
                  <a:pt x="1075302" y="503785"/>
                  <a:pt x="1107486" y="484810"/>
                </a:cubicBezTo>
                <a:close/>
                <a:moveTo>
                  <a:pt x="0" y="0"/>
                </a:moveTo>
                <a:lnTo>
                  <a:pt x="601092" y="0"/>
                </a:lnTo>
                <a:lnTo>
                  <a:pt x="544969" y="21258"/>
                </a:lnTo>
                <a:cubicBezTo>
                  <a:pt x="513120" y="36546"/>
                  <a:pt x="481640" y="54917"/>
                  <a:pt x="450529" y="76373"/>
                </a:cubicBezTo>
                <a:lnTo>
                  <a:pt x="582483" y="288788"/>
                </a:lnTo>
                <a:cubicBezTo>
                  <a:pt x="662944" y="238367"/>
                  <a:pt x="740722" y="213156"/>
                  <a:pt x="815818" y="213156"/>
                </a:cubicBezTo>
                <a:cubicBezTo>
                  <a:pt x="856048" y="213156"/>
                  <a:pt x="888098" y="220666"/>
                  <a:pt x="911968" y="235685"/>
                </a:cubicBezTo>
                <a:cubicBezTo>
                  <a:pt x="935838" y="250704"/>
                  <a:pt x="947773" y="273769"/>
                  <a:pt x="947773" y="304880"/>
                </a:cubicBezTo>
                <a:cubicBezTo>
                  <a:pt x="947773" y="387486"/>
                  <a:pt x="867044" y="428789"/>
                  <a:pt x="705587" y="428789"/>
                </a:cubicBezTo>
                <a:lnTo>
                  <a:pt x="631564" y="428789"/>
                </a:lnTo>
                <a:lnTo>
                  <a:pt x="631564" y="667756"/>
                </a:lnTo>
                <a:lnTo>
                  <a:pt x="703978" y="667756"/>
                </a:lnTo>
                <a:cubicBezTo>
                  <a:pt x="763519" y="667756"/>
                  <a:pt x="811795" y="672181"/>
                  <a:pt x="848807" y="681032"/>
                </a:cubicBezTo>
                <a:cubicBezTo>
                  <a:pt x="885818" y="689883"/>
                  <a:pt x="912638" y="703024"/>
                  <a:pt x="929267" y="720457"/>
                </a:cubicBezTo>
                <a:cubicBezTo>
                  <a:pt x="945895" y="737890"/>
                  <a:pt x="954209" y="762699"/>
                  <a:pt x="954209" y="794883"/>
                </a:cubicBezTo>
                <a:cubicBezTo>
                  <a:pt x="954209" y="836722"/>
                  <a:pt x="938252" y="867431"/>
                  <a:pt x="906336" y="887010"/>
                </a:cubicBezTo>
                <a:cubicBezTo>
                  <a:pt x="874420" y="906589"/>
                  <a:pt x="823596" y="916378"/>
                  <a:pt x="753864" y="916378"/>
                </a:cubicBezTo>
                <a:cubicBezTo>
                  <a:pt x="708806" y="916378"/>
                  <a:pt x="659591" y="910075"/>
                  <a:pt x="606219" y="897470"/>
                </a:cubicBezTo>
                <a:cubicBezTo>
                  <a:pt x="552847" y="884864"/>
                  <a:pt x="500414" y="865420"/>
                  <a:pt x="448919" y="839136"/>
                </a:cubicBezTo>
                <a:lnTo>
                  <a:pt x="448919" y="1103046"/>
                </a:lnTo>
                <a:cubicBezTo>
                  <a:pt x="480299" y="1115115"/>
                  <a:pt x="510572" y="1125306"/>
                  <a:pt x="539739" y="1133621"/>
                </a:cubicBezTo>
                <a:lnTo>
                  <a:pt x="596443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64CA650-5E6C-4188-858A-BFDEA5333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231887"/>
              </p:ext>
            </p:extLst>
          </p:nvPr>
        </p:nvGraphicFramePr>
        <p:xfrm>
          <a:off x="6816079" y="2530461"/>
          <a:ext cx="4766321" cy="311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itle 4">
            <a:extLst>
              <a:ext uri="{FF2B5EF4-FFF2-40B4-BE49-F238E27FC236}">
                <a16:creationId xmlns:a16="http://schemas.microsoft.com/office/drawing/2014/main" id="{74BF962D-ABF3-491D-A077-5EB1FC0902BA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269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1D54A1-02C9-4B0E-8890-CC2A2246BDC9}"/>
              </a:ext>
            </a:extLst>
          </p:cNvPr>
          <p:cNvSpPr/>
          <p:nvPr/>
        </p:nvSpPr>
        <p:spPr>
          <a:xfrm>
            <a:off x="0" y="18765"/>
            <a:ext cx="12192000" cy="6869283"/>
          </a:xfrm>
          <a:prstGeom prst="rect">
            <a:avLst/>
          </a:prstGeom>
          <a:solidFill>
            <a:srgbClr val="4B2C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8" name="Group 24">
            <a:extLst>
              <a:ext uri="{FF2B5EF4-FFF2-40B4-BE49-F238E27FC236}">
                <a16:creationId xmlns:a16="http://schemas.microsoft.com/office/drawing/2014/main" id="{F53F8141-0DCC-46E6-8924-5C1380B0F387}"/>
              </a:ext>
            </a:extLst>
          </p:cNvPr>
          <p:cNvGrpSpPr/>
          <p:nvPr/>
        </p:nvGrpSpPr>
        <p:grpSpPr>
          <a:xfrm>
            <a:off x="3342971" y="2260732"/>
            <a:ext cx="6480719" cy="2156783"/>
            <a:chOff x="3251200" y="2177143"/>
            <a:chExt cx="3070770" cy="6106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73FF79-4302-45E5-95D1-CF9EE8A02AB9}"/>
                </a:ext>
              </a:extLst>
            </p:cNvPr>
            <p:cNvSpPr txBox="1"/>
            <p:nvPr/>
          </p:nvSpPr>
          <p:spPr>
            <a:xfrm>
              <a:off x="3251200" y="2177143"/>
              <a:ext cx="847108" cy="37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ECC9BD-950C-4962-AACE-42ED94DA67DB}"/>
                </a:ext>
              </a:extLst>
            </p:cNvPr>
            <p:cNvSpPr txBox="1"/>
            <p:nvPr/>
          </p:nvSpPr>
          <p:spPr>
            <a:xfrm>
              <a:off x="3899474" y="2294290"/>
              <a:ext cx="1886883" cy="203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cap="all" dirty="0">
                  <a:solidFill>
                    <a:schemeClr val="bg1"/>
                  </a:solidFill>
                </a:rPr>
                <a:t>관심있는 통계지표</a:t>
              </a:r>
              <a:endParaRPr lang="en-US" sz="3600" b="1" cap="all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A22090-9A3B-400E-930D-9EE8699C9BFF}"/>
                </a:ext>
              </a:extLst>
            </p:cNvPr>
            <p:cNvSpPr txBox="1"/>
            <p:nvPr/>
          </p:nvSpPr>
          <p:spPr>
            <a:xfrm>
              <a:off x="3345634" y="2645981"/>
              <a:ext cx="2976336" cy="141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60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F54D050-03B0-4DC0-9544-477CFAD81191}"/>
              </a:ext>
            </a:extLst>
          </p:cNvPr>
          <p:cNvSpPr/>
          <p:nvPr/>
        </p:nvSpPr>
        <p:spPr>
          <a:xfrm>
            <a:off x="56396" y="165034"/>
            <a:ext cx="292764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085A6-665E-4854-98A2-A61AABE30C70}"/>
              </a:ext>
            </a:extLst>
          </p:cNvPr>
          <p:cNvSpPr txBox="1"/>
          <p:nvPr/>
        </p:nvSpPr>
        <p:spPr>
          <a:xfrm>
            <a:off x="1907405" y="967978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cap="all" dirty="0">
                <a:solidFill>
                  <a:schemeClr val="tx1">
                    <a:lumMod val="50000"/>
                  </a:schemeClr>
                </a:solidFill>
              </a:rPr>
              <a:t>관광산업과 관련한 </a:t>
            </a:r>
            <a:r>
              <a:rPr lang="en-US" altLang="ko-KR" sz="1600" b="1" cap="all" dirty="0" err="1">
                <a:solidFill>
                  <a:schemeClr val="tx1">
                    <a:lumMod val="50000"/>
                  </a:schemeClr>
                </a:solidFill>
              </a:rPr>
              <a:t>gdp</a:t>
            </a:r>
            <a:endParaRPr lang="en-US" sz="1600" b="1" cap="all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364BFD-500D-4106-B8A7-5747E6C3D4A2}"/>
              </a:ext>
            </a:extLst>
          </p:cNvPr>
          <p:cNvSpPr txBox="1"/>
          <p:nvPr/>
        </p:nvSpPr>
        <p:spPr>
          <a:xfrm>
            <a:off x="1926925" y="1406351"/>
            <a:ext cx="611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는 정부의 정책에 영향을 받을 수 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그리고 관광산업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GDP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시계열데이터는 외부적 충격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그 나라의 실정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에 영향을 받는다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CD82ECC-3A67-4240-890C-67930A650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726221"/>
              </p:ext>
            </p:extLst>
          </p:nvPr>
        </p:nvGraphicFramePr>
        <p:xfrm>
          <a:off x="6744072" y="306896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F3A47E3-9C58-473C-B7F2-EA7B1F90A8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41030"/>
              </p:ext>
            </p:extLst>
          </p:nvPr>
        </p:nvGraphicFramePr>
        <p:xfrm>
          <a:off x="1127448" y="28582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Freeform 46">
            <a:extLst>
              <a:ext uri="{FF2B5EF4-FFF2-40B4-BE49-F238E27FC236}">
                <a16:creationId xmlns:a16="http://schemas.microsoft.com/office/drawing/2014/main" id="{B0934E7B-5237-4DA0-9875-549E1954B664}"/>
              </a:ext>
            </a:extLst>
          </p:cNvPr>
          <p:cNvSpPr/>
          <p:nvPr/>
        </p:nvSpPr>
        <p:spPr>
          <a:xfrm>
            <a:off x="1022453" y="908720"/>
            <a:ext cx="897083" cy="1146628"/>
          </a:xfrm>
          <a:custGeom>
            <a:avLst/>
            <a:gdLst/>
            <a:ahLst/>
            <a:cxnLst/>
            <a:rect l="l" t="t" r="r" b="b"/>
            <a:pathLst>
              <a:path w="897083" h="1146628">
                <a:moveTo>
                  <a:pt x="888232" y="375685"/>
                </a:moveTo>
                <a:lnTo>
                  <a:pt x="897083" y="375685"/>
                </a:lnTo>
                <a:cubicBezTo>
                  <a:pt x="896010" y="377831"/>
                  <a:pt x="894535" y="400762"/>
                  <a:pt x="892657" y="444479"/>
                </a:cubicBezTo>
                <a:cubicBezTo>
                  <a:pt x="890780" y="488196"/>
                  <a:pt x="889841" y="522928"/>
                  <a:pt x="889841" y="548675"/>
                </a:cubicBezTo>
                <a:lnTo>
                  <a:pt x="889841" y="685457"/>
                </a:lnTo>
                <a:lnTo>
                  <a:pt x="695932" y="685457"/>
                </a:lnTo>
                <a:lnTo>
                  <a:pt x="826278" y="491548"/>
                </a:lnTo>
                <a:cubicBezTo>
                  <a:pt x="849343" y="455609"/>
                  <a:pt x="869994" y="416988"/>
                  <a:pt x="888232" y="375685"/>
                </a:cubicBezTo>
                <a:close/>
                <a:moveTo>
                  <a:pt x="0" y="0"/>
                </a:moveTo>
                <a:lnTo>
                  <a:pt x="892304" y="0"/>
                </a:lnTo>
                <a:lnTo>
                  <a:pt x="420758" y="689480"/>
                </a:lnTo>
                <a:lnTo>
                  <a:pt x="420758" y="922815"/>
                </a:lnTo>
                <a:lnTo>
                  <a:pt x="889841" y="922815"/>
                </a:lnTo>
                <a:lnTo>
                  <a:pt x="889841" y="1146628"/>
                </a:lnTo>
                <a:lnTo>
                  <a:pt x="0" y="114662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EDCC25B-A38C-431B-9C00-B1457B1C79E1}"/>
              </a:ext>
            </a:extLst>
          </p:cNvPr>
          <p:cNvSpPr txBox="1">
            <a:spLocks/>
          </p:cNvSpPr>
          <p:nvPr/>
        </p:nvSpPr>
        <p:spPr>
          <a:xfrm>
            <a:off x="4040156" y="1554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354" rtl="0" eaLnBrk="1" latinLnBrk="0" hangingPunct="1">
              <a:spcBef>
                <a:spcPct val="0"/>
              </a:spcBef>
              <a:buNone/>
              <a:defRPr sz="3200" b="1" kern="1200" cap="small" normalizeH="0" baseline="0">
                <a:solidFill>
                  <a:srgbClr val="2F3A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서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울지역의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관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광형태와</a:t>
            </a:r>
            <a:r>
              <a:rPr lang="ko-KR" altLang="en-US" sz="28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 </a:t>
            </a:r>
            <a:r>
              <a:rPr lang="ko-KR" altLang="en-US" sz="280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경</a:t>
            </a:r>
            <a:r>
              <a:rPr lang="ko-KR" altLang="en-US" sz="2400" b="0" dirty="0">
                <a:solidFill>
                  <a:srgbClr val="261628"/>
                </a:solidFill>
                <a:latin typeface="+mj-lt"/>
                <a:ea typeface="한컴돋움" panose="02030600000101010101" pitchFamily="18" charset="2"/>
                <a:cs typeface="한컴돋움" panose="02030600000101010101" pitchFamily="18" charset="2"/>
              </a:rPr>
              <a:t>제지표</a:t>
            </a:r>
            <a:endParaRPr lang="en-US" sz="2800" b="0" dirty="0">
              <a:solidFill>
                <a:srgbClr val="26162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363245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58932</TotalTime>
  <Words>1607</Words>
  <Application>Microsoft Office PowerPoint</Application>
  <PresentationFormat>와이드스크린</PresentationFormat>
  <Paragraphs>375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GeosansLight</vt:lpstr>
      <vt:lpstr>HY강B</vt:lpstr>
      <vt:lpstr>Open Sans</vt:lpstr>
      <vt:lpstr>맑은 고딕</vt:lpstr>
      <vt:lpstr>Arial</vt:lpstr>
      <vt:lpstr>Calibri</vt:lpstr>
      <vt:lpstr>Calibri Light</vt:lpstr>
      <vt:lpstr>Courier New</vt:lpstr>
      <vt:lpstr>Symbol</vt:lpstr>
      <vt:lpstr>한컴돋움</vt:lpstr>
      <vt:lpstr>Blank</vt:lpstr>
      <vt:lpstr>Showeet theme</vt:lpstr>
      <vt:lpstr>1_Showeet theme</vt:lpstr>
      <vt:lpstr>TITLES</vt:lpstr>
      <vt:lpstr>PowerPoint 프레젠테이션</vt:lpstr>
      <vt:lpstr>서울지역의 관광형태와 경제지표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     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 / Agenda Templates</dc:title>
  <dc:creator>showeet.com</dc:creator>
  <dc:description>© Copyright Showeet.com</dc:description>
  <cp:lastModifiedBy>jeongah park</cp:lastModifiedBy>
  <cp:revision>47</cp:revision>
  <dcterms:created xsi:type="dcterms:W3CDTF">2011-05-09T14:18:21Z</dcterms:created>
  <dcterms:modified xsi:type="dcterms:W3CDTF">2018-06-11T03:44:05Z</dcterms:modified>
  <cp:category>Charts &amp; Diagrams</cp:category>
</cp:coreProperties>
</file>