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6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9" r:id="rId23"/>
    <p:sldId id="286" r:id="rId24"/>
    <p:sldId id="288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80296" autoAdjust="0"/>
  </p:normalViewPr>
  <p:slideViewPr>
    <p:cSldViewPr snapToGrid="0">
      <p:cViewPr varScale="1">
        <p:scale>
          <a:sx n="70" d="100"/>
          <a:sy n="70" d="100"/>
        </p:scale>
        <p:origin x="124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F98ED-9BC1-457B-ABFD-C5746C447760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B39E0-6DC6-4004-B563-1AA4567D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2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B39E0-6DC6-4004-B563-1AA4567DDC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2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gdata-culture.kr/bigdata/user/main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igdata-culture.kr/bigdata/user/main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803123" y="2823103"/>
            <a:ext cx="6516659" cy="15338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청주는 정말로 재미없는 도시일까</a:t>
            </a:r>
            <a:r>
              <a: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?</a:t>
            </a:r>
          </a:p>
          <a:p>
            <a:pPr algn="ctr"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-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관광명소데이터로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살펴보는 도시 분석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182266" y="1265737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/>
              <p:nvPr/>
            </p:nvSpPr>
            <p:spPr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/>
              <p:nvPr/>
            </p:nvSpPr>
            <p:spPr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/>
              <p:nvPr/>
            </p:nvSpPr>
            <p:spPr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/>
              <p:nvPr/>
            </p:nvSpPr>
            <p:spPr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/>
              <p:nvPr/>
            </p:nvSpPr>
            <p:spPr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/>
              <p:nvPr/>
            </p:nvSpPr>
            <p:spPr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/>
              <p:nvPr/>
            </p:nvSpPr>
            <p:spPr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/>
              <p:nvPr/>
            </p:nvSpPr>
            <p:spPr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/>
              <p:nvPr/>
            </p:nvSpPr>
            <p:spPr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8440616" y="5741377"/>
            <a:ext cx="3393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A</a:t>
            </a:r>
            <a:r>
              <a:rPr lang="ko-KR" altLang="en-US" sz="2800" b="1" ker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반 </a:t>
            </a:r>
            <a:r>
              <a:rPr lang="en-US" altLang="ko-KR" sz="2800" b="1" ker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2</a:t>
            </a:r>
            <a:r>
              <a:rPr lang="ko-KR" altLang="en-US" sz="2800" b="1" ker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조 전찬희</a:t>
            </a:r>
            <a:endParaRPr lang="en-US" altLang="ko-KR" sz="2800" b="1" kern="0">
              <a:solidFill>
                <a:prstClr val="black">
                  <a:lumMod val="75000"/>
                  <a:lumOff val="25000"/>
                </a:prstClr>
              </a:solidFill>
              <a:latin typeface="고양체"/>
              <a:ea typeface="고양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2609367" y="5659132"/>
            <a:ext cx="1300825" cy="494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원본 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3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전처리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2" y="1907494"/>
            <a:ext cx="4706562" cy="352237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746507" y="3358662"/>
            <a:ext cx="873276" cy="5197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60097" y="1154106"/>
            <a:ext cx="42186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solidFill>
                  <a:prstClr val="black"/>
                </a:solidFill>
                <a:latin typeface="고양체"/>
                <a:ea typeface="고양체"/>
              </a:rPr>
              <a:t>① 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고양체"/>
                <a:ea typeface="고양체"/>
              </a:rPr>
              <a:t>컬럼명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 수정 및 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value 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값 숫자로 변경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47" y="1907494"/>
            <a:ext cx="4355622" cy="3522373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810875" y="5620097"/>
            <a:ext cx="19609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mtClean="0">
                <a:solidFill>
                  <a:prstClr val="black"/>
                </a:solidFill>
                <a:latin typeface="고양체"/>
                <a:ea typeface="고양체"/>
              </a:rPr>
              <a:t>수정 후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데이터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8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3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전처리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60096" y="1154106"/>
            <a:ext cx="55638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②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데이터 셋 확인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, </a:t>
            </a:r>
            <a:r>
              <a:rPr lang="ko-KR" altLang="en-US" sz="2000" b="1" noProof="0" dirty="0" err="1" smtClean="0">
                <a:solidFill>
                  <a:prstClr val="black"/>
                </a:solidFill>
                <a:latin typeface="고양체"/>
                <a:ea typeface="고양체"/>
              </a:rPr>
              <a:t>필요없는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 칼럼 제거 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4" y="1860647"/>
            <a:ext cx="4868093" cy="24263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85" y="2323977"/>
            <a:ext cx="4907705" cy="275326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920033" y="2401640"/>
            <a:ext cx="21560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고양체"/>
                <a:ea typeface="고양체"/>
              </a:rPr>
              <a:t>2</a:t>
            </a:r>
            <a:r>
              <a:rPr lang="en-US" altLang="ko-KR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고양체"/>
                <a:ea typeface="고양체"/>
              </a:rPr>
              <a:t>필요없는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 칼럼 제거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4" y="4387558"/>
            <a:ext cx="3537604" cy="2036996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564153" y="4439515"/>
            <a:ext cx="21560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고양체"/>
                <a:ea typeface="고양체"/>
              </a:rPr>
              <a:t>1</a:t>
            </a:r>
            <a:r>
              <a:rPr lang="en-US" altLang="ko-KR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데이터 셋 확인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099" y="1894631"/>
            <a:ext cx="21560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고양체"/>
                <a:ea typeface="고양체"/>
              </a:rPr>
              <a:t>1</a:t>
            </a:r>
            <a:r>
              <a:rPr lang="en-US" altLang="ko-KR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데이터 셋 확인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3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전처리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60096" y="1154106"/>
            <a:ext cx="55638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② 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N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고양체"/>
                <a:ea typeface="고양체"/>
              </a:rPr>
              <a:t>ull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값 제거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, float -&gt; 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int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로 변경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03" y="1958077"/>
            <a:ext cx="3170195" cy="15088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03" y="3904631"/>
            <a:ext cx="7010083" cy="223608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023214" y="2355919"/>
            <a:ext cx="2156064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3. Null 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값 확인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21794" y="4227445"/>
            <a:ext cx="21560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고양체"/>
                <a:ea typeface="고양체"/>
              </a:rPr>
              <a:t>4</a:t>
            </a:r>
            <a:r>
              <a:rPr lang="en-US" altLang="ko-KR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. Null 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값 제거</a:t>
            </a:r>
            <a:r>
              <a:rPr lang="en-US" altLang="ko-KR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,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고양체"/>
                <a:ea typeface="고양체"/>
              </a:rPr>
              <a:t>int</a:t>
            </a:r>
            <a:r>
              <a:rPr lang="ko-KR" altLang="en-US" sz="1400" b="1" dirty="0" smtClean="0">
                <a:solidFill>
                  <a:srgbClr val="FF0000"/>
                </a:solidFill>
                <a:latin typeface="고양체"/>
                <a:ea typeface="고양체"/>
              </a:rPr>
              <a:t>로 변경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81654" y="5022671"/>
            <a:ext cx="2373923" cy="1118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167927" y="5581691"/>
            <a:ext cx="2156064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 smtClean="0">
                <a:solidFill>
                  <a:srgbClr val="FF0000"/>
                </a:solidFill>
                <a:latin typeface="고양체"/>
                <a:ea typeface="고양체"/>
              </a:rPr>
              <a:t>최종 </a:t>
            </a:r>
            <a:r>
              <a:rPr lang="ko-KR" altLang="en-US" sz="1400" b="1" noProof="0" dirty="0" err="1" smtClean="0">
                <a:solidFill>
                  <a:srgbClr val="FF0000"/>
                </a:solidFill>
                <a:latin typeface="고양체"/>
                <a:ea typeface="고양체"/>
              </a:rPr>
              <a:t>데이터셋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53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712966" y="2961971"/>
            <a:ext cx="11147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청주 </a:t>
            </a:r>
            <a:r>
              <a:rPr lang="ko-KR" altLang="en-US" sz="60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60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9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1760096" y="1154106"/>
            <a:ext cx="5563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①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전국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관광명소수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,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고양체"/>
                <a:ea typeface="고양체"/>
              </a:rPr>
              <a:t>쇼핑점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 수 평균과 청주시 데이터 비교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고양체"/>
                <a:ea typeface="고양체"/>
              </a:rPr>
              <a:t>	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2" y="1773460"/>
            <a:ext cx="4656223" cy="13564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88" y="1709964"/>
            <a:ext cx="4549534" cy="13717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89" y="3139533"/>
            <a:ext cx="5010407" cy="3556183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333854" y="4051447"/>
            <a:ext cx="3254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-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 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전국 평균보다 월등히 높음을 알 수 있음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전국 평균이 너무 낮은 것인가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?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전국 데이터 확인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39103" y="102938"/>
            <a:ext cx="658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.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청주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</a:endParaRPr>
          </a:p>
        </p:txBody>
      </p:sp>
    </p:spTree>
    <p:extLst>
      <p:ext uri="{BB962C8B-B14F-4D97-AF65-F5344CB8AC3E}">
        <p14:creationId xmlns:p14="http://schemas.microsoft.com/office/powerpoint/2010/main" val="20738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1760096" y="1154106"/>
            <a:ext cx="5563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② 전국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관광명소수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전체 데이터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내림차순 정리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	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-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광역시는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구단위로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설정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8" y="2270355"/>
            <a:ext cx="10058400" cy="370855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339103" y="102938"/>
            <a:ext cx="658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.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청주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</a:endParaRPr>
          </a:p>
        </p:txBody>
      </p:sp>
    </p:spTree>
    <p:extLst>
      <p:ext uri="{BB962C8B-B14F-4D97-AF65-F5344CB8AC3E}">
        <p14:creationId xmlns:p14="http://schemas.microsoft.com/office/powerpoint/2010/main" val="3980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1760096" y="1154106"/>
            <a:ext cx="5563895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③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관광명소수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기준 전국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TOP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10 </a:t>
            </a:r>
            <a:r>
              <a:rPr kumimoji="0" lang="ko-KR" alt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도시</a:t>
            </a:r>
            <a:endParaRPr kumimoji="0" lang="en-US" altLang="ko-KR" sz="20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고양체"/>
                <a:ea typeface="고양체"/>
              </a:rPr>
              <a:t>	-  </a:t>
            </a:r>
            <a:r>
              <a:rPr lang="ko-KR" altLang="en-US" sz="2000" dirty="0" smtClean="0">
                <a:solidFill>
                  <a:prstClr val="black"/>
                </a:solidFill>
                <a:latin typeface="고양체"/>
                <a:ea typeface="고양체"/>
              </a:rPr>
              <a:t>광역시 제외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8" y="2308618"/>
            <a:ext cx="10058400" cy="301930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030907" y="3718416"/>
            <a:ext cx="1002939" cy="1509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05053" y="5168088"/>
            <a:ext cx="2315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고양체"/>
                <a:ea typeface="고양체"/>
              </a:rPr>
              <a:t>1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85052" y="5168088"/>
            <a:ext cx="2315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 smtClean="0">
                <a:solidFill>
                  <a:srgbClr val="FF0000"/>
                </a:solidFill>
                <a:latin typeface="고양체"/>
                <a:ea typeface="고양체"/>
              </a:rPr>
              <a:t>2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6300" y="5170836"/>
            <a:ext cx="2315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 smtClean="0">
                <a:solidFill>
                  <a:srgbClr val="FF0000"/>
                </a:solidFill>
                <a:latin typeface="고양체"/>
                <a:ea typeface="고양체"/>
              </a:rPr>
              <a:t>3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45317" y="5147281"/>
            <a:ext cx="2315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 smtClean="0">
                <a:solidFill>
                  <a:srgbClr val="FF0000"/>
                </a:solidFill>
                <a:latin typeface="고양체"/>
                <a:ea typeface="고양체"/>
              </a:rPr>
              <a:t>4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94334" y="5147281"/>
            <a:ext cx="2315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 smtClean="0">
                <a:solidFill>
                  <a:srgbClr val="FF0000"/>
                </a:solidFill>
                <a:latin typeface="고양체"/>
                <a:ea typeface="고양체"/>
              </a:rPr>
              <a:t>5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43351" y="5147643"/>
            <a:ext cx="2315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noProof="0" dirty="0" smtClean="0">
                <a:solidFill>
                  <a:srgbClr val="FF0000"/>
                </a:solidFill>
                <a:latin typeface="고양체"/>
                <a:ea typeface="고양체"/>
              </a:rPr>
              <a:t>6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14397" y="5521166"/>
            <a:ext cx="29328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-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 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전국 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6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위에 위치</a:t>
            </a:r>
            <a:endParaRPr lang="en-US" altLang="ko-KR" sz="2000" b="1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39103" y="102938"/>
            <a:ext cx="658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.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청주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</a:endParaRPr>
          </a:p>
        </p:txBody>
      </p:sp>
    </p:spTree>
    <p:extLst>
      <p:ext uri="{BB962C8B-B14F-4D97-AF65-F5344CB8AC3E}">
        <p14:creationId xmlns:p14="http://schemas.microsoft.com/office/powerpoint/2010/main" val="24097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1605149" y="1715683"/>
            <a:ext cx="9056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광역시를 제외하고 청주는 관광명소를 많이 가진 </a:t>
            </a:r>
            <a:r>
              <a:rPr lang="ko-KR" altLang="en-US" sz="2800" b="1" dirty="0" err="1" smtClean="0">
                <a:solidFill>
                  <a:prstClr val="black"/>
                </a:solidFill>
                <a:latin typeface="고양체"/>
                <a:ea typeface="고양체"/>
              </a:rPr>
              <a:t>시군구</a:t>
            </a:r>
            <a:r>
              <a:rPr lang="ko-KR" altLang="en-US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 중 </a:t>
            </a:r>
            <a:r>
              <a:rPr lang="en-US" altLang="ko-KR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6</a:t>
            </a:r>
            <a:r>
              <a:rPr lang="ko-KR" altLang="en-US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위를 차지</a:t>
            </a:r>
            <a:r>
              <a:rPr lang="en-US" altLang="ko-KR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.</a:t>
            </a:r>
            <a:r>
              <a:rPr lang="ko-KR" altLang="en-US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  청주는 왜 재미없는 도시 </a:t>
            </a:r>
            <a:r>
              <a:rPr lang="en-US" altLang="ko-KR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TOP3 </a:t>
            </a:r>
            <a:r>
              <a:rPr lang="ko-KR" altLang="en-US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에 선정 되는 것일까</a:t>
            </a:r>
            <a:r>
              <a:rPr lang="en-US" altLang="ko-KR" sz="2800" b="1" dirty="0" smtClean="0">
                <a:solidFill>
                  <a:prstClr val="black"/>
                </a:solidFill>
                <a:latin typeface="고양체"/>
                <a:ea typeface="고양체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</a:endParaRPr>
          </a:p>
          <a:p>
            <a:pPr marL="457200" lvl="0" indent="-457200" algn="ctr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2800" dirty="0" smtClean="0">
                <a:latin typeface="고양체"/>
                <a:ea typeface="고양체"/>
              </a:rPr>
              <a:t>2</a:t>
            </a:r>
            <a:r>
              <a:rPr lang="ko-KR" altLang="en-US" sz="2800" dirty="0" smtClean="0">
                <a:latin typeface="고양체"/>
                <a:ea typeface="고양체"/>
              </a:rPr>
              <a:t>번째 데이터 </a:t>
            </a:r>
            <a:r>
              <a:rPr lang="en-US" altLang="ko-KR" sz="2800" dirty="0" smtClean="0">
                <a:latin typeface="고양체"/>
                <a:ea typeface="고양체"/>
              </a:rPr>
              <a:t>‘</a:t>
            </a:r>
            <a:r>
              <a:rPr lang="ko-KR" altLang="en-US" sz="2800" dirty="0" smtClean="0">
                <a:latin typeface="고양체"/>
                <a:ea typeface="고양체"/>
              </a:rPr>
              <a:t>관광명소 </a:t>
            </a:r>
            <a:r>
              <a:rPr lang="ko-KR" altLang="en-US" sz="2800" dirty="0">
                <a:latin typeface="고양체"/>
                <a:ea typeface="고양체"/>
              </a:rPr>
              <a:t>종류 및 </a:t>
            </a:r>
            <a:r>
              <a:rPr lang="ko-KR" altLang="en-US" sz="2800" dirty="0" smtClean="0">
                <a:latin typeface="고양체"/>
                <a:ea typeface="고양체"/>
              </a:rPr>
              <a:t>특징</a:t>
            </a:r>
            <a:r>
              <a:rPr lang="en-US" altLang="ko-KR" sz="2800" dirty="0" smtClean="0">
                <a:latin typeface="고양체"/>
                <a:ea typeface="고양체"/>
              </a:rPr>
              <a:t>’</a:t>
            </a:r>
            <a:r>
              <a:rPr lang="ko-KR" altLang="en-US" sz="2800" dirty="0" smtClean="0">
                <a:latin typeface="고양체"/>
                <a:ea typeface="고양체"/>
              </a:rPr>
              <a:t> </a:t>
            </a:r>
            <a:r>
              <a:rPr lang="ko-KR" altLang="en-US" sz="2800" dirty="0" err="1" smtClean="0">
                <a:solidFill>
                  <a:prstClr val="black"/>
                </a:solidFill>
                <a:latin typeface="고양체"/>
                <a:ea typeface="고양체"/>
              </a:rPr>
              <a:t>데이터셋을</a:t>
            </a:r>
            <a:r>
              <a:rPr lang="ko-KR" altLang="en-US" sz="2800" dirty="0" smtClean="0">
                <a:solidFill>
                  <a:prstClr val="black"/>
                </a:solidFill>
                <a:latin typeface="고양체"/>
                <a:ea typeface="고양체"/>
              </a:rPr>
              <a:t> 활용하여 </a:t>
            </a:r>
            <a:endParaRPr lang="en-US" altLang="ko-KR" sz="2800" dirty="0" smtClean="0">
              <a:solidFill>
                <a:prstClr val="black"/>
              </a:solidFill>
              <a:latin typeface="고양체"/>
              <a:ea typeface="고양체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고양체"/>
                <a:ea typeface="고양체"/>
              </a:rPr>
              <a:t>청주시 관광명소의 특징 분석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39103" y="102938"/>
            <a:ext cx="658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.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청주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</a:endParaRPr>
          </a:p>
        </p:txBody>
      </p:sp>
    </p:spTree>
    <p:extLst>
      <p:ext uri="{BB962C8B-B14F-4D97-AF65-F5344CB8AC3E}">
        <p14:creationId xmlns:p14="http://schemas.microsoft.com/office/powerpoint/2010/main" val="25630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1760096" y="1154106"/>
            <a:ext cx="5563895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④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r>
              <a:rPr lang="ko-KR" altLang="en-US" sz="2000" dirty="0" smtClean="0">
                <a:latin typeface="고양체"/>
                <a:ea typeface="고양체"/>
              </a:rPr>
              <a:t>관광명소 </a:t>
            </a:r>
            <a:r>
              <a:rPr lang="ko-KR" altLang="en-US" sz="2000" dirty="0">
                <a:latin typeface="고양체"/>
                <a:ea typeface="고양체"/>
              </a:rPr>
              <a:t>종류 및 </a:t>
            </a:r>
            <a:r>
              <a:rPr lang="ko-KR" altLang="en-US" sz="2000" dirty="0" smtClean="0">
                <a:latin typeface="고양체"/>
                <a:ea typeface="고양체"/>
              </a:rPr>
              <a:t>특징</a:t>
            </a:r>
            <a:r>
              <a:rPr lang="en-US" altLang="ko-KR" sz="2000" dirty="0">
                <a:latin typeface="고양체"/>
                <a:ea typeface="고양체"/>
              </a:rPr>
              <a:t> </a:t>
            </a:r>
            <a:r>
              <a:rPr lang="ko-KR" altLang="en-US" sz="2000" dirty="0" err="1" smtClean="0">
                <a:solidFill>
                  <a:prstClr val="black"/>
                </a:solidFill>
                <a:latin typeface="고양체"/>
                <a:ea typeface="고양체"/>
              </a:rPr>
              <a:t>데이터셋</a:t>
            </a:r>
            <a:r>
              <a:rPr lang="ko-KR" altLang="en-US" sz="2000" dirty="0" smtClean="0">
                <a:solidFill>
                  <a:prstClr val="black"/>
                </a:solidFill>
                <a:latin typeface="고양체"/>
                <a:ea typeface="고양체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46" y="1929504"/>
            <a:ext cx="5911144" cy="412085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051004" y="3356855"/>
            <a:ext cx="2932836" cy="95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-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  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관광지 명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종류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위치를</a:t>
            </a:r>
            <a:endParaRPr lang="en-US" altLang="ko-KR" sz="2000" b="1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포함한 데이터</a:t>
            </a:r>
            <a:endParaRPr lang="en-US" altLang="ko-KR" sz="2000" b="1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9103" y="102938"/>
            <a:ext cx="658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.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청주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</a:endParaRPr>
          </a:p>
        </p:txBody>
      </p:sp>
    </p:spTree>
    <p:extLst>
      <p:ext uri="{BB962C8B-B14F-4D97-AF65-F5344CB8AC3E}">
        <p14:creationId xmlns:p14="http://schemas.microsoft.com/office/powerpoint/2010/main" val="3990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1760096" y="1154106"/>
            <a:ext cx="55638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⑤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r>
              <a:rPr lang="ko-KR" altLang="en-US" sz="2000" dirty="0" smtClean="0">
                <a:solidFill>
                  <a:prstClr val="black"/>
                </a:solidFill>
                <a:latin typeface="고양체"/>
                <a:ea typeface="고양체"/>
              </a:rPr>
              <a:t>청주내 관광명소 분포 파이 차트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7" y="1803003"/>
            <a:ext cx="7454661" cy="451943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411685" y="2167892"/>
            <a:ext cx="696686" cy="5116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189512" y="4354286"/>
            <a:ext cx="1001488" cy="571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339103" y="102938"/>
            <a:ext cx="6580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.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</a:rPr>
              <a:t>청주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28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분석</a:t>
            </a:r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</a:endParaRPr>
          </a:p>
        </p:txBody>
      </p:sp>
    </p:spTree>
    <p:extLst>
      <p:ext uri="{BB962C8B-B14F-4D97-AF65-F5344CB8AC3E}">
        <p14:creationId xmlns:p14="http://schemas.microsoft.com/office/powerpoint/2010/main" val="30935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21526" y="1159534"/>
            <a:ext cx="1311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 panose="02030503000000000000" pitchFamily="18" charset="-127"/>
                <a:ea typeface="고양체" panose="02030503000000000000" pitchFamily="18" charset="-127"/>
              </a:rPr>
              <a:t>목차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327221" y="2144172"/>
            <a:ext cx="2906970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1. </a:t>
            </a:r>
            <a:r>
              <a:rPr lang="ko-KR" altLang="en-US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프로젝트 개요</a:t>
            </a:r>
            <a:endParaRPr lang="en-US" altLang="ko-KR" b="1" dirty="0" smtClean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327221" y="3294477"/>
            <a:ext cx="2906970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3. </a:t>
            </a:r>
            <a:r>
              <a:rPr lang="ko-KR" altLang="en-US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데이터 전처리</a:t>
            </a:r>
            <a:endParaRPr lang="en-US" altLang="ko-KR" b="1" dirty="0" smtClean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781158" y="3960496"/>
            <a:ext cx="3999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50000"/>
                  </a:prstClr>
                </a:solidFill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4.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청주 관광명소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분석 </a:t>
            </a:r>
            <a:endParaRPr lang="ko-KR" altLang="en-US" kern="0" dirty="0">
              <a:solidFill>
                <a:prstClr val="black">
                  <a:lumMod val="75000"/>
                  <a:lumOff val="25000"/>
                </a:prstClr>
              </a:solidFill>
              <a:latin typeface="고양체"/>
              <a:ea typeface="고양체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327221" y="2690705"/>
            <a:ext cx="2906970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2. </a:t>
            </a:r>
            <a:r>
              <a:rPr lang="ko-KR" altLang="en-US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데이터 특성 및 수집</a:t>
            </a:r>
            <a:endParaRPr lang="en-US" altLang="ko-KR" b="1" dirty="0" smtClean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391697" y="4564268"/>
            <a:ext cx="2906970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5. </a:t>
            </a:r>
            <a:r>
              <a:rPr lang="ko-KR" altLang="en-US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데이터 분석결과</a:t>
            </a:r>
            <a:endParaRPr lang="en-US" altLang="ko-KR" b="1" dirty="0" smtClean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327221" y="5148177"/>
            <a:ext cx="2906970" cy="45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고양체" panose="02030503000000000000" pitchFamily="18" charset="-127"/>
                <a:ea typeface="고양체" panose="02030503000000000000" pitchFamily="18" charset="-127"/>
              </a:rPr>
              <a:t>6</a:t>
            </a:r>
            <a:r>
              <a:rPr lang="en-US" altLang="ko-KR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. </a:t>
            </a:r>
            <a:r>
              <a:rPr lang="ko-KR" altLang="en-US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시사점</a:t>
            </a:r>
            <a:endParaRPr lang="en-US" altLang="ko-KR" b="1" dirty="0" smtClean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712966" y="2961971"/>
            <a:ext cx="11147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5</a:t>
            </a:r>
            <a:r>
              <a:rPr kumimoji="0" lang="en-US" altLang="ko-KR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</a:t>
            </a:r>
            <a:r>
              <a:rPr lang="ko-KR" altLang="en-US" sz="60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분석결과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877120" y="1890498"/>
            <a:ext cx="1094814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관광명소의 수만 보았을 때 청주시는 전국 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6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위이지만 관광명소의 대부분이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고양체"/>
                <a:ea typeface="고양체"/>
              </a:rPr>
              <a:t>지역사찰</a:t>
            </a: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과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 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고양체"/>
                <a:ea typeface="고양체"/>
              </a:rPr>
              <a:t>지역호수</a:t>
            </a:r>
            <a:r>
              <a:rPr lang="ko-KR" altLang="en-US" sz="2400" noProof="0" dirty="0" smtClean="0">
                <a:latin typeface="고양체"/>
                <a:ea typeface="고양체"/>
              </a:rPr>
              <a:t>임을 알 수 있음</a:t>
            </a:r>
            <a:r>
              <a:rPr lang="en-US" altLang="ko-KR" sz="2400" noProof="0" dirty="0" smtClean="0">
                <a:latin typeface="고양체"/>
                <a:ea typeface="고양체"/>
              </a:rPr>
              <a:t>.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고양체"/>
              <a:ea typeface="고양체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그 밑으로는 </a:t>
            </a:r>
            <a:r>
              <a:rPr lang="ko-KR" altLang="en-US" sz="2400" noProof="0" dirty="0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특산물</a:t>
            </a: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, </a:t>
            </a:r>
            <a:r>
              <a:rPr lang="ko-KR" altLang="en-US" sz="2400" noProof="0" dirty="0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관광농원</a:t>
            </a:r>
            <a:r>
              <a:rPr lang="en-US" altLang="ko-KR" sz="2400" dirty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등이 차지하며 </a:t>
            </a:r>
            <a:r>
              <a:rPr lang="ko-KR" altLang="en-US" sz="2400" dirty="0" err="1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재밌다라고</a:t>
            </a: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 느낄 수 있는 관광명소가 적음</a:t>
            </a:r>
            <a:r>
              <a:rPr lang="en-US" altLang="ko-KR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  <a:endParaRPr lang="en-US" altLang="ko-KR" sz="2400" noProof="0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noProof="0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먹거리</a:t>
            </a: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,</a:t>
            </a: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유명관광지</a:t>
            </a: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,</a:t>
            </a: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테마공원 등 인기 많은 관광명소가 청주에는 절대적으로 적음</a:t>
            </a: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      ‘</a:t>
            </a: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청주는 재미없다</a:t>
            </a: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’ </a:t>
            </a: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라는 인식은 경험과 더불어 절대적 수치에 의해 발생하였음을 알 수 있음</a:t>
            </a: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  <a:r>
              <a:rPr lang="ko-KR" altLang="en-US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 </a:t>
            </a:r>
            <a:endParaRPr lang="en-US" altLang="ko-KR" sz="2400" noProof="0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u="sng" noProof="0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noProof="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      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</a:endParaRPr>
          </a:p>
          <a:p>
            <a:pPr marL="457200" marR="0" lvl="0" indent="-4572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5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</a:t>
            </a:r>
            <a:r>
              <a:rPr lang="ko-KR" altLang="en-US" sz="3200" b="1" kern="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분석결과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60096" y="1154106"/>
            <a:ext cx="5563895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noProof="0" dirty="0" smtClean="0">
                <a:solidFill>
                  <a:prstClr val="black"/>
                </a:solidFill>
                <a:latin typeface="고양체"/>
                <a:ea typeface="고양체"/>
              </a:rPr>
              <a:t>분석 결과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0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5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분석결과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60096" y="1154106"/>
            <a:ext cx="5563895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청주는 정말로 재미없는 도시인가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?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47" y="2645907"/>
            <a:ext cx="4041321" cy="31058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23" y="2175439"/>
            <a:ext cx="3966345" cy="4225361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77120" y="1890498"/>
            <a:ext cx="10948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‘</a:t>
            </a: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청주는 정말로 재미없는 도시가 아닌 </a:t>
            </a:r>
            <a:r>
              <a:rPr lang="ko-KR" altLang="en-US" sz="2400" dirty="0" err="1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힐링할</a:t>
            </a:r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 수 있는 도시</a:t>
            </a: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고양체"/>
                <a:ea typeface="고양체"/>
                <a:sym typeface="Wingdings" panose="05000000000000000000" pitchFamily="2" charset="2"/>
              </a:rPr>
              <a:t>‘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 </a:t>
            </a:r>
            <a:endParaRPr kumimoji="0" lang="en-US" altLang="ko-KR" sz="2400" b="0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34742" y="5754976"/>
            <a:ext cx="2322048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청주 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&lt;</a:t>
            </a: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명암 저수지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&gt;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62447" y="5754976"/>
            <a:ext cx="2322048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청주 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&lt;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고양체"/>
                <a:ea typeface="고양체"/>
              </a:rPr>
              <a:t>용화사</a:t>
            </a:r>
            <a:r>
              <a:rPr lang="en-US" altLang="ko-KR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&gt;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712966" y="2961971"/>
            <a:ext cx="11147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6</a:t>
            </a:r>
            <a:r>
              <a:rPr kumimoji="0" lang="en-US" altLang="ko-KR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lang="ko-KR" altLang="en-US" sz="6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시사점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1416163" y="1929504"/>
            <a:ext cx="1010324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- </a:t>
            </a: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단순히 경험적으로 느낀 인식을 객관적인 수치로 증명할 수 있었음</a:t>
            </a:r>
            <a:r>
              <a:rPr lang="en-US" altLang="ko-KR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청주는 대한민국 </a:t>
            </a:r>
            <a:r>
              <a:rPr lang="ko-KR" altLang="en-US" sz="2400" dirty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중심에 위치하고 </a:t>
            </a: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있어 접근성이 좋지만 관광객들을 많이 끌어들일 수 있는 요인이 없음</a:t>
            </a:r>
            <a:r>
              <a:rPr lang="en-US" altLang="ko-KR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테마파크</a:t>
            </a:r>
            <a:r>
              <a:rPr lang="en-US" altLang="ko-KR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,</a:t>
            </a:r>
            <a:r>
              <a:rPr lang="ko-KR" altLang="en-US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맛집 등 관광명소를 개발하여 접근성의 이점을 효과적으로 사용해야 할 것</a:t>
            </a:r>
            <a:r>
              <a:rPr lang="en-US" altLang="ko-KR" sz="2400" dirty="0" smtClean="0">
                <a:solidFill>
                  <a:prstClr val="black"/>
                </a:solidFill>
                <a:latin typeface="고양체"/>
                <a:ea typeface="고양체"/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 smtClean="0">
              <a:solidFill>
                <a:prstClr val="black"/>
              </a:solidFill>
              <a:latin typeface="고양체"/>
              <a:ea typeface="고양체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  <a:sym typeface="Wingdings" panose="05000000000000000000" pitchFamily="2" charset="2"/>
              </a:rPr>
              <a:t>     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  <a:p>
            <a:pPr marL="457200" marR="0" lvl="0" indent="-4572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6</a:t>
            </a:r>
            <a:r>
              <a:rPr kumimoji="0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시사점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60096" y="1154106"/>
            <a:ext cx="5563895" cy="49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고양체"/>
                <a:ea typeface="고양체"/>
              </a:rPr>
              <a:t>시사점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3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712966" y="2961971"/>
            <a:ext cx="11147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감사합니다</a:t>
            </a:r>
            <a:r>
              <a:rPr lang="en-US" altLang="ko-KR" sz="6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.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2805535" y="2926802"/>
            <a:ext cx="6580930" cy="100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1. </a:t>
            </a:r>
            <a:r>
              <a:rPr lang="ko-KR" altLang="en-US" sz="6000" b="1" ker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프로젝트 개요</a:t>
            </a:r>
            <a:endParaRPr lang="ko-KR" altLang="en-US" sz="6000" kern="0">
              <a:solidFill>
                <a:prstClr val="black">
                  <a:lumMod val="75000"/>
                  <a:lumOff val="25000"/>
                </a:prstClr>
              </a:solidFill>
              <a:latin typeface="고양체"/>
              <a:ea typeface="고양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 panose="02030503000000000000" pitchFamily="18" charset="-127"/>
                <a:ea typeface="고양체" panose="02030503000000000000" pitchFamily="18" charset="-127"/>
              </a:rPr>
              <a:t>1.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 panose="02030503000000000000" pitchFamily="18" charset="-127"/>
                <a:ea typeface="고양체" panose="02030503000000000000" pitchFamily="18" charset="-127"/>
              </a:rPr>
              <a:t>프로젝트 개요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6630016" y="6215516"/>
            <a:ext cx="5324917" cy="642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출처 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: 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동양일보 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‘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청주시</a:t>
            </a:r>
            <a:r>
              <a:rPr lang="en-US" altLang="ko-KR" sz="1000" dirty="0">
                <a:latin typeface="고양체" panose="02030503000000000000" pitchFamily="18" charset="-127"/>
                <a:ea typeface="고양체" panose="02030503000000000000" pitchFamily="18" charset="-127"/>
              </a:rPr>
              <a:t>, </a:t>
            </a:r>
            <a:r>
              <a:rPr lang="ko-KR" altLang="en-US" sz="1000" dirty="0" err="1">
                <a:latin typeface="고양체" panose="02030503000000000000" pitchFamily="18" charset="-127"/>
                <a:ea typeface="고양체" panose="02030503000000000000" pitchFamily="18" charset="-127"/>
              </a:rPr>
              <a:t>노잼</a:t>
            </a:r>
            <a:r>
              <a:rPr lang="ko-KR" altLang="en-US" sz="1000" dirty="0">
                <a:latin typeface="고양체" panose="02030503000000000000" pitchFamily="18" charset="-127"/>
                <a:ea typeface="고양체" panose="02030503000000000000" pitchFamily="18" charset="-127"/>
              </a:rPr>
              <a:t> 도시 </a:t>
            </a:r>
            <a:r>
              <a:rPr lang="en-US" altLang="ko-KR" sz="1000" dirty="0">
                <a:latin typeface="고양체" panose="02030503000000000000" pitchFamily="18" charset="-127"/>
                <a:ea typeface="고양체" panose="02030503000000000000" pitchFamily="18" charset="-127"/>
              </a:rPr>
              <a:t>TOP 3 </a:t>
            </a:r>
            <a:r>
              <a:rPr lang="ko-KR" altLang="en-US" sz="1000" dirty="0">
                <a:latin typeface="고양체" panose="02030503000000000000" pitchFamily="18" charset="-127"/>
                <a:ea typeface="고양체" panose="02030503000000000000" pitchFamily="18" charset="-127"/>
              </a:rPr>
              <a:t>등극</a:t>
            </a:r>
            <a:r>
              <a:rPr lang="en-US" altLang="ko-KR" sz="1000" dirty="0">
                <a:latin typeface="고양체" panose="02030503000000000000" pitchFamily="18" charset="-127"/>
                <a:ea typeface="고양체" panose="02030503000000000000" pitchFamily="18" charset="-127"/>
              </a:rPr>
              <a:t>...</a:t>
            </a:r>
            <a:r>
              <a:rPr lang="ko-KR" altLang="en-US" sz="1000" dirty="0">
                <a:latin typeface="고양체" panose="02030503000000000000" pitchFamily="18" charset="-127"/>
                <a:ea typeface="고양체" panose="02030503000000000000" pitchFamily="18" charset="-127"/>
              </a:rPr>
              <a:t>온라인 커뮤니티 연이어 댓글 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행진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’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한종수 기자 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2019.08.28</a:t>
            </a:r>
          </a:p>
          <a:p>
            <a:r>
              <a:rPr lang="ko-KR" altLang="en-US" sz="10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충청일보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[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기자수첩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] ‘</a:t>
            </a:r>
            <a:r>
              <a:rPr lang="ko-KR" altLang="en-US" sz="10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노잼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도시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‘ 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청주 인정해야 하나 </a:t>
            </a:r>
            <a:r>
              <a:rPr lang="ko-KR" altLang="en-US" sz="10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송휘헌</a:t>
            </a:r>
            <a:r>
              <a:rPr lang="ko-KR" altLang="en-US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기자 </a:t>
            </a:r>
            <a:r>
              <a:rPr lang="en-US" altLang="ko-KR" sz="10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2020.01.06</a:t>
            </a:r>
            <a:endParaRPr lang="ko-KR" altLang="en-US" sz="1000" dirty="0">
              <a:latin typeface="고양체" panose="02030503000000000000" pitchFamily="18" charset="-127"/>
              <a:ea typeface="고양체" panose="02030503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1" y="1388441"/>
            <a:ext cx="7751596" cy="1205175"/>
          </a:xfrm>
          <a:prstGeom prst="rect">
            <a:avLst/>
          </a:prstGeom>
        </p:spPr>
      </p:pic>
      <p:sp>
        <p:nvSpPr>
          <p:cNvPr id="49" name="자유형 48"/>
          <p:cNvSpPr/>
          <p:nvPr/>
        </p:nvSpPr>
        <p:spPr>
          <a:xfrm>
            <a:off x="3353455" y="1123615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2" y="2858442"/>
            <a:ext cx="5079705" cy="2416852"/>
          </a:xfrm>
          <a:prstGeom prst="rect">
            <a:avLst/>
          </a:prstGeom>
        </p:spPr>
      </p:pic>
      <p:sp>
        <p:nvSpPr>
          <p:cNvPr id="67" name="자유형 66"/>
          <p:cNvSpPr/>
          <p:nvPr/>
        </p:nvSpPr>
        <p:spPr>
          <a:xfrm>
            <a:off x="3383418" y="2594415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860872" y="3750208"/>
            <a:ext cx="4157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‘</a:t>
            </a:r>
            <a:r>
              <a:rPr lang="ko-KR" altLang="en-US" sz="1600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청주는 정말로 재미없는 도시인가</a:t>
            </a:r>
            <a:r>
              <a:rPr lang="en-US" altLang="ko-KR" sz="1600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’</a:t>
            </a:r>
            <a:r>
              <a:rPr lang="ko-KR" altLang="en-US" sz="1600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에 대해 수치를 활용객관적인 분석을 통한 정확한 결과를 얻고자 함</a:t>
            </a:r>
            <a:r>
              <a:rPr lang="en-US" altLang="ko-KR" sz="1600" b="1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.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2805535" y="2926802"/>
            <a:ext cx="65809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2</a:t>
            </a:r>
            <a:r>
              <a:rPr kumimoji="0" lang="en-US" altLang="ko-KR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lang="ko-KR" altLang="en-US" sz="6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특성 및 수집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/>
            <p:nvPr/>
          </p:nvSpPr>
          <p:spPr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1071553" y="2620755"/>
            <a:ext cx="940008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관광명소 정의 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: 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맛집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, 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놀이공원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, 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지역축제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, </a:t>
            </a:r>
            <a:r>
              <a:rPr lang="ko-KR" altLang="en-US" sz="1600" b="1" u="sng" dirty="0" err="1" smtClean="0">
                <a:solidFill>
                  <a:prstClr val="black"/>
                </a:solidFill>
                <a:latin typeface="고양체"/>
                <a:ea typeface="고양체"/>
              </a:rPr>
              <a:t>일반광관지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 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, 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유원지 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,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해수욕장</a:t>
            </a:r>
            <a:r>
              <a:rPr lang="en-US" altLang="ko-KR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, </a:t>
            </a:r>
            <a:r>
              <a:rPr lang="ko-KR" altLang="en-US" sz="1600" b="1" u="sng" dirty="0" smtClean="0">
                <a:solidFill>
                  <a:prstClr val="black"/>
                </a:solidFill>
                <a:latin typeface="고양체"/>
                <a:ea typeface="고양체"/>
              </a:rPr>
              <a:t>계곡</a:t>
            </a: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 등의 관광지를 의미</a:t>
            </a:r>
            <a:endParaRPr lang="en-US" altLang="ko-KR" sz="1600" dirty="0" smtClean="0">
              <a:solidFill>
                <a:prstClr val="black"/>
              </a:solidFill>
              <a:latin typeface="고양체"/>
              <a:ea typeface="고양체"/>
            </a:endParaRPr>
          </a:p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ko-KR" sz="1600" dirty="0" smtClean="0">
              <a:solidFill>
                <a:prstClr val="black"/>
              </a:solidFill>
              <a:latin typeface="고양체"/>
              <a:ea typeface="고양체"/>
            </a:endParaRPr>
          </a:p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ko-KR" sz="1600" dirty="0" smtClean="0">
              <a:solidFill>
                <a:prstClr val="black"/>
              </a:solidFill>
              <a:latin typeface="고양체"/>
              <a:ea typeface="고양체"/>
            </a:endParaRPr>
          </a:p>
          <a:p>
            <a:pPr marL="342900" marR="0" lvl="0" indent="-3429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고양체"/>
                <a:ea typeface="고양체"/>
              </a:rPr>
              <a:t>관광명소 수 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– </a:t>
            </a:r>
            <a:r>
              <a:rPr lang="ko-KR" altLang="en-US" sz="1600" dirty="0" err="1" smtClean="0">
                <a:solidFill>
                  <a:prstClr val="black"/>
                </a:solidFill>
                <a:latin typeface="고양체"/>
                <a:ea typeface="고양체"/>
              </a:rPr>
              <a:t>관광명소수</a:t>
            </a: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 데이터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 </a:t>
            </a:r>
            <a:endParaRPr lang="ko-KR" altLang="en-US" sz="1600" dirty="0">
              <a:solidFill>
                <a:prstClr val="black"/>
              </a:solidFill>
              <a:latin typeface="고양체"/>
              <a:ea typeface="고양체"/>
            </a:endParaRPr>
          </a:p>
          <a:p>
            <a:pPr marL="342900" marR="0" lvl="0" indent="-3429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고양체"/>
                <a:ea typeface="고양체"/>
              </a:rPr>
              <a:t>관광명소 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고양체"/>
                <a:ea typeface="고양체"/>
              </a:rPr>
              <a:t>종류 및 특징 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– </a:t>
            </a: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관광명소가 어떤 특징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(ex</a:t>
            </a: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부산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-</a:t>
            </a: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해수욕장을 많이 가짐</a:t>
            </a:r>
            <a:r>
              <a:rPr lang="en-US" altLang="ko-KR" sz="1600" dirty="0" smtClean="0">
                <a:solidFill>
                  <a:prstClr val="black"/>
                </a:solidFill>
                <a:latin typeface="고양체"/>
                <a:ea typeface="고양체"/>
              </a:rPr>
              <a:t>) </a:t>
            </a:r>
            <a:r>
              <a:rPr lang="ko-KR" altLang="en-US" sz="1600" dirty="0" smtClean="0">
                <a:solidFill>
                  <a:prstClr val="black"/>
                </a:solidFill>
                <a:latin typeface="고양체"/>
                <a:ea typeface="고양체"/>
              </a:rPr>
              <a:t>을 가지고 있는지 알기 위한 데이터</a:t>
            </a:r>
            <a:endParaRPr lang="en-US" altLang="ko-KR" sz="1600" dirty="0" smtClean="0">
              <a:solidFill>
                <a:prstClr val="black"/>
              </a:solidFill>
              <a:latin typeface="고양체"/>
              <a:ea typeface="고양체"/>
            </a:endParaRPr>
          </a:p>
          <a:p>
            <a:pPr marL="342900" marR="0" lvl="0" indent="-3429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  <a:p>
            <a:pPr marL="342900" marR="0" lvl="0" indent="-3429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lang="en-US" altLang="ko-KR" sz="1600" b="1" dirty="0" smtClean="0">
              <a:solidFill>
                <a:prstClr val="black"/>
              </a:solidFill>
              <a:latin typeface="고양체"/>
              <a:ea typeface="고양체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b="1" i="0" u="none" strike="noStrike" kern="1200" cap="none" spc="0" normalizeH="0" baseline="0" dirty="0" smtClean="0"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-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  <a:sym typeface="Wingdings" panose="05000000000000000000" pitchFamily="2" charset="2"/>
              </a:rPr>
              <a:t> 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2</a:t>
            </a:r>
            <a:r>
              <a:rPr kumimoji="0" lang="ko-KR" altLang="en-US" b="1" i="0" u="none" strike="noStrike" kern="1200" cap="none" spc="0" normalizeH="0" baseline="0" dirty="0" smtClean="0"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가지 데이터를 통해 </a:t>
            </a:r>
            <a:r>
              <a:rPr kumimoji="0" lang="en-US" altLang="ko-KR" b="1" i="0" u="none" strike="noStrike" kern="1200" cap="none" spc="0" normalizeH="0" baseline="0" dirty="0" smtClean="0">
                <a:solidFill>
                  <a:prstClr val="black"/>
                </a:solidFill>
                <a:effectLst/>
                <a:uLnTx/>
                <a:uFillTx/>
                <a:latin typeface="고양체"/>
                <a:ea typeface="고양체"/>
              </a:rPr>
              <a:t>‘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청주는 정말로 재미없는 도시일까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?’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에 대한 물음에 답을 하고자 함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.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  <a:latin typeface="고양체"/>
              <a:ea typeface="고양체"/>
            </a:endParaRPr>
          </a:p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kumimoji="0" lang="en-US" altLang="ko-KR" sz="1600" b="1" i="0" u="none" strike="noStrike" kern="1200" cap="none" spc="0" normalizeH="0" baseline="0" dirty="0"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2</a:t>
            </a:r>
            <a:r>
              <a:rPr kumimoji="0" lang="en-US" altLang="ko-KR" sz="3200" b="1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특성 및 수집</a:t>
            </a:r>
            <a:endParaRPr kumimoji="0" lang="ko-KR" altLang="en-US" sz="48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  <p:sp>
        <p:nvSpPr>
          <p:cNvPr id="65" name="직사각형 40"/>
          <p:cNvSpPr/>
          <p:nvPr/>
        </p:nvSpPr>
        <p:spPr>
          <a:xfrm>
            <a:off x="1102265" y="1450596"/>
            <a:ext cx="86296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도시의 재미를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판단할 수 있는 데이터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 </a:t>
            </a:r>
            <a:r>
              <a:rPr lang="en-US" altLang="ko-KR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-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관광명소</a:t>
            </a:r>
            <a:endParaRPr lang="en-US" altLang="ko-KR" sz="32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고양체"/>
              <a:ea typeface="고양체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3200" b="1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8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6012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484306" y="4792113"/>
            <a:ext cx="7888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문화 빅데이터 포털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  <a:hlinkClick r:id="rId2"/>
              </a:rPr>
              <a:t>https://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  <a:hlinkClick r:id="rId2"/>
              </a:rPr>
              <a:t>www.bigdata-culture.kr/bigdata/user/main.do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-&gt; 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국내여행 소비 </a:t>
            </a: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역세권지도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(2020) 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자료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5" y="1520305"/>
            <a:ext cx="5763551" cy="3066683"/>
          </a:xfrm>
          <a:prstGeom prst="rect">
            <a:avLst/>
          </a:prstGeom>
        </p:spPr>
      </p:pic>
      <p:sp>
        <p:nvSpPr>
          <p:cNvPr id="49" name="자유형 48"/>
          <p:cNvSpPr/>
          <p:nvPr/>
        </p:nvSpPr>
        <p:spPr>
          <a:xfrm>
            <a:off x="2966594" y="1411803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43" y="1657260"/>
            <a:ext cx="5011615" cy="203841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86" y="3584915"/>
            <a:ext cx="5466245" cy="1092593"/>
          </a:xfrm>
          <a:prstGeom prst="rect">
            <a:avLst/>
          </a:prstGeom>
        </p:spPr>
      </p:pic>
      <p:sp>
        <p:nvSpPr>
          <p:cNvPr id="67" name="자유형 66"/>
          <p:cNvSpPr/>
          <p:nvPr/>
        </p:nvSpPr>
        <p:spPr>
          <a:xfrm>
            <a:off x="8561130" y="1533670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2</a:t>
            </a:r>
            <a:r>
              <a:rPr kumimoji="0" lang="en-US" altLang="ko-KR" sz="3200" b="1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특성 및 수집</a:t>
            </a:r>
            <a:endParaRPr kumimoji="0" lang="ko-KR" altLang="en-US" sz="48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2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6012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484306" y="4792113"/>
            <a:ext cx="7888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문화 빅데이터 포털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  <a:hlinkClick r:id="rId2"/>
              </a:rPr>
              <a:t>https://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  <a:hlinkClick r:id="rId2"/>
              </a:rPr>
              <a:t>www.bigdata-culture.kr/bigdata/user/main.do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국내</a:t>
            </a:r>
            <a:r>
              <a:rPr kumimoji="0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지역별 관광명소데이터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(2020)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자료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48" y="1447481"/>
            <a:ext cx="6251564" cy="2241408"/>
          </a:xfrm>
          <a:prstGeom prst="rect">
            <a:avLst/>
          </a:prstGeom>
        </p:spPr>
      </p:pic>
      <p:sp>
        <p:nvSpPr>
          <p:cNvPr id="49" name="자유형 48"/>
          <p:cNvSpPr/>
          <p:nvPr/>
        </p:nvSpPr>
        <p:spPr>
          <a:xfrm>
            <a:off x="5386085" y="1525932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52" y="3012244"/>
            <a:ext cx="5453206" cy="172752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2</a:t>
            </a:r>
            <a:r>
              <a:rPr kumimoji="0" lang="en-US" altLang="ko-KR" sz="3200" b="1" i="0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데이터 </a:t>
            </a:r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특성 및 수집</a:t>
            </a:r>
            <a:endParaRPr kumimoji="0" lang="ko-KR" altLang="en-US" sz="4800" b="0" i="0" u="none" strike="noStrike" kern="0" cap="none" spc="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3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"/>
          <p:cNvSpPr/>
          <p:nvPr/>
        </p:nvSpPr>
        <p:spPr>
          <a:xfrm>
            <a:off x="2805535" y="2926802"/>
            <a:ext cx="65809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3</a:t>
            </a:r>
            <a:r>
              <a:rPr kumimoji="0" lang="en-US" altLang="ko-KR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. </a:t>
            </a:r>
            <a:r>
              <a:rPr kumimoji="0" lang="ko-KR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고양체"/>
                <a:ea typeface="고양체"/>
                <a:cs typeface="+mn-cs"/>
              </a:rPr>
              <a:t>데이터 </a:t>
            </a:r>
            <a:r>
              <a:rPr lang="ko-KR" altLang="en-US" sz="6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고양체"/>
                <a:ea typeface="고양체"/>
              </a:rPr>
              <a:t>전처리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고양체"/>
              <a:ea typeface="고양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7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617</Words>
  <Application>Microsoft Office PowerPoint</Application>
  <PresentationFormat>와이드스크린</PresentationFormat>
  <Paragraphs>111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고양체</vt:lpstr>
      <vt:lpstr>맑은 고딕</vt:lpstr>
      <vt:lpstr>Arial</vt:lpstr>
      <vt:lpstr>Wingdings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rentalhub-lg 13</cp:lastModifiedBy>
  <cp:revision>42</cp:revision>
  <dcterms:created xsi:type="dcterms:W3CDTF">2021-03-04T02:29:28Z</dcterms:created>
  <dcterms:modified xsi:type="dcterms:W3CDTF">2021-06-28T01:41:49Z</dcterms:modified>
  <cp:version>1000.0000.01</cp:version>
</cp:coreProperties>
</file>