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jpg"/><Relationship Id="rId4" Type="http://schemas.openxmlformats.org/officeDocument/2006/relationships/image" Target="../media/image03.jpg"/><Relationship Id="rId5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Yelp Review Predictions Based on Textual Features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Jon Kaykin &amp; Jin Jeon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(part 2)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Much better results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While our recall rate fell from 84% to 79%, our precision on 0 went from 45% to 77%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79% recall is higher than our predicted 75%!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525" y="2175225"/>
            <a:ext cx="35242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Average word length and positive word count had the highest influence on positive review prediction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Negative word count had the highest influence on negative review prediction</a:t>
            </a:r>
          </a:p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en" sz="2400"/>
              <a:t>Our hypothesis was correct and we achieved 4% higher than the 75% we expected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0450" y="3411074"/>
            <a:ext cx="2031974" cy="160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>
              <a:spcBef>
                <a:spcPts val="0"/>
              </a:spcBef>
              <a:buSzPct val="100000"/>
              <a:buChar char="-"/>
            </a:pPr>
            <a:r>
              <a:rPr lang="en" sz="2200"/>
              <a:t>We analyzed Yelp’s review dataset in order to predict whether a review is good (4 or 5 stars) or bad (1 or 2 stars) solely based on textual features (exclud</a:t>
            </a:r>
            <a:r>
              <a:rPr lang="en" sz="2200"/>
              <a:t>e</a:t>
            </a:r>
            <a:r>
              <a:rPr lang="en" sz="2200"/>
              <a:t> subjective biases). </a:t>
            </a:r>
          </a:p>
          <a:p>
            <a:pPr indent="-368300" lvl="0" marL="457200">
              <a:spcBef>
                <a:spcPts val="0"/>
              </a:spcBef>
              <a:buSzPct val="100000"/>
              <a:buChar char="-"/>
            </a:pPr>
            <a:r>
              <a:rPr lang="en" sz="2200"/>
              <a:t>We came up with five textual features to build a classifier to predict whether a rating is positive or negative. </a:t>
            </a:r>
          </a:p>
          <a:p>
            <a:pPr indent="-368300" lvl="0" marL="457200">
              <a:spcBef>
                <a:spcPts val="0"/>
              </a:spcBef>
              <a:buSzPct val="100000"/>
              <a:buChar char="-"/>
            </a:pPr>
            <a:r>
              <a:rPr lang="en" sz="2200"/>
              <a:t>With the combination of the five features </a:t>
            </a:r>
            <a:r>
              <a:rPr lang="en" sz="2200"/>
              <a:t>into account</a:t>
            </a:r>
            <a:r>
              <a:rPr lang="en" sz="2200"/>
              <a:t>, we used logistic regression to</a:t>
            </a:r>
            <a:r>
              <a:rPr lang="en" sz="2200"/>
              <a:t> get </a:t>
            </a:r>
            <a:r>
              <a:rPr lang="en" sz="2200"/>
              <a:t>79% accuracy.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(motivation)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Yelp review ratings for Gypsy’s in Berkeley (@ Asian Ghetto)</a:t>
            </a:r>
          </a:p>
        </p:txBody>
      </p:sp>
      <p:pic>
        <p:nvPicPr>
          <p:cNvPr descr="FullSizeRender 3.jp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50" y="3617549"/>
            <a:ext cx="3679475" cy="13540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llSizeRender 4.jpg"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425" y="1782375"/>
            <a:ext cx="3802524" cy="2377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llSizeRender 5.jpg"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950" y="1563925"/>
            <a:ext cx="3679475" cy="19625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4451900" y="2378137"/>
            <a:ext cx="913500" cy="22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706150" y="4210612"/>
            <a:ext cx="913500" cy="22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06150" y="2205875"/>
            <a:ext cx="913500" cy="22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 (motivation cont.)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>
              <a:spcBef>
                <a:spcPts val="0"/>
              </a:spcBef>
              <a:buSzPct val="100000"/>
              <a:buChar char="-"/>
            </a:pPr>
            <a:r>
              <a:rPr lang="en" sz="2200"/>
              <a:t>Yelp reviews now influence over where to visit or what to eat. </a:t>
            </a:r>
          </a:p>
          <a:p>
            <a:pPr indent="-368300" lvl="0" marL="457200">
              <a:spcBef>
                <a:spcPts val="0"/>
              </a:spcBef>
              <a:buSzPct val="100000"/>
              <a:buChar char="-"/>
            </a:pPr>
            <a:r>
              <a:rPr lang="en" sz="2200"/>
              <a:t>Yelp’s star ratings are useful for quick overview, but often misleading. </a:t>
            </a:r>
          </a:p>
          <a:p>
            <a:pPr indent="-368300" lvl="0" marL="457200">
              <a:spcBef>
                <a:spcPts val="0"/>
              </a:spcBef>
              <a:buSzPct val="100000"/>
              <a:buChar char="-"/>
            </a:pPr>
            <a:r>
              <a:rPr lang="en" sz="2200"/>
              <a:t>Star ratings are easily subject to bias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200"/>
              <a:t>→ C</a:t>
            </a:r>
            <a:r>
              <a:rPr lang="en" sz="2200"/>
              <a:t>lassifier that only looks at textual features of reviews without taking random user preference and behavior into account.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861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 (hypothesis)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804950"/>
            <a:ext cx="8724300" cy="375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>
              <a:spcBef>
                <a:spcPts val="0"/>
              </a:spcBef>
              <a:buSzPct val="100000"/>
              <a:buChar char="-"/>
            </a:pPr>
            <a:r>
              <a:rPr lang="en" sz="2000"/>
              <a:t>Positive reviews (star rating &gt; 3) will have longer word length, fewer stopwords, and more positive words than negative reviews (star rating &lt; 3).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 sz="2000"/>
              <a:t>Build a classifier that predicts whether a review is positive or negative with more than 75% accuracy.</a:t>
            </a:r>
            <a:r>
              <a:rPr lang="en" sz="22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-355600" lvl="0" marL="457200">
              <a:spcBef>
                <a:spcPts val="0"/>
              </a:spcBef>
              <a:buSzPct val="100000"/>
              <a:buChar char="-"/>
            </a:pPr>
            <a:r>
              <a:rPr lang="en" sz="2000"/>
              <a:t>Added negative word lists as one of the textual features; </a:t>
            </a:r>
            <a:r>
              <a:rPr lang="en" sz="2000"/>
              <a:t>t</a:t>
            </a:r>
            <a:r>
              <a:rPr lang="en" sz="2000"/>
              <a:t>otal five features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Combined five features and used logistic regression to raise classifier accuracy (was 67.3% last time; see results later)</a:t>
            </a: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311700" y="23949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Improvements from Last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 (part 1)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Randomly sampled 50,000 reviews from the Yelp dataset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Removed 3 star reviews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Cleaned up data (lowercased, removed characters)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Featurized dataset: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-"/>
            </a:pPr>
            <a:r>
              <a:rPr lang="en" sz="2400"/>
              <a:t>Average Word Length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-"/>
            </a:pPr>
            <a:r>
              <a:rPr lang="en" sz="2400"/>
              <a:t>Review Length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-"/>
            </a:pPr>
            <a:r>
              <a:rPr lang="en" sz="2400"/>
              <a:t>Stopword Count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-"/>
            </a:pPr>
            <a:r>
              <a:rPr lang="en" sz="2400"/>
              <a:t>Positive Word Count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-"/>
            </a:pPr>
            <a:r>
              <a:rPr lang="en" sz="2400"/>
              <a:t>Negative Word Count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(part 1)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Created a model with the featurized training data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Ran prediction on test set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-"/>
            </a:pPr>
            <a:r>
              <a:rPr lang="en" sz="2400"/>
              <a:t>84% recall!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This was great! But then we saw the precision score…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-"/>
            </a:pPr>
            <a:r>
              <a:rPr lang="en" sz="2400"/>
              <a:t>Of all the reviews that the model predicted to be negative, it was only correct on 45% of them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725" y="1734200"/>
            <a:ext cx="38481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Discovery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There was a large bias towards positive reviews (both in test set and Yelp dataset)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The mean for our dataset was 0.768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</a:t>
            </a:r>
            <a:r>
              <a:rPr lang="en" sz="2400" u="sng"/>
              <a:t>Conclusion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If we guessed yes on all the reviews, we would have 76.8% accuracy 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525" y="1701450"/>
            <a:ext cx="3422100" cy="208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 to the drawing board 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Sampled evenly from 50,000 samples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C</a:t>
            </a:r>
            <a:r>
              <a:rPr lang="en" sz="2400"/>
              <a:t>reated</a:t>
            </a:r>
            <a:r>
              <a:rPr lang="en" sz="2400"/>
              <a:t> </a:t>
            </a:r>
            <a:r>
              <a:rPr lang="en" sz="2400"/>
              <a:t>new dataset with 20,292 reviews: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-"/>
            </a:pPr>
            <a:r>
              <a:rPr lang="en" sz="2400"/>
              <a:t>10,146 pos/neg reviews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Created a training set and test set from this new data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Trained a new multiple logistic regression model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Used the new model for prediction on the test set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