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E682D-94E5-4C19-AABD-C09A5B1EECE4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F6B42-5B3D-4901-AA09-3B8AA4860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3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A653-980A-4420-8D43-313FB6F872E2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39A4-AA26-4564-BB42-358F0F31A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66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A653-980A-4420-8D43-313FB6F872E2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39A4-AA26-4564-BB42-358F0F31A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6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A653-980A-4420-8D43-313FB6F872E2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39A4-AA26-4564-BB42-358F0F31A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55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pic>
        <p:nvPicPr>
          <p:cNvPr id="7" name="Picture 2" descr="https://blogs.ou.edu/mpge/files/2015/05/mpgeheader-forblog-1wfa98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6255603"/>
            <a:ext cx="2700000" cy="46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A653-980A-4420-8D43-313FB6F872E2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39A4-AA26-4564-BB42-358F0F31A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7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A653-980A-4420-8D43-313FB6F872E2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36B0A-45C8-4F4A-A595-59342441CD5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050" name="Picture 2" descr="https://blogs.ou.edu/mpge/files/2015/05/mpgeheader-forblog-1wfa98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6255593"/>
            <a:ext cx="2880000" cy="37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440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A653-980A-4420-8D43-313FB6F872E2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39A4-AA26-4564-BB42-358F0F31A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0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A653-980A-4420-8D43-313FB6F872E2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39A4-AA26-4564-BB42-358F0F31A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A653-980A-4420-8D43-313FB6F872E2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39A4-AA26-4564-BB42-358F0F31A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A653-980A-4420-8D43-313FB6F872E2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39A4-AA26-4564-BB42-358F0F31A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6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A653-980A-4420-8D43-313FB6F872E2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39A4-AA26-4564-BB42-358F0F31A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A653-980A-4420-8D43-313FB6F872E2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39A4-AA26-4564-BB42-358F0F31A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A653-980A-4420-8D43-313FB6F872E2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39A4-AA26-4564-BB42-358F0F31A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4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A653-980A-4420-8D43-313FB6F872E2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39A4-AA26-4564-BB42-358F0F31A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1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1840632"/>
            <a:ext cx="80137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Final Project</a:t>
            </a:r>
            <a:r>
              <a:rPr lang="en-US" altLang="ko-KR" sz="3100" b="1" dirty="0" smtClean="0">
                <a:latin typeface="+mn-lt"/>
              </a:rPr>
              <a:t/>
            </a:r>
            <a:br>
              <a:rPr lang="en-US" altLang="ko-KR" sz="3100" b="1" dirty="0" smtClean="0">
                <a:latin typeface="+mn-lt"/>
              </a:rPr>
            </a:br>
            <a:r>
              <a:rPr lang="en-US" altLang="ko-KR" sz="3800" b="1" dirty="0" smtClean="0">
                <a:latin typeface="+mn-lt"/>
              </a:rPr>
              <a:t>Semi-Supervised Learning with </a:t>
            </a:r>
            <a:br>
              <a:rPr lang="en-US" altLang="ko-KR" sz="3800" b="1" dirty="0" smtClean="0">
                <a:latin typeface="+mn-lt"/>
              </a:rPr>
            </a:br>
            <a:r>
              <a:rPr lang="en-US" altLang="ko-KR" sz="3800" b="1" dirty="0" smtClean="0">
                <a:latin typeface="+mn-lt"/>
              </a:rPr>
              <a:t>K-Means and Support Vector Machines</a:t>
            </a:r>
            <a:endParaRPr lang="ko-KR" altLang="en-US" sz="3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46638"/>
            <a:ext cx="6858000" cy="1306512"/>
          </a:xfr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113102152</a:t>
            </a:r>
          </a:p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Jiwon Jeon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5150" y="368228"/>
            <a:ext cx="4768850" cy="390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800" b="1" dirty="0" smtClean="0">
                <a:solidFill>
                  <a:srgbClr val="990000"/>
                </a:solidFill>
                <a:latin typeface="+mn-lt"/>
              </a:rPr>
              <a:t>PE 5970 Data Mining for Petroleum Engineers</a:t>
            </a:r>
            <a:endParaRPr lang="ko-KR" altLang="en-US" sz="1800" b="1" dirty="0">
              <a:solidFill>
                <a:srgbClr val="990000"/>
              </a:solidFill>
              <a:latin typeface="+mn-lt"/>
            </a:endParaRPr>
          </a:p>
        </p:txBody>
      </p:sp>
      <p:pic>
        <p:nvPicPr>
          <p:cNvPr id="3074" name="Picture 2" descr="http://www.ouspe.com/wp-content/uploads/2015/07/mp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50" y="295275"/>
            <a:ext cx="1193800" cy="92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3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990000"/>
                </a:solidFill>
                <a:latin typeface="+mn-lt"/>
              </a:rPr>
              <a:t>Objectives</a:t>
            </a:r>
            <a:endParaRPr lang="ko-KR" altLang="en-US" sz="32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9350"/>
            <a:ext cx="7969250" cy="483234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Classify Adam Southwest (ASW) well logs by its core-based facies and predict the clusters of non-cored well logs using Semi-Supervised Learning method: </a:t>
            </a:r>
          </a:p>
          <a:p>
            <a:pPr marL="0" indent="0">
              <a:buNone/>
            </a:pPr>
            <a:r>
              <a:rPr lang="en-US" altLang="ko-KR" sz="2400" i="1" dirty="0"/>
              <a:t> </a:t>
            </a:r>
            <a:r>
              <a:rPr lang="en-US" altLang="ko-KR" sz="2400" i="1" dirty="0" smtClean="0"/>
              <a:t>  </a:t>
            </a:r>
            <a:r>
              <a:rPr lang="en-US" altLang="ko-KR" sz="2400" b="1" i="1" dirty="0" smtClean="0"/>
              <a:t>K-Means + Support Vector Machines</a:t>
            </a:r>
          </a:p>
          <a:p>
            <a:pPr marL="0" indent="0">
              <a:buNone/>
            </a:pPr>
            <a:endParaRPr lang="en-US" altLang="ko-KR" sz="2400" b="1" i="1" dirty="0" smtClean="0"/>
          </a:p>
          <a:p>
            <a:r>
              <a:rPr lang="en-US" altLang="ko-KR" sz="2400" dirty="0" smtClean="0"/>
              <a:t>Classify ASW well logs to identify its log-based facies and predict the </a:t>
            </a:r>
            <a:r>
              <a:rPr lang="en-US" altLang="ko-KR" sz="2400" dirty="0" err="1" smtClean="0"/>
              <a:t>electrofacies</a:t>
            </a:r>
            <a:r>
              <a:rPr lang="en-US" altLang="ko-KR" sz="2400" dirty="0" smtClean="0"/>
              <a:t> of non-cored well logs based on the log-only classification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Compare the clustering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C44E-78F0-40E0-A4D5-D539CA1462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0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990000"/>
                </a:solidFill>
                <a:latin typeface="+mn-lt"/>
              </a:rPr>
              <a:t>K-Means and Support Vector Machines (SVM)</a:t>
            </a:r>
            <a:endParaRPr lang="ko-KR" altLang="en-US" sz="32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C44E-78F0-40E0-A4D5-D539CA1462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49" y="1149350"/>
            <a:ext cx="8011656" cy="483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/>
              <a:t>K-Means Clustering</a:t>
            </a:r>
          </a:p>
          <a:p>
            <a:r>
              <a:rPr lang="en-US" altLang="ko-KR" sz="2000" dirty="0" smtClean="0"/>
              <a:t>Unsupervised learning method using pre-defined # of clusters</a:t>
            </a:r>
          </a:p>
          <a:p>
            <a:r>
              <a:rPr lang="en-US" altLang="ko-KR" sz="2000" dirty="0" smtClean="0"/>
              <a:t>Randomly chosen centroids determines the cluster of each data point until convergence is reached.</a:t>
            </a:r>
          </a:p>
          <a:p>
            <a:r>
              <a:rPr lang="en-US" altLang="ko-KR" sz="2000" dirty="0" smtClean="0"/>
              <a:t>Limited to linearly related data set.</a:t>
            </a:r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b="1" dirty="0" smtClean="0"/>
              <a:t>Support Vector Machines (SVM)</a:t>
            </a:r>
          </a:p>
          <a:p>
            <a:r>
              <a:rPr lang="en-US" altLang="ko-KR" sz="2000" dirty="0" smtClean="0"/>
              <a:t>Semi-supervised learning method with training data set to predict the clusters of new data</a:t>
            </a:r>
          </a:p>
          <a:p>
            <a:r>
              <a:rPr lang="en-US" altLang="ko-KR" sz="2000" dirty="0" smtClean="0"/>
              <a:t>Support vectors (Maximum margin classifiers) determine the hyperplanes which classify the data points. </a:t>
            </a:r>
          </a:p>
          <a:p>
            <a:r>
              <a:rPr lang="en-US" altLang="ko-KR" sz="2000" dirty="0" smtClean="0"/>
              <a:t>Applied to non-linear data set.</a:t>
            </a:r>
          </a:p>
        </p:txBody>
      </p:sp>
    </p:spTree>
    <p:extLst>
      <p:ext uri="{BB962C8B-B14F-4D97-AF65-F5344CB8AC3E}">
        <p14:creationId xmlns:p14="http://schemas.microsoft.com/office/powerpoint/2010/main" val="12009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990000"/>
                </a:solidFill>
                <a:latin typeface="+mn-lt"/>
              </a:rPr>
              <a:t>Learning Procedure</a:t>
            </a:r>
            <a:endParaRPr lang="ko-KR" altLang="en-US" sz="32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C44E-78F0-40E0-A4D5-D539CA1462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49" y="1149350"/>
            <a:ext cx="8290625" cy="483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STEP 1</a:t>
            </a:r>
          </a:p>
          <a:p>
            <a:pPr marL="266700" indent="0">
              <a:buNone/>
            </a:pPr>
            <a:r>
              <a:rPr lang="en-US" altLang="ko-KR" sz="2400" dirty="0" smtClean="0"/>
              <a:t>Train ASW core data to classify </a:t>
            </a:r>
            <a:r>
              <a:rPr lang="en-US" altLang="ko-KR" sz="2400" dirty="0" err="1" smtClean="0"/>
              <a:t>petrofacies</a:t>
            </a:r>
            <a:r>
              <a:rPr lang="en-US" altLang="ko-KR" sz="2400" dirty="0" smtClean="0"/>
              <a:t>: </a:t>
            </a:r>
            <a:r>
              <a:rPr lang="en-US" altLang="ko-KR" sz="2400" i="1" dirty="0" smtClean="0"/>
              <a:t>K-Means Clustering</a:t>
            </a:r>
          </a:p>
          <a:p>
            <a:r>
              <a:rPr lang="en-US" altLang="ko-KR" sz="2400" dirty="0" smtClean="0"/>
              <a:t>STEP 2</a:t>
            </a:r>
          </a:p>
          <a:p>
            <a:pPr marL="269875" indent="0">
              <a:buNone/>
            </a:pPr>
            <a:r>
              <a:rPr lang="en-US" altLang="ko-KR" sz="2400" dirty="0" smtClean="0"/>
              <a:t>Assign core-based facies to ASW log data</a:t>
            </a:r>
          </a:p>
          <a:p>
            <a:r>
              <a:rPr lang="en-US" altLang="ko-KR" sz="2400" dirty="0" smtClean="0"/>
              <a:t>STEP 3</a:t>
            </a:r>
          </a:p>
          <a:p>
            <a:pPr marL="271463" indent="0">
              <a:buNone/>
            </a:pPr>
            <a:r>
              <a:rPr lang="en-US" altLang="ko-KR" sz="2400" dirty="0" smtClean="0"/>
              <a:t>Train ASW log data with the core-based facies: </a:t>
            </a:r>
            <a:r>
              <a:rPr lang="en-US" altLang="ko-KR" sz="2400" i="1" dirty="0" smtClean="0"/>
              <a:t>SVM</a:t>
            </a:r>
          </a:p>
          <a:p>
            <a:r>
              <a:rPr lang="en-US" altLang="ko-KR" sz="2400" dirty="0" smtClean="0"/>
              <a:t>STEP 4</a:t>
            </a:r>
          </a:p>
          <a:p>
            <a:pPr marL="271463" indent="0">
              <a:buNone/>
            </a:pPr>
            <a:r>
              <a:rPr lang="en-US" altLang="ko-KR" sz="2400" dirty="0" smtClean="0"/>
              <a:t>Test non-cored well logs to identify corresponding facies: </a:t>
            </a:r>
            <a:r>
              <a:rPr lang="en-US" altLang="ko-KR" sz="2400" i="1" dirty="0" smtClean="0"/>
              <a:t>SVM</a:t>
            </a:r>
          </a:p>
          <a:p>
            <a:r>
              <a:rPr lang="en-US" altLang="ko-KR" sz="2400" dirty="0" smtClean="0"/>
              <a:t>STEP 5</a:t>
            </a:r>
          </a:p>
          <a:p>
            <a:pPr marL="271463" indent="0">
              <a:buNone/>
            </a:pPr>
            <a:r>
              <a:rPr lang="en-US" altLang="ko-KR" sz="2400" dirty="0" smtClean="0"/>
              <a:t>Repeat STEPs with log-only classification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5756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79088" y="1550999"/>
            <a:ext cx="4027656" cy="2715732"/>
            <a:chOff x="479088" y="1550999"/>
            <a:chExt cx="4027656" cy="27157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88" y="1550999"/>
              <a:ext cx="4027656" cy="2715732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1536700" y="2527300"/>
              <a:ext cx="304800" cy="1117600"/>
            </a:xfrm>
            <a:prstGeom prst="ellipse">
              <a:avLst/>
            </a:prstGeom>
            <a:noFill/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149350"/>
            <a:ext cx="3941594" cy="515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From SSW and SSB plots, optimal number of clusters is chosen to be 4.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Lithofacies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of ASW core data are determined by </a:t>
            </a:r>
            <a:r>
              <a:rPr lang="en-US" altLang="ko-KR" sz="1800" b="1" u="sng" dirty="0"/>
              <a:t>K-Means </a:t>
            </a:r>
            <a:r>
              <a:rPr lang="en-US" altLang="ko-KR" sz="1800" b="1" u="sng" dirty="0" smtClean="0"/>
              <a:t>clustering </a:t>
            </a:r>
            <a:r>
              <a:rPr lang="en-US" altLang="ko-KR" sz="1800" dirty="0"/>
              <a:t>using following </a:t>
            </a:r>
            <a:r>
              <a:rPr lang="en-US" altLang="ko-KR" sz="1800" dirty="0" smtClean="0"/>
              <a:t>attributes, which are assumed </a:t>
            </a:r>
            <a:r>
              <a:rPr lang="en-US" altLang="ko-KR" sz="1800" i="1" dirty="0" smtClean="0"/>
              <a:t>linearly related</a:t>
            </a:r>
            <a:r>
              <a:rPr lang="en-US" altLang="ko-KR" sz="1800" dirty="0" smtClean="0"/>
              <a:t>; </a:t>
            </a:r>
            <a:endParaRPr lang="en-US" altLang="ko-KR" sz="1800" dirty="0"/>
          </a:p>
          <a:p>
            <a:pPr marL="266700" indent="0">
              <a:buNone/>
            </a:pPr>
            <a:r>
              <a:rPr lang="en-US" altLang="ko-KR" sz="1600" i="1" dirty="0"/>
              <a:t>Corrected porosity, TOC, Quartz, Calcite, Dolomite, </a:t>
            </a:r>
            <a:r>
              <a:rPr lang="en-US" altLang="ko-KR" sz="1600" i="1" dirty="0" err="1"/>
              <a:t>Illite</a:t>
            </a:r>
            <a:r>
              <a:rPr lang="en-US" altLang="ko-KR" sz="1600" i="1" dirty="0"/>
              <a:t> and Mixed </a:t>
            </a:r>
            <a:r>
              <a:rPr lang="en-US" altLang="ko-KR" sz="1600" i="1" dirty="0" smtClean="0"/>
              <a:t>Clays</a:t>
            </a:r>
            <a:endParaRPr lang="en-US" altLang="ko-KR" sz="18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990000"/>
                </a:solidFill>
                <a:latin typeface="+mn-lt"/>
              </a:rPr>
              <a:t>Results – STEP 1</a:t>
            </a:r>
            <a:endParaRPr lang="ko-KR" altLang="en-US" sz="32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C44E-78F0-40E0-A4D5-D539CA1462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13275" y="1149349"/>
            <a:ext cx="3941594" cy="483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K-Means Clustering outputs;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err="1" smtClean="0"/>
              <a:t>Lithofacies</a:t>
            </a:r>
            <a:r>
              <a:rPr lang="en-US" altLang="ko-KR" sz="1800" dirty="0" smtClean="0"/>
              <a:t> of ASW;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72227"/>
              </p:ext>
            </p:extLst>
          </p:nvPr>
        </p:nvGraphicFramePr>
        <p:xfrm>
          <a:off x="4787900" y="3835457"/>
          <a:ext cx="3867150" cy="2470150"/>
        </p:xfrm>
        <a:graphic>
          <a:graphicData uri="http://schemas.openxmlformats.org/drawingml/2006/table">
            <a:tbl>
              <a:tblPr/>
              <a:tblGrid>
                <a:gridCol w="488950"/>
                <a:gridCol w="457200"/>
                <a:gridCol w="355600"/>
                <a:gridCol w="425450"/>
                <a:gridCol w="412750"/>
                <a:gridCol w="533400"/>
                <a:gridCol w="381000"/>
                <a:gridCol w="438150"/>
                <a:gridCol w="374650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Depth</a:t>
                      </a:r>
                      <a:endParaRPr 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Cor.por</a:t>
                      </a:r>
                      <a:endParaRPr 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TOC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Quartz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Calcite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Dolomite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Illite</a:t>
                      </a:r>
                      <a:endParaRPr 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Mixed</a:t>
                      </a:r>
                      <a:r>
                        <a:rPr 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Clays</a:t>
                      </a:r>
                      <a:endParaRPr 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facies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6432.5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38.6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6434.5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6.07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48.6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6436.5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6438.5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66.4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6440.6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23.5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6780.6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4.16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8.7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28.3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6782.2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24.8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19.8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12.6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6784.3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11.9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25.8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12.4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6.28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87.2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90827"/>
              </p:ext>
            </p:extLst>
          </p:nvPr>
        </p:nvGraphicFramePr>
        <p:xfrm>
          <a:off x="4787900" y="1550999"/>
          <a:ext cx="3879850" cy="1598480"/>
        </p:xfrm>
        <a:graphic>
          <a:graphicData uri="http://schemas.openxmlformats.org/drawingml/2006/table">
            <a:tbl>
              <a:tblPr/>
              <a:tblGrid>
                <a:gridCol w="203200"/>
                <a:gridCol w="336550"/>
                <a:gridCol w="425450"/>
                <a:gridCol w="419100"/>
                <a:gridCol w="488950"/>
                <a:gridCol w="463550"/>
                <a:gridCol w="603250"/>
                <a:gridCol w="488950"/>
                <a:gridCol w="450850"/>
              </a:tblGrid>
              <a:tr h="22719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#</a:t>
                      </a:r>
                      <a:endParaRPr lang="ko-KR" altLang="en-US" sz="1000" b="1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27865" marR="27865" marT="40125" marB="401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Size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27865" marR="27865" marT="40125" marB="40125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Centroids</a:t>
                      </a:r>
                      <a:endParaRPr lang="ko-KR" altLang="en-US" sz="1000" b="1" dirty="0" smtClean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27865" marR="27865" marT="40125" marB="40125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27865" marR="27865" marT="40125" marB="40125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27865" marR="27865" marT="40125" marB="40125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27865" marR="27865" marT="40125" marB="40125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27865" marR="27865" marT="40125" marB="40125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27865" marR="27865" marT="40125" marB="40125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27865" marR="27865" marT="40125" marB="40125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023">
                <a:tc vMerge="1">
                  <a:txBody>
                    <a:bodyPr/>
                    <a:lstStyle/>
                    <a:p>
                      <a:pPr algn="l"/>
                      <a:endParaRPr lang="ko-KR" altLang="en-US" sz="1200" b="1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27865" marR="27865" marT="40125" marB="40125" anchor="ctr">
                    <a:lnL>
                      <a:noFill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27865" marR="27865" marT="40125" marB="40125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Cor. </a:t>
                      </a:r>
                    </a:p>
                    <a:p>
                      <a:pPr algn="ctr"/>
                      <a:r>
                        <a:rPr lang="en-US" altLang="ko-KR" sz="1000" b="1" baseline="0" dirty="0" err="1" smtClean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por</a:t>
                      </a:r>
                      <a:endParaRPr lang="ko-KR" altLang="en-US" sz="1000" b="1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27865" marR="27865" marT="40125" marB="40125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TOC</a:t>
                      </a:r>
                      <a:endParaRPr lang="ko-KR" altLang="en-US" sz="1000" b="1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27865" marR="27865" marT="40125" marB="40125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Quartz</a:t>
                      </a:r>
                      <a:endParaRPr lang="ko-KR" altLang="en-US" sz="1000" b="1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27865" marR="27865" marT="40125" marB="40125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Calcite</a:t>
                      </a:r>
                      <a:endParaRPr lang="ko-KR" altLang="en-US" sz="1000" b="1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27865" marR="27865" marT="40125" marB="40125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Dolomite</a:t>
                      </a:r>
                      <a:endParaRPr lang="ko-KR" altLang="en-US" sz="1000" b="1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27865" marR="27865" marT="40125" marB="40125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err="1" smtClean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Illite</a:t>
                      </a:r>
                      <a:endParaRPr lang="ko-KR" altLang="en-US" sz="1000" b="1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27865" marR="27865" marT="40125" marB="40125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Mixed</a:t>
                      </a:r>
                      <a:r>
                        <a:rPr lang="en-US" altLang="ko-KR" sz="1000" b="1" baseline="0" dirty="0" smtClean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 Clays</a:t>
                      </a:r>
                      <a:endParaRPr lang="ko-KR" altLang="en-US" sz="1000" b="1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27865" marR="27865" marT="40125" marB="40125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7865" marR="27865" marT="22292" marB="222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65" marR="27865" marT="22292" marB="22292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4.18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4.34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25.70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2.95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31.18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17.61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7865" marR="27865" marT="22292" marB="222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65" marR="27865" marT="22292" marB="22292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4.04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12.12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7.62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39.17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16.42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7.36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2451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7865" marR="27865" marT="22292" marB="222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65" marR="27865" marT="22292" marB="22292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5.28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4.18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41.16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5.62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1.05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22.50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8.29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7865" marR="27865" marT="22292" marB="222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65" marR="27865" marT="22292" marB="22292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2.57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1.25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10.11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52.27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8.94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1.44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9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990000"/>
                </a:solidFill>
                <a:latin typeface="+mn-lt"/>
              </a:rPr>
              <a:t>Results – STEP 2</a:t>
            </a:r>
            <a:endParaRPr lang="ko-KR" altLang="en-US" sz="32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C44E-78F0-40E0-A4D5-D539CA1462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149350"/>
            <a:ext cx="810895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 smtClean="0"/>
              <a:t>Lithofacies</a:t>
            </a:r>
            <a:r>
              <a:rPr lang="en-US" altLang="ko-KR" sz="1800" dirty="0" smtClean="0"/>
              <a:t> of ASW core data are assigned to ASW log data by corresponding depth;</a:t>
            </a:r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marL="266700" indent="0">
              <a:buNone/>
            </a:pPr>
            <a:r>
              <a:rPr lang="en-US" altLang="ko-KR" sz="1200" i="1" dirty="0" smtClean="0"/>
              <a:t>*MS </a:t>
            </a:r>
            <a:r>
              <a:rPr lang="en-US" altLang="ko-KR" sz="1200" i="1" dirty="0"/>
              <a:t>Excel </a:t>
            </a:r>
            <a:r>
              <a:rPr lang="en-US" altLang="ko-KR" sz="1200" i="1" dirty="0" err="1"/>
              <a:t>Vlookup</a:t>
            </a:r>
            <a:r>
              <a:rPr lang="en-US" altLang="ko-KR" sz="1200" i="1" dirty="0"/>
              <a:t> function </a:t>
            </a:r>
            <a:r>
              <a:rPr lang="en-US" altLang="ko-KR" sz="1200" i="1" dirty="0" smtClean="0"/>
              <a:t>is used </a:t>
            </a:r>
            <a:r>
              <a:rPr lang="en-US" altLang="ko-KR" sz="1200" i="1" dirty="0"/>
              <a:t>for this alignment. </a:t>
            </a:r>
            <a:endParaRPr lang="en-US" altLang="ko-KR" sz="1200" i="1" dirty="0" smtClean="0"/>
          </a:p>
          <a:p>
            <a:pPr marL="266700" indent="0">
              <a:spcBef>
                <a:spcPts val="600"/>
              </a:spcBef>
              <a:buNone/>
            </a:pPr>
            <a:r>
              <a:rPr lang="en-US" altLang="ko-KR" sz="1200" i="1" dirty="0" smtClean="0"/>
              <a:t>**Five attributes, </a:t>
            </a:r>
            <a:r>
              <a:rPr lang="en-US" altLang="ko-KR" sz="1200" i="1" dirty="0"/>
              <a:t>PEF, RHOB, NPHI, GR and </a:t>
            </a:r>
            <a:r>
              <a:rPr lang="en-US" altLang="ko-KR" sz="1200" i="1" dirty="0" smtClean="0"/>
              <a:t>AT90,  are used as log data. (common features in non-cored well logs)</a:t>
            </a:r>
            <a:endParaRPr lang="en-US" altLang="ko-KR" sz="1200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319"/>
              </p:ext>
            </p:extLst>
          </p:nvPr>
        </p:nvGraphicFramePr>
        <p:xfrm>
          <a:off x="990600" y="1549400"/>
          <a:ext cx="7594600" cy="3994148"/>
        </p:xfrm>
        <a:graphic>
          <a:graphicData uri="http://schemas.openxmlformats.org/drawingml/2006/table">
            <a:tbl>
              <a:tblPr/>
              <a:tblGrid>
                <a:gridCol w="546100"/>
                <a:gridCol w="615950"/>
                <a:gridCol w="577850"/>
                <a:gridCol w="505856"/>
                <a:gridCol w="455221"/>
                <a:gridCol w="603168"/>
                <a:gridCol w="352796"/>
                <a:gridCol w="751114"/>
                <a:gridCol w="398318"/>
                <a:gridCol w="489362"/>
                <a:gridCol w="489362"/>
                <a:gridCol w="489362"/>
                <a:gridCol w="625929"/>
                <a:gridCol w="694212"/>
              </a:tblGrid>
              <a:tr h="19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Depth</a:t>
                      </a:r>
                      <a:endParaRPr 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Cor.por</a:t>
                      </a:r>
                      <a:endParaRPr 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TOC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Quartz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Calcite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Dolomite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Illite</a:t>
                      </a:r>
                      <a:endParaRPr 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Mixed. Clays</a:t>
                      </a:r>
                      <a:endParaRPr 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facies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PEF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RHOB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NPHI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GR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AT90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6432.5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6.67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4.15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38.6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25.7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14.7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5690" marR="5690" marT="569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3.661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2.3126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0.1838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120.5496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67.1664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6434.5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6.07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4.25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48.6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6.2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20.4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3.9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5690" marR="5690" marT="569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3.4846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2.4341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0.2206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133.4917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88.7391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6436.5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4.91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3.4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27.7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12.4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5690" marR="5690" marT="569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3.0076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2.488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0.2204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144.73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37.8431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6438.5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0.39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4.6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66.4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5690" marR="5690" marT="569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2.9624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2.5127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0.1691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109.9793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148.4039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6440.6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5.63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3.9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0.6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1.2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23.5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8.9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5690" marR="5690" marT="569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3.0933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2.5511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0.1741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118.2356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96.9911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6442.5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5.85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3.95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40.6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2.7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7.7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5690" marR="5690" marT="569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3.8576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2.6153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0.1514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159.3088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63.0493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6444.5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0.88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3.5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29.3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5.5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29.1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14.9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5690" marR="5690" marT="569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3.353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2.551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0.1774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155.5858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77.9386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6446.5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6.14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4.12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43.1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19.7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4.4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5690" marR="5690" marT="569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3.1526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2.514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0.1967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142.1812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63.2245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6448.4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5.27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3.61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33.7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21.9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5690" marR="5690" marT="569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3.581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2.6069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0.1517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122.8189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121.7389</a:t>
                      </a: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4.39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21.6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7.9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22.4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3.3716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2.5746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0.1368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213.0096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353.1487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6769.1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29.3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7.6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9.6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26.5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13.5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3.8256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2.6567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0.094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143.7786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310.7026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6771.8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1.53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43.1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7.8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28.7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9.8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3.5593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2.5665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0.1516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201.0151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221.7001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6773.9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26.7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15.4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28.4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11.5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3.6951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2.5963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0.1196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171.8287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175.9243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6775.1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33.9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11.8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3.5884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2.602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183.6014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142.4422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6780.6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4.16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8.7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28.3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3.4398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0.1477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231.5359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338.1531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6782.2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24.8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19.8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12.6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3.9544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2.6123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0.1235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196.2101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253.416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6784.3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11.9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25.8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12.4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3.6779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2.6644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0.1176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185.5056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45.481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8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6.28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87.2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4.7553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2.7672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0.0819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215.6454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10.3764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5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990000"/>
                </a:solidFill>
                <a:latin typeface="+mn-lt"/>
              </a:rPr>
              <a:t>Results – STEP 3</a:t>
            </a:r>
            <a:endParaRPr lang="ko-KR" altLang="en-US" sz="32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C44E-78F0-40E0-A4D5-D539CA1462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149350"/>
            <a:ext cx="7969250" cy="483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In this step, ASW log data are trained with </a:t>
            </a:r>
            <a:r>
              <a:rPr lang="en-US" altLang="ko-KR" sz="1800" dirty="0" err="1" smtClean="0"/>
              <a:t>lithofacies</a:t>
            </a:r>
            <a:r>
              <a:rPr lang="en-US" altLang="ko-KR" sz="1800" dirty="0" smtClean="0"/>
              <a:t> determined in STEP 1.</a:t>
            </a:r>
          </a:p>
          <a:p>
            <a:r>
              <a:rPr lang="en-US" altLang="ko-KR" sz="1800" dirty="0" smtClean="0"/>
              <a:t>To incorporate the non-linearity of log data, </a:t>
            </a:r>
            <a:r>
              <a:rPr lang="en-US" altLang="ko-KR" sz="1800" b="1" u="sng" dirty="0" err="1" smtClean="0"/>
              <a:t>multinary</a:t>
            </a:r>
            <a:r>
              <a:rPr lang="en-US" altLang="ko-KR" sz="1800" b="1" u="sng" dirty="0" smtClean="0"/>
              <a:t> SVM technique </a:t>
            </a:r>
            <a:r>
              <a:rPr lang="en-US" altLang="ko-KR" sz="1800" dirty="0" smtClean="0"/>
              <a:t>is used. </a:t>
            </a:r>
          </a:p>
          <a:p>
            <a:r>
              <a:rPr lang="en-US" altLang="ko-KR" sz="1800" dirty="0" smtClean="0"/>
              <a:t>Radial Kernel transformation is applied to the SVM training;</a:t>
            </a:r>
          </a:p>
          <a:p>
            <a:pPr marL="266700" indent="0">
              <a:buNone/>
            </a:pPr>
            <a:r>
              <a:rPr lang="en-US" altLang="ko-KR" sz="1600" i="1" dirty="0" smtClean="0"/>
              <a:t>Cost = 10 &amp; Gamma = 0.1</a:t>
            </a:r>
          </a:p>
          <a:p>
            <a:r>
              <a:rPr lang="en-US" altLang="ko-KR" sz="1800" dirty="0" smtClean="0"/>
              <a:t>3D plots of SVM training shows the hyperplanes of Radial Kernel transformation;</a:t>
            </a:r>
          </a:p>
          <a:p>
            <a:endParaRPr lang="en-US" altLang="ko-KR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9" y="3080449"/>
            <a:ext cx="3364248" cy="28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6" y="3080449"/>
            <a:ext cx="3300217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990000"/>
                </a:solidFill>
                <a:latin typeface="+mn-lt"/>
              </a:rPr>
              <a:t>Results – STEP 4</a:t>
            </a:r>
            <a:endParaRPr lang="ko-KR" altLang="en-US" sz="32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C44E-78F0-40E0-A4D5-D539CA14625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149350"/>
            <a:ext cx="7969250" cy="483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Non-cored wells, </a:t>
            </a:r>
            <a:r>
              <a:rPr lang="en-US" altLang="ko-KR" sz="1800" b="1" dirty="0"/>
              <a:t>42497365690009</a:t>
            </a:r>
            <a:r>
              <a:rPr lang="en-US" altLang="ko-KR" sz="1800" dirty="0"/>
              <a:t> and </a:t>
            </a:r>
            <a:r>
              <a:rPr lang="en-US" altLang="ko-KR" sz="1800" b="1" dirty="0" smtClean="0"/>
              <a:t>42497368240009</a:t>
            </a:r>
            <a:r>
              <a:rPr lang="en-US" altLang="ko-KR" sz="1800" dirty="0" smtClean="0"/>
              <a:t>, are chosen to test and predict the clusters by the </a:t>
            </a:r>
            <a:r>
              <a:rPr lang="en-US" altLang="ko-KR" sz="1800" dirty="0" err="1" smtClean="0"/>
              <a:t>multinary</a:t>
            </a:r>
            <a:r>
              <a:rPr lang="en-US" altLang="ko-KR" sz="1800" dirty="0" smtClean="0"/>
              <a:t> SVM model in STEP 3. </a:t>
            </a:r>
          </a:p>
          <a:p>
            <a:r>
              <a:rPr lang="en-US" altLang="ko-KR" sz="1800" dirty="0" smtClean="0"/>
              <a:t>These wells are selected because they are located in the same county of ASW, Wise (497), which is expected to deliver a meaningful classification.</a:t>
            </a:r>
          </a:p>
          <a:p>
            <a:r>
              <a:rPr lang="en-US" altLang="ko-KR" sz="1800" dirty="0" smtClean="0"/>
              <a:t>Test results;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628752"/>
              </p:ext>
            </p:extLst>
          </p:nvPr>
        </p:nvGraphicFramePr>
        <p:xfrm>
          <a:off x="936625" y="2724150"/>
          <a:ext cx="3676650" cy="3419448"/>
        </p:xfrm>
        <a:graphic>
          <a:graphicData uri="http://schemas.openxmlformats.org/drawingml/2006/table">
            <a:tbl>
              <a:tblPr/>
              <a:tblGrid>
                <a:gridCol w="511192"/>
                <a:gridCol w="386671"/>
                <a:gridCol w="439101"/>
                <a:gridCol w="432547"/>
                <a:gridCol w="570176"/>
                <a:gridCol w="524299"/>
                <a:gridCol w="812664"/>
              </a:tblGrid>
              <a:tr h="215900">
                <a:tc gridSpan="7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42497365690009</a:t>
                      </a:r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DEPTH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PEF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RHOB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NPHI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GR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AT90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Facies</a:t>
                      </a:r>
                      <a:r>
                        <a:rPr lang="en-US" sz="1000" b="1" i="0" u="none" strike="noStrike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lang="en-US" sz="1000" b="1" i="0" u="none" strike="noStrike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Pred</a:t>
                      </a:r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5978.5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0.078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44.405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41.01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5979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0.078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45.448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41.01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0.227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216.259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446.962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6768.5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3.774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0.228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210.093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318.409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3.752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0.205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183.779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260.721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6846.5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3.062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0.253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67.251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0.742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6847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3.018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0.248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63.161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0.893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6847.5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3.025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2.606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0.223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57.109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1.165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6879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3.537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2.802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0.034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39.857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12.145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6879.5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3.509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2.804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0.033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41.779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12.377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6880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3.488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2.804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0.035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40.961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15.437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53865"/>
              </p:ext>
            </p:extLst>
          </p:nvPr>
        </p:nvGraphicFramePr>
        <p:xfrm>
          <a:off x="4767262" y="2724150"/>
          <a:ext cx="3676650" cy="3414716"/>
        </p:xfrm>
        <a:graphic>
          <a:graphicData uri="http://schemas.openxmlformats.org/drawingml/2006/table">
            <a:tbl>
              <a:tblPr/>
              <a:tblGrid>
                <a:gridCol w="511192"/>
                <a:gridCol w="386671"/>
                <a:gridCol w="439101"/>
                <a:gridCol w="432547"/>
                <a:gridCol w="570176"/>
                <a:gridCol w="524299"/>
                <a:gridCol w="812664"/>
              </a:tblGrid>
              <a:tr h="215900">
                <a:tc gridSpan="7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42497368240009</a:t>
                      </a:r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DEPTH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PEF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RHOB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NPHI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GR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AT90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Facies</a:t>
                      </a:r>
                      <a:r>
                        <a:rPr lang="en-US" sz="1000" b="1" i="0" u="none" strike="noStrike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lang="en-US" sz="1000" b="1" i="0" u="none" strike="noStrike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Pred</a:t>
                      </a:r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6200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3.293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89.742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7.773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6200.5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3.324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0.203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92.166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7.254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6212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4.802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2.453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89.546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10.005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6212.5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4.735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2.475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90.125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11.396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6213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4.512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90.654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11.114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6213.5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4.189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92.294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11.767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6214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3.914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0.119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94.799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14.329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7484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6.048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2.745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0.084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90.73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9.366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7484.5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5.571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2.721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0.058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84.842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15.228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7490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3.793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0.044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44.773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15.563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7490.5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3.741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2.736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0.063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45.841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15.563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059197"/>
              </p:ext>
            </p:extLst>
          </p:nvPr>
        </p:nvGraphicFramePr>
        <p:xfrm>
          <a:off x="3990474" y="2393949"/>
          <a:ext cx="622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Worksheet" showAsIcon="1" r:id="rId3" imgW="914400" imgH="806400" progId="Excel.Sheet.12">
                  <p:embed/>
                </p:oleObj>
              </mc:Choice>
              <mc:Fallback>
                <p:oleObj name="Worksheet" showAsIcon="1" r:id="rId3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0474" y="2393949"/>
                        <a:ext cx="622800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6270"/>
              </p:ext>
            </p:extLst>
          </p:nvPr>
        </p:nvGraphicFramePr>
        <p:xfrm>
          <a:off x="7791450" y="2367789"/>
          <a:ext cx="652462" cy="57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Worksheet" showAsIcon="1" r:id="rId5" imgW="914400" imgH="806400" progId="Excel.Sheet.12">
                  <p:embed/>
                </p:oleObj>
              </mc:Choice>
              <mc:Fallback>
                <p:oleObj name="Worksheet" showAsIcon="1" r:id="rId5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91450" y="2367789"/>
                        <a:ext cx="652462" cy="57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1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990000"/>
                </a:solidFill>
                <a:latin typeface="+mn-lt"/>
              </a:rPr>
              <a:t>Results – STEP 5</a:t>
            </a:r>
            <a:endParaRPr lang="ko-KR" altLang="en-US" sz="32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C44E-78F0-40E0-A4D5-D539CA14625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149350"/>
            <a:ext cx="3860800" cy="4965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 smtClean="0"/>
              <a:t>Electrofacies</a:t>
            </a:r>
            <a:r>
              <a:rPr lang="en-US" altLang="ko-KR" sz="1800" dirty="0" smtClean="0"/>
              <a:t> of ASW log data are determined by K-Means clustering, and non-cored well logs are tested by SVM for classification. </a:t>
            </a:r>
          </a:p>
          <a:p>
            <a:pPr marL="266700" indent="0">
              <a:buNone/>
            </a:pPr>
            <a:r>
              <a:rPr lang="en-US" altLang="ko-KR" sz="1600" i="1" dirty="0" smtClean="0"/>
              <a:t>Here, well </a:t>
            </a:r>
            <a:r>
              <a:rPr lang="en-US" altLang="ko-KR" sz="1600" b="1" i="1" dirty="0" smtClean="0"/>
              <a:t>42497365690009</a:t>
            </a:r>
            <a:r>
              <a:rPr lang="en-US" altLang="ko-KR" sz="1600" i="1" dirty="0" smtClean="0"/>
              <a:t> is used for log-only classification.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K-Means clustering provides the following sizes; 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75029"/>
              </p:ext>
            </p:extLst>
          </p:nvPr>
        </p:nvGraphicFramePr>
        <p:xfrm>
          <a:off x="939800" y="3813174"/>
          <a:ext cx="3117850" cy="447676"/>
        </p:xfrm>
        <a:graphic>
          <a:graphicData uri="http://schemas.openxmlformats.org/drawingml/2006/table">
            <a:tbl>
              <a:tblPr/>
              <a:tblGrid>
                <a:gridCol w="630386"/>
                <a:gridCol w="711017"/>
                <a:gridCol w="667035"/>
                <a:gridCol w="583931"/>
                <a:gridCol w="525481"/>
              </a:tblGrid>
              <a:tr h="2217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Facies</a:t>
                      </a:r>
                      <a:endParaRPr 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7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Size</a:t>
                      </a:r>
                      <a:endParaRPr lang="en-US" altLang="ko-KR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769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492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755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4654550" y="1149350"/>
            <a:ext cx="3860800" cy="5010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Test results;</a:t>
            </a:r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b="1" i="1" dirty="0"/>
              <a:t>Note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 smtClean="0"/>
              <a:t>Clustering from core based SVM and log-only SVM shows 40.02% match for facies classification.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As K-Means clustering gives different classification result every iteration, the core-based clustering and log-only classification do not provide apple-to-apple comparison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66296"/>
              </p:ext>
            </p:extLst>
          </p:nvPr>
        </p:nvGraphicFramePr>
        <p:xfrm>
          <a:off x="4746625" y="1562100"/>
          <a:ext cx="3676650" cy="3175002"/>
        </p:xfrm>
        <a:graphic>
          <a:graphicData uri="http://schemas.openxmlformats.org/drawingml/2006/table">
            <a:tbl>
              <a:tblPr/>
              <a:tblGrid>
                <a:gridCol w="511192"/>
                <a:gridCol w="386671"/>
                <a:gridCol w="439101"/>
                <a:gridCol w="432547"/>
                <a:gridCol w="570176"/>
                <a:gridCol w="524299"/>
                <a:gridCol w="812664"/>
              </a:tblGrid>
              <a:tr h="200466">
                <a:tc gridSpan="7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42497365690009</a:t>
                      </a:r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57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DEPTH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PEF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RHOB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NPHI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GR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AT90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Facies</a:t>
                      </a:r>
                      <a:r>
                        <a:rPr lang="en-US" sz="1000" b="1" i="0" u="none" strike="noStrike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lang="en-US" sz="1000" b="1" i="0" u="none" strike="noStrike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Pred</a:t>
                      </a:r>
                      <a:endParaRPr lang="en-US" sz="10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6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5978.5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0.078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44.405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41.01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6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5979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0.078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45.448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41.01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6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6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0.227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216.259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446.962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6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6768.5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3.774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0.228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210.093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318.409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6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3.752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0.205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183.779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260.721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6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6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6846.5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3.062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0.253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67.251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0.742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6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6847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3.018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2.566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0.248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63.161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0.893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6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6847.5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3.025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2.606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0.223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57.109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1.165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6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6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6879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3.537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2.802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0.034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39.857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12.145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6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6879.5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3.509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2.804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0.033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41.779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12.377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6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6880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3.488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2.804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0.035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40.961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15.437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0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1801</TotalTime>
  <Words>1309</Words>
  <Application>Microsoft Office PowerPoint</Application>
  <PresentationFormat>On-screen Show (4:3)</PresentationFormat>
  <Paragraphs>859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Theme</vt:lpstr>
      <vt:lpstr>Microsoft Excel Worksheet</vt:lpstr>
      <vt:lpstr>Final Project Semi-Supervised Learning with  K-Means and Support Vector Machines</vt:lpstr>
      <vt:lpstr>Objectives</vt:lpstr>
      <vt:lpstr>K-Means and Support Vector Machines (SVM)</vt:lpstr>
      <vt:lpstr>Learning Procedure</vt:lpstr>
      <vt:lpstr>Results – STEP 1</vt:lpstr>
      <vt:lpstr>Results – STEP 2</vt:lpstr>
      <vt:lpstr>Results – STEP 3</vt:lpstr>
      <vt:lpstr>Results – STEP 4</vt:lpstr>
      <vt:lpstr>Results – STEP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Clustering with SVM</dc:title>
  <dc:creator>Jeon, Jiwon</dc:creator>
  <cp:lastModifiedBy>Jeon, Jiwon</cp:lastModifiedBy>
  <cp:revision>46</cp:revision>
  <dcterms:created xsi:type="dcterms:W3CDTF">2016-05-05T21:17:16Z</dcterms:created>
  <dcterms:modified xsi:type="dcterms:W3CDTF">2016-05-07T03:18:26Z</dcterms:modified>
</cp:coreProperties>
</file>