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6" r:id="rId3"/>
    <p:sldId id="275" r:id="rId4"/>
    <p:sldId id="257" r:id="rId5"/>
    <p:sldId id="262" r:id="rId6"/>
    <p:sldId id="263" r:id="rId7"/>
    <p:sldId id="258" r:id="rId8"/>
    <p:sldId id="264" r:id="rId9"/>
    <p:sldId id="265" r:id="rId10"/>
    <p:sldId id="259" r:id="rId11"/>
    <p:sldId id="266" r:id="rId12"/>
    <p:sldId id="268" r:id="rId13"/>
    <p:sldId id="269" r:id="rId14"/>
    <p:sldId id="273" r:id="rId15"/>
    <p:sldId id="270" r:id="rId16"/>
    <p:sldId id="274" r:id="rId17"/>
    <p:sldId id="277" r:id="rId18"/>
    <p:sldId id="27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561"/>
  </p:normalViewPr>
  <p:slideViewPr>
    <p:cSldViewPr snapToGrid="0" snapToObjects="1">
      <p:cViewPr varScale="1">
        <p:scale>
          <a:sx n="82" d="100"/>
          <a:sy n="82" d="100"/>
        </p:scale>
        <p:origin x="17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B7749-3BB8-6541-967F-4342EF0C52C9}" type="datetimeFigureOut">
              <a:rPr kumimoji="1" lang="ko-KR" altLang="en-US" smtClean="0"/>
              <a:t>2022. 3. 21.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EAB81-4B7F-B94F-8401-3E5042B3103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226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EAB81-4B7F-B94F-8401-3E5042B3103A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8499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EAB81-4B7F-B94F-8401-3E5042B3103A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6762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EAB81-4B7F-B94F-8401-3E5042B3103A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5419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EAB81-4B7F-B94F-8401-3E5042B3103A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5057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EAB81-4B7F-B94F-8401-3E5042B3103A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1458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79A75-F566-B249-8B09-8030B507F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6AC09F-A9DE-014D-80D9-961AD2843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E58A77-8A9B-9942-80E1-B2016FD8B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29C8-7E1C-064B-BACB-F3D556CA6254}" type="datetimeFigureOut">
              <a:rPr kumimoji="1" lang="ko-KR" altLang="en-US" smtClean="0"/>
              <a:t>2022. 3. 21.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E5C48A-FF93-B843-99CE-369905A88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36ED8B-165E-9241-B529-5A4B24DE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8AB6-4674-A24C-9738-1F9D084C3E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0112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18D4A-AC9B-374A-B5E7-7D8F2E71B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67356A-5BE6-1F41-9CC4-B8BCF9808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EBB9B9-B5D9-7440-8906-3BEDC3E2B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29C8-7E1C-064B-BACB-F3D556CA6254}" type="datetimeFigureOut">
              <a:rPr kumimoji="1" lang="ko-KR" altLang="en-US" smtClean="0"/>
              <a:t>2022. 3. 21.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8BFFD1-DBBA-0E43-A80B-BBC7F506A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7F9838-958E-724A-A54C-CB5480DA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8AB6-4674-A24C-9738-1F9D084C3E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181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67119B-D448-A847-A5BE-FEAFA2461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49F6C9-5F14-CA46-97E8-45D0380EC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6639E-78F6-F04E-A6D4-E11BF0992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29C8-7E1C-064B-BACB-F3D556CA6254}" type="datetimeFigureOut">
              <a:rPr kumimoji="1" lang="ko-KR" altLang="en-US" smtClean="0"/>
              <a:t>2022. 3. 21.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895F6A-3497-3E43-A721-8B7E783B1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C3E100-514C-DD40-9AFF-D7F7D90F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8AB6-4674-A24C-9738-1F9D084C3E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5360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2A670-502C-BB47-A704-ED11FF8E3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A8F544-C499-9F42-B4AD-8CA4A8AB4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B1812A-C0EE-274A-92A6-CD0D430CA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29C8-7E1C-064B-BACB-F3D556CA6254}" type="datetimeFigureOut">
              <a:rPr kumimoji="1" lang="ko-KR" altLang="en-US" smtClean="0"/>
              <a:t>2022. 3. 21.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231B6B-A852-9F45-9C12-33C423F3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F197DC-1CAE-7840-9A4C-2B255893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8AB6-4674-A24C-9738-1F9D084C3E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3791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9117F-E0F5-B142-A8E1-979162914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A1EC5D-F807-C14F-B5FC-421F397CC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0C187-B9EA-7346-904A-4337E0EB0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29C8-7E1C-064B-BACB-F3D556CA6254}" type="datetimeFigureOut">
              <a:rPr kumimoji="1" lang="ko-KR" altLang="en-US" smtClean="0"/>
              <a:t>2022. 3. 21.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367687-88AF-514C-B9CF-31AECB3E8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A65725-9C30-CC45-B364-BF501B70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8AB6-4674-A24C-9738-1F9D084C3E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838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A1EF5-9BBE-834F-A2D0-633DC549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C8969-91A3-224E-8413-C4A365CB0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B77893-24FE-B844-8C99-3A1F34157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3898B0-7463-5542-9D8B-9E7DADAB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29C8-7E1C-064B-BACB-F3D556CA6254}" type="datetimeFigureOut">
              <a:rPr kumimoji="1" lang="ko-KR" altLang="en-US" smtClean="0"/>
              <a:t>2022. 3. 21.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5C0805-6E55-3B44-A8D5-92063942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AE9DBC-DA2F-494E-BF4A-3AD0B4E73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8AB6-4674-A24C-9738-1F9D084C3E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040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8E277-48E5-4349-94AA-CABB8B208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4B23BD-ED99-7447-BFA8-300BC83CE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6F5E3F-7144-2F45-8C02-6C517E195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99BEE7-2E37-044B-9942-18F637C1A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4A0E02-F33C-6F46-ADC4-EBBE3C9B8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486BF8-5AF8-2449-A5F3-A00D41DCB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29C8-7E1C-064B-BACB-F3D556CA6254}" type="datetimeFigureOut">
              <a:rPr kumimoji="1" lang="ko-KR" altLang="en-US" smtClean="0"/>
              <a:t>2022. 3. 21.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DC94FD-4D56-644F-B52B-C4F87B76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27A2EF-9EE5-114B-8771-0C5844846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8AB6-4674-A24C-9738-1F9D084C3E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858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167B1-8EEA-834E-BC3C-0CA35D24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D2CE34-4BE7-5A41-BCB8-367948A22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29C8-7E1C-064B-BACB-F3D556CA6254}" type="datetimeFigureOut">
              <a:rPr kumimoji="1" lang="ko-KR" altLang="en-US" smtClean="0"/>
              <a:t>2022. 3. 21.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443E83-BA5D-4741-A88B-70D05E273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12612F-BE5A-9D49-9CCE-293DD240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8AB6-4674-A24C-9738-1F9D084C3E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8694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68D53B-0AAD-D646-AAC4-279D0B48C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29C8-7E1C-064B-BACB-F3D556CA6254}" type="datetimeFigureOut">
              <a:rPr kumimoji="1" lang="ko-KR" altLang="en-US" smtClean="0"/>
              <a:t>2022. 3. 21.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8145AD-B12D-DC4D-983F-1574BB24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8551B8-3B04-B240-9177-C2E9A3B2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8AB6-4674-A24C-9738-1F9D084C3E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0732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3B75E-9296-7843-AF35-7E1F23A37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833C1-343E-7443-927F-72231231F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A2F31F-F7C4-254A-9F0E-5D1D62A5C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1FED18-829C-934F-B600-60DE4A9B8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29C8-7E1C-064B-BACB-F3D556CA6254}" type="datetimeFigureOut">
              <a:rPr kumimoji="1" lang="ko-KR" altLang="en-US" smtClean="0"/>
              <a:t>2022. 3. 21.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98EB32-8FA5-F84B-81E4-BFDC40FD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5B4ACE-5ACD-7B40-A5B9-2C751C0E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8AB6-4674-A24C-9738-1F9D084C3E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371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31211-009B-874C-AFA9-A27B4C0E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19AA9B-7F07-B949-A26E-9CF9A4835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48896A-0075-E141-A83C-65244C6BA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115568-AD51-CB4A-A3AD-B9698B58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29C8-7E1C-064B-BACB-F3D556CA6254}" type="datetimeFigureOut">
              <a:rPr kumimoji="1" lang="ko-KR" altLang="en-US" smtClean="0"/>
              <a:t>2022. 3. 21.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FC85FC-6491-6343-BFBC-CDA2E573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3A4E0E-9F3C-694B-9668-250024C8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8AB6-4674-A24C-9738-1F9D084C3E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215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3490BE-19FB-DD4C-8DEB-CE52FBD30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B85FCB-7460-3F4C-847E-CF7EFF0F3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958E54-D8E8-B04E-B1A0-0F78B4B13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029C8-7E1C-064B-BACB-F3D556CA6254}" type="datetimeFigureOut">
              <a:rPr kumimoji="1" lang="ko-KR" altLang="en-US" smtClean="0"/>
              <a:t>2022. 3. 21.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6F5B1-0FA7-FB40-891C-534089CB5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FD9443-B669-654D-B748-FE8EB73EA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B8AB6-4674-A24C-9738-1F9D084C3E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887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70025-CDFE-0247-923D-AA3C870867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Fibonacci number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A51860-44AC-5849-B8EE-5653ED5CF2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20201635</a:t>
            </a:r>
            <a:r>
              <a:rPr kumimoji="1" lang="ko-KR" altLang="en-US" dirty="0"/>
              <a:t> 컴퓨터공학과 전찬</a:t>
            </a:r>
          </a:p>
        </p:txBody>
      </p:sp>
    </p:spTree>
    <p:extLst>
      <p:ext uri="{BB962C8B-B14F-4D97-AF65-F5344CB8AC3E}">
        <p14:creationId xmlns:p14="http://schemas.microsoft.com/office/powerpoint/2010/main" val="1258293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3E5EB-2C15-654E-8FF3-98FC7A05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000" dirty="0"/>
              <a:t>3.</a:t>
            </a:r>
            <a:r>
              <a:rPr kumimoji="1" lang="ko-KR" altLang="en-US" sz="4000" dirty="0"/>
              <a:t> </a:t>
            </a:r>
            <a:r>
              <a:rPr kumimoji="1" lang="en-US" altLang="ko-KR" sz="4000" dirty="0"/>
              <a:t>Dynamic programming(</a:t>
            </a:r>
            <a:r>
              <a:rPr kumimoji="1" lang="ko-KR" altLang="en-US" sz="4000" dirty="0"/>
              <a:t>동적 계획법</a:t>
            </a:r>
            <a:r>
              <a:rPr kumimoji="1" lang="en-US" altLang="ko-KR" sz="4000" dirty="0"/>
              <a:t>)</a:t>
            </a:r>
            <a:endParaRPr kumimoji="1" lang="ko-KR" altLang="en-US" sz="40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C41FF43-01C5-3042-AE1D-135932A91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046" y="1690688"/>
            <a:ext cx="9349908" cy="4339431"/>
          </a:xfrm>
        </p:spPr>
      </p:pic>
    </p:spTree>
    <p:extLst>
      <p:ext uri="{BB962C8B-B14F-4D97-AF65-F5344CB8AC3E}">
        <p14:creationId xmlns:p14="http://schemas.microsoft.com/office/powerpoint/2010/main" val="1120833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3E5EB-2C15-654E-8FF3-98FC7A05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000" dirty="0"/>
              <a:t>3.</a:t>
            </a:r>
            <a:r>
              <a:rPr kumimoji="1" lang="ko-KR" altLang="en-US" sz="4000" dirty="0"/>
              <a:t> </a:t>
            </a:r>
            <a:r>
              <a:rPr kumimoji="1" lang="en-US" altLang="ko-KR" sz="4000" dirty="0"/>
              <a:t>Dynamic programming(</a:t>
            </a:r>
            <a:r>
              <a:rPr kumimoji="1" lang="ko-KR" altLang="en-US" sz="4000" dirty="0"/>
              <a:t>동적 계획법</a:t>
            </a:r>
            <a:r>
              <a:rPr kumimoji="1" lang="en-US" altLang="ko-KR" sz="4000" dirty="0"/>
              <a:t>)</a:t>
            </a:r>
            <a:endParaRPr kumimoji="1"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47177-A829-BE49-A8D3-A849250F1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kumimoji="1" lang="en-US" altLang="ko-KR" sz="2400" dirty="0" err="1"/>
              <a:t>fibo_data</a:t>
            </a:r>
            <a:r>
              <a:rPr kumimoji="1" lang="en-US" altLang="ko-KR" sz="2400" dirty="0"/>
              <a:t>[k]</a:t>
            </a:r>
            <a:r>
              <a:rPr kumimoji="1" lang="ko-KR" altLang="en-US" sz="2400" dirty="0"/>
              <a:t>에 </a:t>
            </a:r>
            <a:r>
              <a:rPr kumimoji="1" lang="en-US" altLang="ko-KR" sz="2400" dirty="0"/>
              <a:t>k</a:t>
            </a:r>
            <a:r>
              <a:rPr kumimoji="1" lang="ko-KR" altLang="en-US" sz="2400" dirty="0"/>
              <a:t>번째 </a:t>
            </a:r>
            <a:r>
              <a:rPr kumimoji="1" lang="en-US" altLang="ko-KR" sz="2400" dirty="0"/>
              <a:t>Fibonacci number</a:t>
            </a:r>
            <a:r>
              <a:rPr kumimoji="1" lang="ko-KR" altLang="en-US" sz="2400" dirty="0"/>
              <a:t>을 저장</a:t>
            </a:r>
            <a:endParaRPr kumimoji="1" lang="en-US" altLang="ko-KR" sz="2400" dirty="0"/>
          </a:p>
          <a:p>
            <a:pPr>
              <a:buFontTx/>
              <a:buChar char="-"/>
            </a:pPr>
            <a:r>
              <a:rPr kumimoji="1" lang="ko-KR" altLang="en-US" sz="2400" dirty="0"/>
              <a:t>만약 </a:t>
            </a:r>
            <a:r>
              <a:rPr kumimoji="1" lang="en-US" altLang="ko-KR" sz="2400" dirty="0" err="1"/>
              <a:t>fibo_data</a:t>
            </a:r>
            <a:r>
              <a:rPr kumimoji="1" lang="en-US" altLang="ko-KR" sz="2400" dirty="0"/>
              <a:t>[k] == -1</a:t>
            </a:r>
            <a:r>
              <a:rPr kumimoji="1" lang="ko-KR" altLang="en-US" sz="2400" dirty="0"/>
              <a:t>인 경우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아직 계산하지 않은 경우</a:t>
            </a:r>
            <a:r>
              <a:rPr kumimoji="1" lang="en-US" altLang="ko-KR" sz="2400" dirty="0"/>
              <a:t>),</a:t>
            </a:r>
            <a:r>
              <a:rPr kumimoji="1" lang="ko-KR" altLang="en-US" sz="2400" dirty="0"/>
              <a:t> 계산을 수행</a:t>
            </a:r>
            <a:endParaRPr kumimoji="1" lang="en-US" altLang="ko-KR" sz="2400" dirty="0"/>
          </a:p>
          <a:p>
            <a:pPr>
              <a:buFontTx/>
              <a:buChar char="-"/>
            </a:pPr>
            <a:r>
              <a:rPr kumimoji="1" lang="en-US" altLang="ko-KR" sz="2400" dirty="0"/>
              <a:t>-1</a:t>
            </a:r>
            <a:r>
              <a:rPr kumimoji="1" lang="ko-KR" altLang="en-US" sz="2400" dirty="0"/>
              <a:t>이 아닌 경우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이미 구한 </a:t>
            </a:r>
            <a:r>
              <a:rPr kumimoji="1" lang="en-US" altLang="ko-KR" sz="2400" dirty="0"/>
              <a:t>data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return</a:t>
            </a:r>
            <a:r>
              <a:rPr kumimoji="1" lang="ko-KR" altLang="en-US" sz="2400" dirty="0"/>
              <a:t> 값으로 바로 사용</a:t>
            </a:r>
            <a:endParaRPr kumimoji="1" lang="en-US" altLang="ko-KR" sz="2400" dirty="0"/>
          </a:p>
          <a:p>
            <a:pPr marL="0" indent="0">
              <a:buNone/>
            </a:pP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-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Fibonacci(n)</a:t>
            </a:r>
            <a:r>
              <a:rPr kumimoji="1" lang="ko-KR" altLang="en-US" sz="2400" dirty="0"/>
              <a:t>을 구하기 위해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dirty="0" err="1"/>
              <a:t>fibo</a:t>
            </a:r>
            <a:r>
              <a:rPr kumimoji="1" lang="en-US" altLang="ko-KR" sz="2400" dirty="0"/>
              <a:t>(0), </a:t>
            </a:r>
            <a:r>
              <a:rPr kumimoji="1" lang="en-US" altLang="ko-KR" sz="2400" dirty="0" err="1"/>
              <a:t>fibo</a:t>
            </a:r>
            <a:r>
              <a:rPr kumimoji="1" lang="en-US" altLang="ko-KR" sz="2400" dirty="0"/>
              <a:t>(1), </a:t>
            </a:r>
            <a:r>
              <a:rPr kumimoji="1" lang="en-US" altLang="ko-KR" sz="2400" dirty="0" err="1"/>
              <a:t>fibo</a:t>
            </a:r>
            <a:r>
              <a:rPr kumimoji="1" lang="en-US" altLang="ko-KR" sz="2400" dirty="0"/>
              <a:t>(2), …. , </a:t>
            </a:r>
            <a:r>
              <a:rPr kumimoji="1" lang="en-US" altLang="ko-KR" sz="2400" dirty="0" err="1"/>
              <a:t>fibo</a:t>
            </a:r>
            <a:r>
              <a:rPr kumimoji="1" lang="en-US" altLang="ko-KR" sz="2400" dirty="0"/>
              <a:t>(n-1)</a:t>
            </a:r>
            <a:r>
              <a:rPr kumimoji="1" lang="ko-KR" altLang="en-US" sz="2400" dirty="0"/>
              <a:t>을 한 번만 구한 이후 저장하면 되기 때문에 </a:t>
            </a:r>
            <a:r>
              <a:rPr kumimoji="1" lang="en-US" altLang="ko-KR" sz="2400" dirty="0"/>
              <a:t>n</a:t>
            </a:r>
            <a:r>
              <a:rPr kumimoji="1" lang="ko-KR" altLang="en-US" sz="2400" dirty="0"/>
              <a:t>번의 계산이 필요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- </a:t>
            </a:r>
            <a:r>
              <a:rPr kumimoji="1" lang="ko-KR" altLang="en-US" sz="2400" dirty="0"/>
              <a:t>재귀 함수와 직관적으로 형태가 동일하기 때문에 이해가 용이</a:t>
            </a: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40632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3">
            <a:extLst>
              <a:ext uri="{FF2B5EF4-FFF2-40B4-BE49-F238E27FC236}">
                <a16:creationId xmlns:a16="http://schemas.microsoft.com/office/drawing/2014/main" id="{CE4EE044-8A64-A543-835B-378D0C37C8D5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068" y="1562630"/>
            <a:ext cx="9499864" cy="493024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873E5EB-2C15-654E-8FF3-98FC7A05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000" dirty="0"/>
              <a:t>3.</a:t>
            </a:r>
            <a:r>
              <a:rPr kumimoji="1" lang="ko-KR" altLang="en-US" sz="4000" dirty="0"/>
              <a:t> </a:t>
            </a:r>
            <a:r>
              <a:rPr kumimoji="1" lang="en-US" altLang="ko-KR" sz="4000" dirty="0"/>
              <a:t>Dynamic programming(</a:t>
            </a:r>
            <a:r>
              <a:rPr kumimoji="1" lang="ko-KR" altLang="en-US" sz="4000" dirty="0"/>
              <a:t>동적 계획법</a:t>
            </a:r>
            <a:r>
              <a:rPr kumimoji="1" lang="en-US" altLang="ko-KR" sz="4000" dirty="0"/>
              <a:t>)</a:t>
            </a:r>
            <a:endParaRPr kumimoji="1"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47177-A829-BE49-A8D3-A849250F1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kumimoji="1" lang="en-US" altLang="ko-KR" sz="2400" dirty="0"/>
              <a:t>Fibonacci(5)</a:t>
            </a:r>
            <a:r>
              <a:rPr kumimoji="1" lang="ko-KR" altLang="en-US" sz="2400" dirty="0"/>
              <a:t>을 구한다면</a:t>
            </a:r>
            <a:r>
              <a:rPr kumimoji="1" lang="en-US" altLang="ko-KR" sz="2400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F5B9CD-9552-FE49-A422-D197D9E42DEC}"/>
              </a:ext>
            </a:extLst>
          </p:cNvPr>
          <p:cNvSpPr txBox="1"/>
          <p:nvPr/>
        </p:nvSpPr>
        <p:spPr>
          <a:xfrm>
            <a:off x="655607" y="4537494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fibo_data</a:t>
            </a:r>
            <a:r>
              <a:rPr kumimoji="1" lang="en-US" altLang="ko-KR" dirty="0"/>
              <a:t>[2]</a:t>
            </a:r>
            <a:r>
              <a:rPr kumimoji="1" lang="ko-KR" altLang="en-US" dirty="0"/>
              <a:t>에 저장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004BE1-C77B-A945-8DC3-B857901A53C6}"/>
              </a:ext>
            </a:extLst>
          </p:cNvPr>
          <p:cNvSpPr txBox="1"/>
          <p:nvPr/>
        </p:nvSpPr>
        <p:spPr>
          <a:xfrm>
            <a:off x="1991850" y="3458390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fibo_data</a:t>
            </a:r>
            <a:r>
              <a:rPr kumimoji="1" lang="en-US" altLang="ko-KR" dirty="0"/>
              <a:t>[3]</a:t>
            </a:r>
            <a:r>
              <a:rPr kumimoji="1" lang="ko-KR" altLang="en-US" dirty="0"/>
              <a:t>에 저장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96DD9-69E7-EA41-A14C-7515DB74BCDA}"/>
              </a:ext>
            </a:extLst>
          </p:cNvPr>
          <p:cNvSpPr txBox="1"/>
          <p:nvPr/>
        </p:nvSpPr>
        <p:spPr>
          <a:xfrm>
            <a:off x="3283244" y="2440089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fibo_data</a:t>
            </a:r>
            <a:r>
              <a:rPr kumimoji="1" lang="en-US" altLang="ko-KR" dirty="0"/>
              <a:t>[4]</a:t>
            </a:r>
            <a:r>
              <a:rPr kumimoji="1" lang="ko-KR" altLang="en-US" dirty="0"/>
              <a:t>에 저장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49CA60-D460-AA47-9215-79955E0FC079}"/>
              </a:ext>
            </a:extLst>
          </p:cNvPr>
          <p:cNvSpPr txBox="1"/>
          <p:nvPr/>
        </p:nvSpPr>
        <p:spPr>
          <a:xfrm>
            <a:off x="4289707" y="345839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저장된 데이터 사용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936F8A-47CF-BB44-9656-03A987F841F2}"/>
              </a:ext>
            </a:extLst>
          </p:cNvPr>
          <p:cNvSpPr txBox="1"/>
          <p:nvPr/>
        </p:nvSpPr>
        <p:spPr>
          <a:xfrm>
            <a:off x="6096000" y="244279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저장된 데이터 사용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A7B50A-8C86-FD40-91F4-BE857D527A2E}"/>
              </a:ext>
            </a:extLst>
          </p:cNvPr>
          <p:cNvSpPr txBox="1"/>
          <p:nvPr/>
        </p:nvSpPr>
        <p:spPr>
          <a:xfrm>
            <a:off x="7534669" y="4764204"/>
            <a:ext cx="415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dirty="0"/>
              <a:t>X</a:t>
            </a:r>
            <a:endParaRPr kumimoji="1" lang="ko-KR" altLang="en-US" sz="3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92E1FB-64BB-214F-81E3-8C7C259B0B33}"/>
              </a:ext>
            </a:extLst>
          </p:cNvPr>
          <p:cNvSpPr txBox="1"/>
          <p:nvPr/>
        </p:nvSpPr>
        <p:spPr>
          <a:xfrm>
            <a:off x="4191345" y="4748228"/>
            <a:ext cx="415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dirty="0"/>
              <a:t>X</a:t>
            </a:r>
            <a:endParaRPr kumimoji="1" lang="ko-KR" altLang="en-US" sz="3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658477-9388-4245-ACC2-1340B6A7F394}"/>
              </a:ext>
            </a:extLst>
          </p:cNvPr>
          <p:cNvSpPr txBox="1"/>
          <p:nvPr/>
        </p:nvSpPr>
        <p:spPr>
          <a:xfrm>
            <a:off x="5396421" y="4748228"/>
            <a:ext cx="415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dirty="0"/>
              <a:t>X</a:t>
            </a:r>
            <a:endParaRPr kumimoji="1" lang="ko-KR" altLang="en-US" sz="3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16279C-E7AA-7642-9FB4-67DFE48D4C14}"/>
              </a:ext>
            </a:extLst>
          </p:cNvPr>
          <p:cNvSpPr txBox="1"/>
          <p:nvPr/>
        </p:nvSpPr>
        <p:spPr>
          <a:xfrm>
            <a:off x="6393748" y="4748228"/>
            <a:ext cx="415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dirty="0"/>
              <a:t>X</a:t>
            </a:r>
            <a:endParaRPr kumimoji="1" lang="ko-KR" altLang="en-US" sz="3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58D431-5479-5148-99C3-6F1BBAC0CF72}"/>
              </a:ext>
            </a:extLst>
          </p:cNvPr>
          <p:cNvSpPr txBox="1"/>
          <p:nvPr/>
        </p:nvSpPr>
        <p:spPr>
          <a:xfrm>
            <a:off x="8169348" y="3732561"/>
            <a:ext cx="415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dirty="0"/>
              <a:t>X</a:t>
            </a:r>
            <a:endParaRPr kumimoji="1" lang="ko-KR" altLang="en-US" sz="3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37C790-9D72-CC46-B833-6045B67D8682}"/>
              </a:ext>
            </a:extLst>
          </p:cNvPr>
          <p:cNvSpPr txBox="1"/>
          <p:nvPr/>
        </p:nvSpPr>
        <p:spPr>
          <a:xfrm>
            <a:off x="6459383" y="3724295"/>
            <a:ext cx="415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dirty="0"/>
              <a:t>X</a:t>
            </a:r>
            <a:endParaRPr kumimoji="1"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44372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3E5EB-2C15-654E-8FF3-98FC7A05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000" dirty="0"/>
              <a:t>3.</a:t>
            </a:r>
            <a:r>
              <a:rPr kumimoji="1" lang="ko-KR" altLang="en-US" sz="4000" dirty="0"/>
              <a:t> </a:t>
            </a:r>
            <a:r>
              <a:rPr kumimoji="1" lang="en-US" altLang="ko-KR" sz="4000" dirty="0"/>
              <a:t>Dynamic programming(</a:t>
            </a:r>
            <a:r>
              <a:rPr kumimoji="1" lang="ko-KR" altLang="en-US" sz="4000" dirty="0"/>
              <a:t>동적 계획법</a:t>
            </a:r>
            <a:r>
              <a:rPr kumimoji="1" lang="en-US" altLang="ko-KR" sz="4000" dirty="0"/>
              <a:t>)</a:t>
            </a:r>
            <a:endParaRPr kumimoji="1" lang="ko-KR" altLang="en-US" sz="4000" dirty="0"/>
          </a:p>
        </p:txBody>
      </p:sp>
      <p:pic>
        <p:nvPicPr>
          <p:cNvPr id="18" name="내용 개체 틀 7">
            <a:extLst>
              <a:ext uri="{FF2B5EF4-FFF2-40B4-BE49-F238E27FC236}">
                <a16:creationId xmlns:a16="http://schemas.microsoft.com/office/drawing/2014/main" id="{C0D8AB7C-D1C6-8443-99B4-10E693F9AE50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459" y="1746106"/>
            <a:ext cx="9127078" cy="4562011"/>
          </a:xfrm>
          <a:prstGeom prst="rect">
            <a:avLst/>
          </a:prstGeom>
        </p:spPr>
      </p:pic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CA4026FF-BED4-EE46-ADC8-92616576A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kumimoji="1" lang="en-US" altLang="ko-KR" sz="2400" dirty="0"/>
              <a:t>n = 5</a:t>
            </a:r>
            <a:r>
              <a:rPr kumimoji="1" lang="ko-KR" altLang="en-US" sz="2400" dirty="0"/>
              <a:t>인 경우에</a:t>
            </a:r>
            <a:r>
              <a:rPr kumimoji="1" lang="en-US" altLang="ko-KR" sz="2400" dirty="0"/>
              <a:t>,</a:t>
            </a:r>
          </a:p>
          <a:p>
            <a:pPr marL="0" indent="0">
              <a:buNone/>
            </a:pPr>
            <a:r>
              <a:rPr kumimoji="1" lang="en-US" altLang="ko-KR" sz="2400" dirty="0"/>
              <a:t>9</a:t>
            </a:r>
            <a:r>
              <a:rPr kumimoji="1" lang="ko-KR" altLang="en-US" sz="2400" dirty="0"/>
              <a:t>번의 </a:t>
            </a:r>
            <a:r>
              <a:rPr kumimoji="1" lang="en-US" altLang="ko-KR" sz="2400" dirty="0"/>
              <a:t>function call</a:t>
            </a:r>
            <a:r>
              <a:rPr kumimoji="1" lang="ko-KR" altLang="en-US" sz="2400" dirty="0"/>
              <a:t>이 필요</a:t>
            </a:r>
            <a:endParaRPr kumimoji="1" lang="en-US" altLang="ko-KR" sz="2400" dirty="0"/>
          </a:p>
          <a:p>
            <a:pPr marL="0" indent="0">
              <a:buNone/>
            </a:pP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505595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3E5EB-2C15-654E-8FF3-98FC7A05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000" dirty="0"/>
              <a:t>4.</a:t>
            </a:r>
            <a:r>
              <a:rPr kumimoji="1" lang="ko-KR" altLang="en-US" sz="4000" dirty="0"/>
              <a:t> 각 방법에서의 시간 비교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F9FF2D-5781-6C45-8B5B-A5E56CFE6A7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911" y="1877094"/>
            <a:ext cx="8532000" cy="44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7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3E5EB-2C15-654E-8FF3-98FC7A05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000" dirty="0"/>
              <a:t>4.</a:t>
            </a:r>
            <a:r>
              <a:rPr kumimoji="1" lang="ko-KR" altLang="en-US" sz="4000" dirty="0"/>
              <a:t> 각 방법에서의 시간 비교</a:t>
            </a:r>
          </a:p>
        </p:txBody>
      </p:sp>
      <p:pic>
        <p:nvPicPr>
          <p:cNvPr id="5" name="내용 개체 틀 3">
            <a:extLst>
              <a:ext uri="{FF2B5EF4-FFF2-40B4-BE49-F238E27FC236}">
                <a16:creationId xmlns:a16="http://schemas.microsoft.com/office/drawing/2014/main" id="{12C748E0-06F0-2443-A9F6-9591D7A1778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938" y="1863801"/>
            <a:ext cx="8926123" cy="444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83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3E5EB-2C15-654E-8FF3-98FC7A05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000" dirty="0"/>
              <a:t>4.</a:t>
            </a:r>
            <a:r>
              <a:rPr kumimoji="1" lang="ko-KR" altLang="en-US" sz="4000" dirty="0"/>
              <a:t> 각 방법에서의 시간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47177-A829-BE49-A8D3-A849250F1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kumimoji="1" lang="ko-KR" altLang="en-US" sz="2400" dirty="0"/>
              <a:t>기본적으로 </a:t>
            </a:r>
            <a:r>
              <a:rPr kumimoji="1" lang="en-US" altLang="ko-KR" sz="2400" dirty="0"/>
              <a:t>loop(</a:t>
            </a:r>
            <a:r>
              <a:rPr kumimoji="1" lang="ko-KR" altLang="en-US" sz="2400" dirty="0"/>
              <a:t>명령문</a:t>
            </a:r>
            <a:r>
              <a:rPr kumimoji="1" lang="en-US" altLang="ko-KR" sz="2400" dirty="0"/>
              <a:t>),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dynamic programming(</a:t>
            </a:r>
            <a:r>
              <a:rPr kumimoji="1" lang="ko-KR" altLang="en-US" sz="2400" dirty="0"/>
              <a:t>동적 계획법</a:t>
            </a:r>
            <a:r>
              <a:rPr kumimoji="1" lang="en-US" altLang="ko-KR" sz="2400" dirty="0"/>
              <a:t>),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recursive function(</a:t>
            </a:r>
            <a:r>
              <a:rPr kumimoji="1" lang="ko-KR" altLang="en-US" sz="2400" dirty="0"/>
              <a:t>재귀 함수</a:t>
            </a:r>
            <a:r>
              <a:rPr kumimoji="1" lang="en-US" altLang="ko-KR" sz="2400" dirty="0"/>
              <a:t>)</a:t>
            </a:r>
            <a:r>
              <a:rPr kumimoji="1" lang="ko-KR" altLang="en-US" sz="2400" dirty="0"/>
              <a:t> 순서로 속도가 빠름</a:t>
            </a:r>
            <a:endParaRPr kumimoji="1" lang="en-US" altLang="ko-KR" sz="2400" dirty="0"/>
          </a:p>
          <a:p>
            <a:pPr>
              <a:buFontTx/>
              <a:buChar char="-"/>
            </a:pPr>
            <a:r>
              <a:rPr kumimoji="1" lang="en-US" altLang="ko-KR" sz="2400" dirty="0"/>
              <a:t>Loop</a:t>
            </a:r>
            <a:r>
              <a:rPr kumimoji="1" lang="ko-KR" altLang="en-US" sz="2400" dirty="0"/>
              <a:t>와 </a:t>
            </a:r>
            <a:r>
              <a:rPr kumimoji="1" lang="en-US" altLang="ko-KR" sz="2400" dirty="0"/>
              <a:t>dynamic programming,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recursive function</a:t>
            </a:r>
            <a:r>
              <a:rPr kumimoji="1" lang="ko-KR" altLang="en-US" sz="2400" dirty="0"/>
              <a:t> 사이의 차이가 큼</a:t>
            </a:r>
            <a:endParaRPr kumimoji="1" lang="en-US" altLang="ko-KR" sz="2400" dirty="0"/>
          </a:p>
          <a:p>
            <a:pPr>
              <a:buFontTx/>
              <a:buChar char="-"/>
            </a:pPr>
            <a:r>
              <a:rPr kumimoji="1" lang="en-US" altLang="ko-KR" sz="2400" dirty="0"/>
              <a:t>n = 30</a:t>
            </a:r>
            <a:r>
              <a:rPr kumimoji="1" lang="ko-KR" altLang="en-US" sz="2400" dirty="0" err="1"/>
              <a:t>으로</a:t>
            </a:r>
            <a:r>
              <a:rPr kumimoji="1" lang="ko-KR" altLang="en-US" sz="2400" dirty="0"/>
              <a:t> 증가시키는 경우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loop, dynamic programming</a:t>
            </a:r>
            <a:r>
              <a:rPr kumimoji="1" lang="ko-KR" altLang="en-US" sz="2400" dirty="0"/>
              <a:t>은 증가</a:t>
            </a:r>
            <a:r>
              <a:rPr kumimoji="1" lang="en-US" altLang="ko-KR" sz="2400" dirty="0"/>
              <a:t> </a:t>
            </a:r>
            <a:r>
              <a:rPr kumimoji="1" lang="ko-KR" altLang="en-US" sz="2400" dirty="0"/>
              <a:t>폭이 약</a:t>
            </a:r>
            <a:r>
              <a:rPr kumimoji="1" lang="en-US" altLang="ko-KR" sz="2400" dirty="0"/>
              <a:t>1.5</a:t>
            </a:r>
            <a:r>
              <a:rPr kumimoji="1" lang="ko-KR" altLang="en-US" sz="2400" dirty="0"/>
              <a:t>배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2</a:t>
            </a:r>
            <a:r>
              <a:rPr kumimoji="1" lang="ko-KR" altLang="en-US" sz="2400" dirty="0"/>
              <a:t>배로 크지 않으나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recursive function</a:t>
            </a:r>
            <a:r>
              <a:rPr kumimoji="1" lang="ko-KR" altLang="en-US" sz="2400" dirty="0"/>
              <a:t>의 경우</a:t>
            </a:r>
            <a:r>
              <a:rPr kumimoji="1" lang="en-US" altLang="ko-KR" sz="2400" dirty="0"/>
              <a:t>, 100</a:t>
            </a:r>
            <a:r>
              <a:rPr kumimoji="1" lang="ko-KR" altLang="en-US" sz="2400" dirty="0"/>
              <a:t>배가 넘는 형태</a:t>
            </a: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13437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3E5EB-2C15-654E-8FF3-98FC7A05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000" dirty="0"/>
              <a:t>4.</a:t>
            </a:r>
            <a:r>
              <a:rPr kumimoji="1" lang="ko-KR" altLang="en-US" sz="4000" dirty="0"/>
              <a:t> 각 방법에서의 시간 비교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2BE222-43AF-0C41-A788-63AE47F42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920" y="1615740"/>
            <a:ext cx="7408160" cy="487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10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3E5EB-2C15-654E-8FF3-98FC7A05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000" dirty="0"/>
              <a:t>4.</a:t>
            </a:r>
            <a:r>
              <a:rPr kumimoji="1" lang="ko-KR" altLang="en-US" sz="4000" dirty="0"/>
              <a:t> 각 방법에서의 시간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47177-A829-BE49-A8D3-A849250F1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kumimoji="1" lang="en-US" altLang="ko-KR" sz="2400" dirty="0"/>
              <a:t>import</a:t>
            </a:r>
            <a:r>
              <a:rPr kumimoji="1" lang="ko-KR" altLang="en-US" sz="2400" dirty="0"/>
              <a:t>해서 각 방법을 수행하는 것은</a:t>
            </a:r>
            <a:r>
              <a:rPr kumimoji="1" lang="en-US" altLang="ko-KR" sz="2400" dirty="0"/>
              <a:t>, </a:t>
            </a:r>
            <a:r>
              <a:rPr kumimoji="1" lang="ko-KR" altLang="en-US" sz="2400" dirty="0"/>
              <a:t>그냥 함수를 </a:t>
            </a:r>
            <a:r>
              <a:rPr kumimoji="1" lang="en-US" altLang="ko-KR" sz="2400" dirty="0"/>
              <a:t>call</a:t>
            </a:r>
            <a:r>
              <a:rPr kumimoji="1" lang="ko-KR" altLang="en-US" sz="2400" dirty="0"/>
              <a:t>하는 것과 속도 차이가 거의 없음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약 </a:t>
            </a:r>
            <a:r>
              <a:rPr kumimoji="1" lang="en-US" altLang="ko-KR" sz="2400" dirty="0"/>
              <a:t>40</a:t>
            </a:r>
            <a:r>
              <a:rPr kumimoji="1" lang="ko-KR" altLang="en-US" sz="2400" dirty="0"/>
              <a:t>줄의 코드를 </a:t>
            </a:r>
            <a:r>
              <a:rPr kumimoji="1" lang="en-US" altLang="ko-KR" sz="2400" dirty="0"/>
              <a:t>import</a:t>
            </a:r>
            <a:r>
              <a:rPr kumimoji="1" lang="ko-KR" altLang="en-US" sz="2400" dirty="0"/>
              <a:t>할 때 </a:t>
            </a:r>
            <a:r>
              <a:rPr kumimoji="1" lang="en-US" altLang="ko-KR" sz="2400" dirty="0"/>
              <a:t>1</a:t>
            </a:r>
            <a:r>
              <a:rPr lang="el-GR" altLang="ko-KR" sz="2400" dirty="0"/>
              <a:t>μ</a:t>
            </a:r>
            <a:r>
              <a:rPr lang="en-US" altLang="ko-KR" sz="2400" dirty="0"/>
              <a:t>s</a:t>
            </a:r>
            <a:r>
              <a:rPr lang="ko-KR" altLang="en-US" sz="2400" dirty="0"/>
              <a:t>가 증가함을 파악 가능</a:t>
            </a:r>
            <a:r>
              <a:rPr kumimoji="1" lang="en-US" altLang="ko-K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743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3E5EB-2C15-654E-8FF3-98FC7A05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000" dirty="0"/>
              <a:t>0. </a:t>
            </a:r>
            <a:r>
              <a:rPr kumimoji="1" lang="ko-KR" altLang="en-US" sz="4000" dirty="0"/>
              <a:t>과제 해결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47177-A829-BE49-A8D3-A849250F1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kumimoji="1" lang="ko-KR" altLang="en-US" sz="2400" dirty="0"/>
              <a:t>출력 예시에서 </a:t>
            </a:r>
            <a:r>
              <a:rPr kumimoji="1" lang="en-US" altLang="ko-KR" sz="2400" dirty="0"/>
              <a:t>%run</a:t>
            </a:r>
            <a:r>
              <a:rPr kumimoji="1" lang="ko-KR" altLang="en-US" sz="2400" dirty="0"/>
              <a:t> </a:t>
            </a:r>
            <a:r>
              <a:rPr kumimoji="1" lang="en-US" altLang="ko-KR" sz="2400" dirty="0" err="1"/>
              <a:t>fibonacci.py</a:t>
            </a:r>
            <a:r>
              <a:rPr kumimoji="1" lang="ko-KR" altLang="en-US" sz="2400" dirty="0"/>
              <a:t>와 </a:t>
            </a:r>
            <a:r>
              <a:rPr kumimoji="1" lang="en-US" altLang="ko-KR" sz="2400" dirty="0"/>
              <a:t>import </a:t>
            </a:r>
            <a:r>
              <a:rPr kumimoji="1" lang="en-US" altLang="ko-KR" sz="2400" dirty="0" err="1"/>
              <a:t>fibona</a:t>
            </a:r>
            <a:r>
              <a:rPr kumimoji="1" lang="ko-KR" altLang="en-US" sz="2400" dirty="0"/>
              <a:t>에서 차이가 존재</a:t>
            </a:r>
            <a:endParaRPr kumimoji="1" lang="en-US" altLang="ko-KR" sz="2400" dirty="0"/>
          </a:p>
          <a:p>
            <a:pPr>
              <a:buFontTx/>
              <a:buChar char="-"/>
            </a:pPr>
            <a:r>
              <a:rPr kumimoji="1" lang="en-US" altLang="ko-KR" sz="2400" dirty="0"/>
              <a:t>%run</a:t>
            </a:r>
            <a:r>
              <a:rPr kumimoji="1" lang="ko-KR" altLang="en-US" sz="2400" dirty="0"/>
              <a:t>의 경우 바로 </a:t>
            </a:r>
            <a:r>
              <a:rPr kumimoji="1" lang="en-US" altLang="ko-KR" sz="2400" dirty="0"/>
              <a:t>input</a:t>
            </a:r>
            <a:r>
              <a:rPr kumimoji="1" lang="ko-KR" altLang="en-US" sz="2400" dirty="0"/>
              <a:t>을 받아 결과 출력까지 바로 수행</a:t>
            </a:r>
            <a:endParaRPr kumimoji="1" lang="en-US" altLang="ko-KR" sz="2400" dirty="0"/>
          </a:p>
          <a:p>
            <a:pPr>
              <a:buFontTx/>
              <a:buChar char="-"/>
            </a:pPr>
            <a:r>
              <a:rPr kumimoji="1" lang="en-US" altLang="ko-KR" sz="2400" dirty="0"/>
              <a:t>import</a:t>
            </a:r>
            <a:r>
              <a:rPr kumimoji="1" lang="ko-KR" altLang="en-US" sz="2400" dirty="0"/>
              <a:t>하는 경우 </a:t>
            </a:r>
            <a:r>
              <a:rPr kumimoji="1" lang="en-US" altLang="ko-KR" sz="2400" dirty="0"/>
              <a:t>input</a:t>
            </a:r>
            <a:r>
              <a:rPr kumimoji="1" lang="ko-KR" altLang="en-US" sz="2400" dirty="0"/>
              <a:t>을 바로 받지 않으며</a:t>
            </a:r>
            <a:r>
              <a:rPr kumimoji="1" lang="en-US" altLang="ko-KR" sz="2400" dirty="0"/>
              <a:t>, </a:t>
            </a:r>
            <a:r>
              <a:rPr kumimoji="1" lang="ko-KR" altLang="en-US" sz="2400" dirty="0"/>
              <a:t>함수를 </a:t>
            </a:r>
            <a:r>
              <a:rPr kumimoji="1" lang="en-US" altLang="ko-KR" sz="2400" dirty="0"/>
              <a:t>call</a:t>
            </a:r>
            <a:r>
              <a:rPr kumimoji="1" lang="ko-KR" altLang="en-US" sz="2400" dirty="0"/>
              <a:t>할 경우 수행</a:t>
            </a:r>
            <a:endParaRPr kumimoji="1" lang="en-US" altLang="ko-KR" sz="2400" dirty="0"/>
          </a:p>
          <a:p>
            <a:pPr marL="0" indent="0">
              <a:buNone/>
            </a:pP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=&gt;if __name__ == “__main__”: ~~ </a:t>
            </a:r>
            <a:r>
              <a:rPr kumimoji="1" lang="ko-KR" altLang="en-US" sz="2400" dirty="0"/>
              <a:t>형태로 구현 가능하다</a:t>
            </a:r>
            <a:r>
              <a:rPr kumimoji="1"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646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3E5EB-2C15-654E-8FF3-98FC7A05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/>
              <a:t>0. </a:t>
            </a:r>
            <a:r>
              <a:rPr kumimoji="1" lang="ko-KR" altLang="en-US" sz="4000" dirty="0"/>
              <a:t>과제 해결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05FE24-E387-3B43-BE0C-CBFEFEAEA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348" y="1353600"/>
            <a:ext cx="6807304" cy="550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2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3E5EB-2C15-654E-8FF3-98FC7A05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000" dirty="0"/>
              <a:t>1. Recursive function(</a:t>
            </a:r>
            <a:r>
              <a:rPr kumimoji="1" lang="ko-KR" altLang="en-US" sz="4000" dirty="0"/>
              <a:t>재귀 함수</a:t>
            </a:r>
            <a:r>
              <a:rPr kumimoji="1" lang="en-US" altLang="ko-KR" sz="4000" dirty="0"/>
              <a:t>)</a:t>
            </a:r>
            <a:endParaRPr kumimoji="1"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8C81BB-96AE-8347-9116-7DCDF5BC762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206" y="1569109"/>
            <a:ext cx="6323588" cy="486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5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3E5EB-2C15-654E-8FF3-98FC7A05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000" dirty="0"/>
              <a:t>1. Recursive function(</a:t>
            </a:r>
            <a:r>
              <a:rPr kumimoji="1" lang="ko-KR" altLang="en-US" sz="4000" dirty="0"/>
              <a:t>재귀 함수</a:t>
            </a:r>
            <a:r>
              <a:rPr kumimoji="1" lang="en-US" altLang="ko-KR" sz="4000" dirty="0"/>
              <a:t>)</a:t>
            </a:r>
            <a:endParaRPr kumimoji="1"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47177-A829-BE49-A8D3-A849250F1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400" dirty="0"/>
              <a:t>- Fibonacci(n) = Fibonacci(n-1) + Fibonacci(n-2)</a:t>
            </a:r>
            <a:r>
              <a:rPr kumimoji="1" lang="ko-KR" altLang="en-US" sz="2400" dirty="0"/>
              <a:t>을 반복하는 형태</a:t>
            </a:r>
            <a:endParaRPr kumimoji="1" lang="en-US" altLang="ko-KR" sz="2400" dirty="0"/>
          </a:p>
          <a:p>
            <a:pPr>
              <a:buFontTx/>
              <a:buChar char="-"/>
            </a:pPr>
            <a:r>
              <a:rPr kumimoji="1" lang="en-US" altLang="ko-KR" sz="2400" dirty="0"/>
              <a:t>n = 1, 0</a:t>
            </a:r>
            <a:r>
              <a:rPr kumimoji="1" lang="ko-KR" altLang="en-US" sz="2400" dirty="0"/>
              <a:t>인 경우에 </a:t>
            </a:r>
            <a:r>
              <a:rPr kumimoji="1" lang="en-US" altLang="ko-KR" sz="2400" dirty="0"/>
              <a:t>return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1,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0</a:t>
            </a:r>
            <a:r>
              <a:rPr kumimoji="1" lang="ko-KR" altLang="en-US" sz="2400" dirty="0"/>
              <a:t>을 수행</a:t>
            </a:r>
            <a:endParaRPr kumimoji="1" lang="en-US" altLang="ko-KR" sz="2400" dirty="0"/>
          </a:p>
          <a:p>
            <a:pPr marL="0" indent="0">
              <a:buNone/>
            </a:pPr>
            <a:endParaRPr kumimoji="1" lang="en-US" altLang="ko-KR" sz="2400" dirty="0"/>
          </a:p>
          <a:p>
            <a:pPr>
              <a:buFontTx/>
              <a:buChar char="-"/>
            </a:pPr>
            <a:r>
              <a:rPr kumimoji="1" lang="ko-KR" altLang="en-US" sz="2400" dirty="0"/>
              <a:t>위 형태로 피보나치 수를 구현하는 경우 코드의 구현</a:t>
            </a:r>
            <a:r>
              <a:rPr kumimoji="1" lang="en-US" altLang="ko-KR" sz="2400" dirty="0"/>
              <a:t>, </a:t>
            </a:r>
            <a:r>
              <a:rPr kumimoji="1" lang="ko-KR" altLang="en-US" sz="2400" dirty="0"/>
              <a:t>이해가 용이</a:t>
            </a:r>
            <a:endParaRPr kumimoji="1" lang="en-US" altLang="ko-KR" sz="2400" dirty="0"/>
          </a:p>
          <a:p>
            <a:pPr>
              <a:buFontTx/>
              <a:buChar char="-"/>
            </a:pPr>
            <a:r>
              <a:rPr kumimoji="1" lang="ko-KR" altLang="en-US" sz="2400" dirty="0"/>
              <a:t>피보나치 수를 구하는 데에 큰 시간이 걸림</a:t>
            </a: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51911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3E5EB-2C15-654E-8FF3-98FC7A05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000" dirty="0"/>
              <a:t>1. Recursive function(</a:t>
            </a:r>
            <a:r>
              <a:rPr kumimoji="1" lang="ko-KR" altLang="en-US" sz="4000" dirty="0"/>
              <a:t>재귀 함수</a:t>
            </a:r>
            <a:r>
              <a:rPr kumimoji="1" lang="en-US" altLang="ko-KR" sz="4000" dirty="0"/>
              <a:t>)</a:t>
            </a:r>
            <a:endParaRPr kumimoji="1" lang="ko-KR" altLang="en-US" sz="4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EA4487-ECB7-4A46-B212-D00966D26AB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480" y="1653858"/>
            <a:ext cx="8732520" cy="4694872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47177-A829-BE49-A8D3-A849250F1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kumimoji="1" lang="en-US" altLang="ko-KR" sz="2400" dirty="0"/>
              <a:t>n = 5</a:t>
            </a:r>
            <a:r>
              <a:rPr kumimoji="1" lang="ko-KR" altLang="en-US" sz="2400" dirty="0"/>
              <a:t>인 경우에</a:t>
            </a:r>
            <a:r>
              <a:rPr kumimoji="1" lang="en-US" altLang="ko-KR" sz="2400" dirty="0"/>
              <a:t>,</a:t>
            </a:r>
          </a:p>
          <a:p>
            <a:pPr marL="0" indent="0">
              <a:buNone/>
            </a:pPr>
            <a:r>
              <a:rPr kumimoji="1" lang="en-US" altLang="ko-KR" sz="2400" dirty="0"/>
              <a:t>15</a:t>
            </a:r>
            <a:r>
              <a:rPr kumimoji="1" lang="ko-KR" altLang="en-US" sz="2400" dirty="0"/>
              <a:t>번의 </a:t>
            </a:r>
            <a:r>
              <a:rPr kumimoji="1" lang="en-US" altLang="ko-KR" sz="2400" dirty="0"/>
              <a:t>function call</a:t>
            </a:r>
            <a:r>
              <a:rPr kumimoji="1" lang="ko-KR" altLang="en-US" sz="2400" dirty="0"/>
              <a:t>이 필요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=&gt;</a:t>
            </a:r>
            <a:r>
              <a:rPr kumimoji="1" lang="ko-KR" altLang="en-US" sz="2400" dirty="0"/>
              <a:t> 약 </a:t>
            </a:r>
            <a:r>
              <a:rPr kumimoji="1" lang="en-US" altLang="ko-KR" sz="2400" dirty="0"/>
              <a:t>2</a:t>
            </a:r>
            <a:r>
              <a:rPr kumimoji="1" lang="en-US" altLang="ko-KR" sz="2400" baseline="30000" dirty="0"/>
              <a:t>n</a:t>
            </a:r>
            <a:r>
              <a:rPr kumimoji="1" lang="ko-KR" altLang="en-US" sz="2400" dirty="0"/>
              <a:t>의 </a:t>
            </a:r>
            <a:r>
              <a:rPr kumimoji="1" lang="en-US" altLang="ko-KR" sz="2400" dirty="0"/>
              <a:t>call</a:t>
            </a:r>
            <a:r>
              <a:rPr kumimoji="1" lang="ko-KR" altLang="en-US" sz="2400" dirty="0"/>
              <a:t>이 필요할 수 있다</a:t>
            </a:r>
            <a:r>
              <a:rPr kumimoji="1" lang="en-US" altLang="ko-KR" sz="2400" dirty="0"/>
              <a:t>.</a:t>
            </a:r>
          </a:p>
          <a:p>
            <a:pPr marL="0" indent="0">
              <a:buNone/>
            </a:pPr>
            <a:r>
              <a:rPr kumimoji="1" lang="ko-KR" altLang="en-US" sz="2400" dirty="0"/>
              <a:t> 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기하급수적으로 시간이 증가</a:t>
            </a:r>
            <a:r>
              <a:rPr kumimoji="1" lang="en-US" altLang="ko-KR" sz="2400" dirty="0"/>
              <a:t>)</a:t>
            </a:r>
          </a:p>
          <a:p>
            <a:pPr>
              <a:buFontTx/>
              <a:buChar char="-"/>
            </a:pP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317293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3E5EB-2C15-654E-8FF3-98FC7A05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000" dirty="0"/>
              <a:t>2.</a:t>
            </a:r>
            <a:r>
              <a:rPr kumimoji="1" lang="ko-KR" altLang="en-US" sz="4000" dirty="0"/>
              <a:t> </a:t>
            </a:r>
            <a:r>
              <a:rPr kumimoji="1" lang="en-US" altLang="ko-KR" sz="4000" dirty="0"/>
              <a:t>Loop(</a:t>
            </a:r>
            <a:r>
              <a:rPr kumimoji="1" lang="ko-KR" altLang="en-US" sz="4000" dirty="0" err="1"/>
              <a:t>반복문</a:t>
            </a:r>
            <a:r>
              <a:rPr kumimoji="1" lang="en-US" altLang="ko-KR" sz="4000" dirty="0"/>
              <a:t>)</a:t>
            </a:r>
            <a:endParaRPr kumimoji="1"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D4983F-D4E8-1D4A-8770-BD188985A2C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498" y="1385887"/>
            <a:ext cx="6497003" cy="533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3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3E5EB-2C15-654E-8FF3-98FC7A05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000" dirty="0"/>
              <a:t>2.</a:t>
            </a:r>
            <a:r>
              <a:rPr kumimoji="1" lang="ko-KR" altLang="en-US" sz="4000" dirty="0"/>
              <a:t> </a:t>
            </a:r>
            <a:r>
              <a:rPr kumimoji="1" lang="en-US" altLang="ko-KR" sz="4000" dirty="0"/>
              <a:t>Loop(</a:t>
            </a:r>
            <a:r>
              <a:rPr kumimoji="1" lang="ko-KR" altLang="en-US" sz="4000" dirty="0" err="1"/>
              <a:t>반복문</a:t>
            </a:r>
            <a:r>
              <a:rPr kumimoji="1" lang="en-US" altLang="ko-KR" sz="4000" dirty="0"/>
              <a:t>)</a:t>
            </a:r>
            <a:endParaRPr kumimoji="1"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47177-A829-BE49-A8D3-A849250F1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kumimoji="1" lang="en-US" altLang="ko-KR" sz="2400" dirty="0"/>
              <a:t>Fibonacci(n)</a:t>
            </a:r>
            <a:r>
              <a:rPr kumimoji="1" lang="ko-KR" altLang="en-US" sz="2400" dirty="0"/>
              <a:t>을 구하기 위해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F(2) -&gt; F(3) -&gt; F(4) -&gt; …. -&gt; F(n)</a:t>
            </a:r>
            <a:r>
              <a:rPr kumimoji="1" lang="ko-KR" altLang="en-US" sz="2400" dirty="0"/>
              <a:t>을 계산</a:t>
            </a:r>
            <a:endParaRPr kumimoji="1" lang="en-US" altLang="ko-KR" sz="2400" dirty="0"/>
          </a:p>
          <a:p>
            <a:pPr marL="0" indent="0">
              <a:buNone/>
            </a:pP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-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Fibonacci(n)</a:t>
            </a:r>
            <a:r>
              <a:rPr kumimoji="1" lang="ko-KR" altLang="en-US" sz="2400" dirty="0"/>
              <a:t>을 구하기 위해 </a:t>
            </a:r>
            <a:r>
              <a:rPr kumimoji="1" lang="en-US" altLang="ko-KR" sz="2400" dirty="0"/>
              <a:t>n</a:t>
            </a:r>
            <a:r>
              <a:rPr kumimoji="1" lang="ko-KR" altLang="en-US" sz="2400" dirty="0"/>
              <a:t>번의 계산만이 필요</a:t>
            </a:r>
            <a:endParaRPr kumimoji="1" lang="en-US" altLang="ko-KR" sz="2400" dirty="0"/>
          </a:p>
          <a:p>
            <a:pPr>
              <a:buFontTx/>
              <a:buChar char="-"/>
            </a:pPr>
            <a:r>
              <a:rPr kumimoji="1" lang="ko-KR" altLang="en-US" sz="2400" dirty="0"/>
              <a:t>하지만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코드를 작성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이해하는 데에 재귀 함수 형식보다 어려움이 존재</a:t>
            </a: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879250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3E5EB-2C15-654E-8FF3-98FC7A05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000" dirty="0"/>
              <a:t>3.</a:t>
            </a:r>
            <a:r>
              <a:rPr kumimoji="1" lang="ko-KR" altLang="en-US" sz="4000" dirty="0"/>
              <a:t> </a:t>
            </a:r>
            <a:r>
              <a:rPr kumimoji="1" lang="en-US" altLang="ko-KR" sz="4000" dirty="0"/>
              <a:t>Dynamic programming(</a:t>
            </a:r>
            <a:r>
              <a:rPr kumimoji="1" lang="ko-KR" altLang="en-US" sz="4000" dirty="0"/>
              <a:t>동적 계획법</a:t>
            </a:r>
            <a:r>
              <a:rPr kumimoji="1" lang="en-US" altLang="ko-KR" sz="4000" dirty="0"/>
              <a:t>)</a:t>
            </a:r>
            <a:endParaRPr kumimoji="1"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47177-A829-BE49-A8D3-A849250F1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kumimoji="1" lang="en-US" altLang="ko-KR" sz="2400" dirty="0"/>
              <a:t>Dynamic programming</a:t>
            </a:r>
            <a:r>
              <a:rPr kumimoji="1" lang="ko-KR" altLang="en-US" sz="2400" dirty="0"/>
              <a:t>이란</a:t>
            </a:r>
            <a:r>
              <a:rPr kumimoji="1" lang="en-US" altLang="ko-KR" sz="2400" dirty="0"/>
              <a:t>?</a:t>
            </a:r>
          </a:p>
          <a:p>
            <a:pPr marL="0" indent="0">
              <a:buNone/>
            </a:pPr>
            <a:r>
              <a:rPr kumimoji="1" lang="en-US" altLang="ko-KR" sz="2400" dirty="0"/>
              <a:t>	-</a:t>
            </a:r>
            <a:r>
              <a:rPr kumimoji="1" lang="ko-KR" altLang="en-US" sz="2400" dirty="0"/>
              <a:t> 한 큰 문제를 작은 문제들로 나누어서 해결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	-</a:t>
            </a:r>
            <a:r>
              <a:rPr kumimoji="1" lang="ko-KR" altLang="en-US" sz="2400" dirty="0"/>
              <a:t> 작은 문제의 계산 결과를 저장하여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나중에 사용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	-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0-1 </a:t>
            </a:r>
            <a:r>
              <a:rPr kumimoji="1" lang="ko-KR" altLang="en-US" sz="2400" dirty="0"/>
              <a:t>배낭 문제</a:t>
            </a:r>
            <a:r>
              <a:rPr kumimoji="1" lang="en-US" altLang="ko-KR" sz="2400" dirty="0"/>
              <a:t>, </a:t>
            </a:r>
            <a:r>
              <a:rPr kumimoji="1" lang="ko-KR" altLang="en-US" sz="2400" dirty="0"/>
              <a:t>최단 루트 길 찾기 문제 등 다양한 분야에 적용</a:t>
            </a:r>
            <a:endParaRPr kumimoji="1" lang="en-US" altLang="ko-KR" sz="2400" dirty="0"/>
          </a:p>
          <a:p>
            <a:pPr marL="0" indent="0">
              <a:buNone/>
            </a:pPr>
            <a:endParaRPr kumimoji="1" lang="en-US" altLang="ko-KR" sz="2400" dirty="0"/>
          </a:p>
          <a:p>
            <a:pPr>
              <a:buFontTx/>
              <a:buChar char="-"/>
            </a:pPr>
            <a:r>
              <a:rPr kumimoji="1" lang="en-US" altLang="ko-KR" sz="2400" dirty="0"/>
              <a:t>Fibonacci number</a:t>
            </a:r>
            <a:r>
              <a:rPr kumimoji="1" lang="ko-KR" altLang="en-US" sz="2400" dirty="0"/>
              <a:t>에 적용한다면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	-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Fibonacci(n)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큰 문제</a:t>
            </a:r>
            <a:r>
              <a:rPr kumimoji="1" lang="en-US" altLang="ko-KR" sz="2000" dirty="0"/>
              <a:t>)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=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Fibonacci(n-1) + Fibonacci(n-2)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작은 문제들</a:t>
            </a:r>
            <a:r>
              <a:rPr kumimoji="1" lang="en-US" altLang="ko-KR" sz="2000" dirty="0"/>
              <a:t>)</a:t>
            </a:r>
          </a:p>
          <a:p>
            <a:pPr marL="0" indent="0">
              <a:buNone/>
            </a:pPr>
            <a:r>
              <a:rPr kumimoji="1" lang="en-US" altLang="ko-KR" sz="2400" dirty="0"/>
              <a:t>	-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F(n-1), F(n-2), F(n-3) </a:t>
            </a:r>
            <a:r>
              <a:rPr kumimoji="1" lang="ko-KR" altLang="en-US" sz="2400" dirty="0"/>
              <a:t>등을 저장하여 나중에 사용</a:t>
            </a:r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227192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559</Words>
  <Application>Microsoft Macintosh PowerPoint</Application>
  <PresentationFormat>와이드스크린</PresentationFormat>
  <Paragraphs>74</Paragraphs>
  <Slides>18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Fibonacci number</vt:lpstr>
      <vt:lpstr>0. 과제 해결 방법</vt:lpstr>
      <vt:lpstr>0. 과제 해결 방법</vt:lpstr>
      <vt:lpstr>1. Recursive function(재귀 함수)</vt:lpstr>
      <vt:lpstr>1. Recursive function(재귀 함수)</vt:lpstr>
      <vt:lpstr>1. Recursive function(재귀 함수)</vt:lpstr>
      <vt:lpstr>2. Loop(반복문)</vt:lpstr>
      <vt:lpstr>2. Loop(반복문)</vt:lpstr>
      <vt:lpstr>3. Dynamic programming(동적 계획법)</vt:lpstr>
      <vt:lpstr>3. Dynamic programming(동적 계획법)</vt:lpstr>
      <vt:lpstr>3. Dynamic programming(동적 계획법)</vt:lpstr>
      <vt:lpstr>3. Dynamic programming(동적 계획법)</vt:lpstr>
      <vt:lpstr>3. Dynamic programming(동적 계획법)</vt:lpstr>
      <vt:lpstr>4. 각 방법에서의 시간 비교</vt:lpstr>
      <vt:lpstr>4. 각 방법에서의 시간 비교</vt:lpstr>
      <vt:lpstr>4. 각 방법에서의 시간 비교</vt:lpstr>
      <vt:lpstr>4. 각 방법에서의 시간 비교</vt:lpstr>
      <vt:lpstr>4. 각 방법에서의 시간 비교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Fibonacci number</dc:title>
  <dc:creator>Microsoft Office User</dc:creator>
  <cp:lastModifiedBy>Microsoft Office User</cp:lastModifiedBy>
  <cp:revision>7</cp:revision>
  <cp:lastPrinted>2022-03-19T17:32:18Z</cp:lastPrinted>
  <dcterms:created xsi:type="dcterms:W3CDTF">2022-03-19T17:07:28Z</dcterms:created>
  <dcterms:modified xsi:type="dcterms:W3CDTF">2022-03-21T02:04:46Z</dcterms:modified>
</cp:coreProperties>
</file>