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62" r:id="rId6"/>
    <p:sldId id="265" r:id="rId7"/>
    <p:sldId id="266" r:id="rId8"/>
    <p:sldId id="267" r:id="rId9"/>
    <p:sldId id="268" r:id="rId10"/>
    <p:sldId id="263" r:id="rId11"/>
    <p:sldId id="269" r:id="rId12"/>
    <p:sldId id="264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49"/>
  </p:normalViewPr>
  <p:slideViewPr>
    <p:cSldViewPr snapToGrid="0" snapToObjects="1">
      <p:cViewPr>
        <p:scale>
          <a:sx n="80" d="100"/>
          <a:sy n="80" d="100"/>
        </p:scale>
        <p:origin x="28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E6B92-5620-BC42-97E9-D945635B01AF}" type="datetimeFigureOut">
              <a:t>2022. 6. 23.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58D4A-2D5E-E448-84E4-B899B100F024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4986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58D4A-2D5E-E448-84E4-B899B100F024}" type="slidenum"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8619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58D4A-2D5E-E448-84E4-B899B100F024}" type="slidenum"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0192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A5241-B73F-2443-96C4-61CD4B49D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481B09-FED1-C94C-8F11-448EF626F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A7A510-CF03-C046-9F12-CD1A35E2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FF7D-99C8-E44D-B7AD-7830A60E85B1}" type="datetimeFigureOut">
              <a:t>2022. 6. 23.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94208D-AE83-2E45-B8AA-0AE080D8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5ADAE-F30D-BB46-AF01-3A348FF5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9C2B-CBA5-EF4A-AB07-52AD93C8ECF4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14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0AC8B-2593-1541-874D-53379B4E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77FE3D-B173-FE4F-8B78-DB48EA7C5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9039A-03DF-0040-81A1-CB56F1C4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FF7D-99C8-E44D-B7AD-7830A60E85B1}" type="datetimeFigureOut">
              <a:t>2022. 6. 23.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30EFED-CE8A-4947-9DE0-8458002D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9DE9D-C441-B847-A00A-DDB5EB15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9C2B-CBA5-EF4A-AB07-52AD93C8ECF4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986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0E65FE-F316-5A47-BB86-89465BBEA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B5E4E1-90BA-3043-9C39-1BF410BAB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740BB-A22B-294F-887C-55C3E2C9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FF7D-99C8-E44D-B7AD-7830A60E85B1}" type="datetimeFigureOut">
              <a:t>2022. 6. 23.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A5C33-3A35-0C4D-8BBE-5381F97A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967EB5-2583-0F40-A2BB-7FD3F6BB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9C2B-CBA5-EF4A-AB07-52AD93C8ECF4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058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52621-82D7-C649-B66A-D0C3C101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1D30D-1DD8-E84C-89CF-0AAB99243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2CD23-AEBA-6141-B40C-88717363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FF7D-99C8-E44D-B7AD-7830A60E85B1}" type="datetimeFigureOut">
              <a:t>2022. 6. 23.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4BB7-4388-FD47-936E-7F0D0BEC7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79C47-F4FB-A243-90D6-6E1C7AA1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9C2B-CBA5-EF4A-AB07-52AD93C8ECF4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983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400EA-111B-D048-9D5B-C6003A8CE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0BE863-887F-FD4D-8253-B2CB89C1C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E914F-9C5D-6A4E-8DE3-1DDEDA7B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FF7D-99C8-E44D-B7AD-7830A60E85B1}" type="datetimeFigureOut">
              <a:t>2022. 6. 23.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71A3D-3475-1040-959D-BE271D87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5C5453-95E1-1341-9576-920608B5A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9C2B-CBA5-EF4A-AB07-52AD93C8ECF4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19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4F0DE-D727-4446-8A59-E9966BC1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2316B-8E86-4C47-AB35-11CDF7125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5C7694-6533-D84B-A969-9220E6F49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55DB18-001E-CD4B-A492-89A4497E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FF7D-99C8-E44D-B7AD-7830A60E85B1}" type="datetimeFigureOut">
              <a:t>2022. 6. 23.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AFCB9C-3878-9544-8397-D57F5D4B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B2C6E6-D96F-A942-A166-2C8EBF96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9C2B-CBA5-EF4A-AB07-52AD93C8ECF4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752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2B1F0-1413-B34D-A8EB-CE704BB8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9A9273-0BA9-3948-A1AD-906F55AF1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4448B9-6533-6147-B285-EA1AD2767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2F49A2-9EEF-284D-A5C7-1847A22B1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49E7CE-249E-4C4C-BE1E-D74BB9957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91EA06-4813-3A4D-A7FD-6C897604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FF7D-99C8-E44D-B7AD-7830A60E85B1}" type="datetimeFigureOut">
              <a:t>2022. 6. 23.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406727-33EE-204B-A01D-F176768B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5CE06A-E4E1-C642-86CB-3F0F6A22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9C2B-CBA5-EF4A-AB07-52AD93C8ECF4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541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8B650-0476-F044-BC6C-6BB7D757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15C705-F23B-E547-8134-FC126F03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FF7D-99C8-E44D-B7AD-7830A60E85B1}" type="datetimeFigureOut">
              <a:t>2022. 6. 23.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DEAC9B-E034-D146-8B31-1AB2C584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047F11-E524-1844-858C-AC0989A7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9C2B-CBA5-EF4A-AB07-52AD93C8ECF4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242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8B82B4-4B1C-FE44-AC64-FAE7E718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FF7D-99C8-E44D-B7AD-7830A60E85B1}" type="datetimeFigureOut">
              <a:t>2022. 6. 23.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6AADC2-1F50-3446-9057-7E5072CB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D19FD0-7D1A-8F44-81B2-B04E7695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9C2B-CBA5-EF4A-AB07-52AD93C8ECF4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245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F2877-7F0D-5F4D-9806-710D6F4B7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694292-5144-D54B-B4DE-D3BFDA86B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DA2CFA-DE8C-CC40-8E0D-84EDCE94A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F7AD75-A3A8-384B-9CE4-CA4E525E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FF7D-99C8-E44D-B7AD-7830A60E85B1}" type="datetimeFigureOut">
              <a:t>2022. 6. 23.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04E73C-0CA2-6D43-87CA-9238018C0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5DD467-3694-B34F-BD46-46FE19AC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9C2B-CBA5-EF4A-AB07-52AD93C8ECF4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627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BA975-6195-9843-86EE-06F8EA69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975472-A23C-804B-A353-3DABDF45B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550E72-2319-9A46-AC47-96734A707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016D6-4B80-7646-9352-24DEFB43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FF7D-99C8-E44D-B7AD-7830A60E85B1}" type="datetimeFigureOut">
              <a:t>2022. 6. 23.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D0816-1BBE-DA4A-BB70-9B172E0A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A9E2A2-CB36-EA41-B2EF-2BBF1121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9C2B-CBA5-EF4A-AB07-52AD93C8ECF4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91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A4576C-AA57-4C43-AF53-D8E31150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105D2E-F179-7242-92AC-919254733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C0C00-E5D6-E845-A7DA-2D765B0F8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AFF7D-99C8-E44D-B7AD-7830A60E85B1}" type="datetimeFigureOut">
              <a:t>2022. 6. 23.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F85FB-6546-9E4E-A8B2-8C5B1C08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4A617-8601-F849-90DC-4C284B965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89C2B-CBA5-EF4A-AB07-52AD93C8ECF4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635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606F0-8806-C44E-977C-1A7AD19CB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000"/>
              <a:t>기말 프로젝트</a:t>
            </a:r>
            <a:br>
              <a:rPr kumimoji="1" lang="en-US" altLang="ko-KR" sz="4000"/>
            </a:br>
            <a:r>
              <a:rPr kumimoji="1" lang="en-US" altLang="ko-KR" sz="3000"/>
              <a:t>(</a:t>
            </a:r>
            <a:r>
              <a:rPr kumimoji="1" lang="ko-KR" altLang="en-US" sz="3000"/>
              <a:t>축구 선수</a:t>
            </a:r>
            <a:r>
              <a:rPr kumimoji="1" lang="en-US" altLang="ko-KR" sz="3000"/>
              <a:t>/</a:t>
            </a:r>
            <a:r>
              <a:rPr kumimoji="1" lang="ko-KR" altLang="en-US" sz="3000"/>
              <a:t>팀 데이터 바탕으로</a:t>
            </a:r>
            <a:r>
              <a:rPr kumimoji="1" lang="en-US" altLang="ko-KR" sz="3000"/>
              <a:t>)</a:t>
            </a:r>
            <a:endParaRPr kumimoji="1" lang="ko-KR" altLang="en-US" sz="3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4C5380-9398-B64B-ABC8-358FE16E5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en-US" altLang="ko-KR" sz="2000"/>
          </a:p>
          <a:p>
            <a:r>
              <a:rPr kumimoji="1" lang="en-US" altLang="ko-KR" sz="2000"/>
              <a:t>20201635</a:t>
            </a:r>
            <a:r>
              <a:rPr kumimoji="1" lang="ko-KR" altLang="en-US" sz="2000"/>
              <a:t> 컴퓨터공학과 전찬</a:t>
            </a:r>
          </a:p>
        </p:txBody>
      </p:sp>
    </p:spTree>
    <p:extLst>
      <p:ext uri="{BB962C8B-B14F-4D97-AF65-F5344CB8AC3E}">
        <p14:creationId xmlns:p14="http://schemas.microsoft.com/office/powerpoint/2010/main" val="3026619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86428-6330-D849-BF31-1B0F064E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500"/>
              <a:t>데이터 분석</a:t>
            </a:r>
            <a:r>
              <a:rPr kumimoji="1" lang="en-US" altLang="ko-KR" sz="3500"/>
              <a:t> </a:t>
            </a:r>
            <a:r>
              <a:rPr kumimoji="1" lang="ko-KR" altLang="en-US" sz="3500"/>
              <a:t>과정 </a:t>
            </a:r>
            <a:r>
              <a:rPr kumimoji="1" lang="en-US" altLang="ko-KR" sz="3500"/>
              <a:t>-</a:t>
            </a:r>
            <a:r>
              <a:rPr kumimoji="1" lang="ko-KR" altLang="en-US" sz="3500"/>
              <a:t> </a:t>
            </a:r>
            <a:r>
              <a:rPr kumimoji="1" lang="en-US" altLang="ko-KR" sz="3500"/>
              <a:t>1</a:t>
            </a:r>
            <a:endParaRPr kumimoji="1" lang="ko-KR" altLang="en-US" sz="35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BE0C4-A42D-0149-AE46-F4016300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kumimoji="1" lang="ko-KR" altLang="en-US" sz="2500"/>
              <a:t>위에서 정의한 </a:t>
            </a:r>
            <a:r>
              <a:rPr kumimoji="1" lang="en-US" altLang="ko-KR" sz="2500"/>
              <a:t>evaluate_head_coach() method</a:t>
            </a:r>
            <a:r>
              <a:rPr kumimoji="1" lang="ko-KR" altLang="en-US" sz="2500"/>
              <a:t>로</a:t>
            </a:r>
            <a:r>
              <a:rPr kumimoji="1" lang="en-US" altLang="ko-KR" sz="2500"/>
              <a:t>,</a:t>
            </a:r>
            <a:r>
              <a:rPr kumimoji="1" lang="ko-KR" altLang="en-US" sz="2500"/>
              <a:t> 각 팀의 감독을 평가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72530F-CF96-E147-ACDE-081FE7BF7E1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759" y="2577365"/>
            <a:ext cx="4030345" cy="359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17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86428-6330-D849-BF31-1B0F064E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500"/>
              <a:t>데이터 분석</a:t>
            </a:r>
            <a:r>
              <a:rPr kumimoji="1" lang="en-US" altLang="ko-KR" sz="3500"/>
              <a:t> </a:t>
            </a:r>
            <a:r>
              <a:rPr kumimoji="1" lang="ko-KR" altLang="en-US" sz="3500"/>
              <a:t>과정 </a:t>
            </a:r>
            <a:r>
              <a:rPr kumimoji="1" lang="en-US" altLang="ko-KR" sz="3500"/>
              <a:t>–</a:t>
            </a:r>
            <a:r>
              <a:rPr kumimoji="1" lang="ko-KR" altLang="en-US" sz="3500"/>
              <a:t> </a:t>
            </a:r>
            <a:r>
              <a:rPr kumimoji="1" lang="en-US" altLang="ko-KR" sz="3500"/>
              <a:t>2,</a:t>
            </a:r>
            <a:r>
              <a:rPr kumimoji="1" lang="ko-KR" altLang="en-US" sz="3500"/>
              <a:t> </a:t>
            </a:r>
            <a:r>
              <a:rPr kumimoji="1" lang="en-US" altLang="ko-KR" sz="3500"/>
              <a:t>3,</a:t>
            </a:r>
            <a:r>
              <a:rPr kumimoji="1" lang="ko-KR" altLang="en-US" sz="3500"/>
              <a:t> </a:t>
            </a:r>
            <a:r>
              <a:rPr kumimoji="1" lang="en-US" altLang="ko-KR" sz="3500"/>
              <a:t>4</a:t>
            </a:r>
            <a:endParaRPr kumimoji="1" lang="ko-KR" altLang="en-US" sz="35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BE0C4-A42D-0149-AE46-F4016300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kumimoji="1" lang="ko-KR" altLang="en-US" sz="2500"/>
              <a:t>팀에 포함되는 선수 평균 </a:t>
            </a:r>
            <a:r>
              <a:rPr kumimoji="1" lang="en-US" altLang="ko-KR" sz="2500"/>
              <a:t>rating</a:t>
            </a:r>
            <a:r>
              <a:rPr kumimoji="1" lang="ko-KR" altLang="en-US" sz="2500"/>
              <a:t>으로 순위를 예측한 이후</a:t>
            </a:r>
            <a:r>
              <a:rPr kumimoji="1" lang="en-US" altLang="ko-KR" sz="2500"/>
              <a:t>,</a:t>
            </a:r>
            <a:r>
              <a:rPr kumimoji="1" lang="ko-KR" altLang="en-US" sz="2500"/>
              <a:t> 실제 순위랑 비교하는 경우 예측 정확도 </a:t>
            </a:r>
            <a:r>
              <a:rPr kumimoji="1" lang="en-US" altLang="ko-KR" sz="2500"/>
              <a:t>=&gt;</a:t>
            </a:r>
            <a:r>
              <a:rPr kumimoji="1" lang="ko-KR" altLang="en-US" sz="2500"/>
              <a:t> </a:t>
            </a:r>
            <a:r>
              <a:rPr kumimoji="1" lang="en-US" altLang="ko-KR" sz="2500"/>
              <a:t>25%</a:t>
            </a:r>
          </a:p>
          <a:p>
            <a:pPr>
              <a:buFontTx/>
              <a:buChar char="-"/>
            </a:pPr>
            <a:r>
              <a:rPr kumimoji="1" lang="ko-KR" altLang="en-US" sz="2500"/>
              <a:t>팀 선수 중 상위 </a:t>
            </a:r>
            <a:r>
              <a:rPr kumimoji="1" lang="en-US" altLang="ko-KR" sz="2500"/>
              <a:t>11</a:t>
            </a:r>
            <a:r>
              <a:rPr kumimoji="1" lang="ko-KR" altLang="en-US" sz="2500"/>
              <a:t>명을 대상으로 평균 </a:t>
            </a:r>
            <a:r>
              <a:rPr kumimoji="1" lang="en-US" altLang="ko-KR" sz="2500"/>
              <a:t>rating</a:t>
            </a:r>
            <a:r>
              <a:rPr kumimoji="1" lang="ko-KR" altLang="en-US" sz="2500"/>
              <a:t>으로 순위를 예측하는 경우 예측 정확도 </a:t>
            </a:r>
            <a:r>
              <a:rPr kumimoji="1" lang="en-US" altLang="ko-KR" sz="2500"/>
              <a:t>=&gt;</a:t>
            </a:r>
            <a:r>
              <a:rPr kumimoji="1" lang="ko-KR" altLang="en-US" sz="2500"/>
              <a:t> </a:t>
            </a:r>
            <a:r>
              <a:rPr kumimoji="1" lang="en-US" altLang="ko-KR" sz="2500"/>
              <a:t>40%</a:t>
            </a:r>
          </a:p>
          <a:p>
            <a:pPr>
              <a:buFontTx/>
              <a:buChar char="-"/>
            </a:pPr>
            <a:r>
              <a:rPr kumimoji="1" lang="ko-KR" altLang="en-US" sz="2500"/>
              <a:t>팀 </a:t>
            </a:r>
            <a:r>
              <a:rPr kumimoji="1" lang="en-US" altLang="ko-KR" sz="2500"/>
              <a:t>rating </a:t>
            </a:r>
            <a:r>
              <a:rPr kumimoji="1" lang="ko-KR" altLang="en-US" sz="2500"/>
              <a:t>자체로 예측하는 경우 예측 정확도 </a:t>
            </a:r>
            <a:r>
              <a:rPr kumimoji="1" lang="en-US" altLang="ko-KR" sz="2500"/>
              <a:t>=&gt;</a:t>
            </a:r>
            <a:r>
              <a:rPr kumimoji="1" lang="ko-KR" altLang="en-US" sz="2500"/>
              <a:t> </a:t>
            </a:r>
            <a:r>
              <a:rPr kumimoji="1" lang="en-US" altLang="ko-KR" sz="2500"/>
              <a:t>100%</a:t>
            </a:r>
          </a:p>
          <a:p>
            <a:pPr>
              <a:buFontTx/>
              <a:buChar char="-"/>
            </a:pPr>
            <a:endParaRPr kumimoji="1" lang="en-US" altLang="ko-KR" sz="2500"/>
          </a:p>
          <a:p>
            <a:pPr>
              <a:buFontTx/>
              <a:buChar char="-"/>
            </a:pPr>
            <a:r>
              <a:rPr kumimoji="1" lang="en-US" altLang="ko-KR" sz="2500"/>
              <a:t>11</a:t>
            </a:r>
            <a:r>
              <a:rPr kumimoji="1" lang="ko-KR" altLang="en-US" sz="2500"/>
              <a:t>명을 기준으로 예측하는 것</a:t>
            </a:r>
            <a:r>
              <a:rPr kumimoji="1" lang="en-US" altLang="ko-KR" sz="2500"/>
              <a:t>,</a:t>
            </a:r>
            <a:r>
              <a:rPr kumimoji="1" lang="ko-KR" altLang="en-US" sz="2500"/>
              <a:t> 그리고 팀의 감독이 팀의 순위 예측에 큰 비중을 차지함을 파악 가능</a:t>
            </a:r>
          </a:p>
        </p:txBody>
      </p:sp>
    </p:spTree>
    <p:extLst>
      <p:ext uri="{BB962C8B-B14F-4D97-AF65-F5344CB8AC3E}">
        <p14:creationId xmlns:p14="http://schemas.microsoft.com/office/powerpoint/2010/main" val="2681960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86428-6330-D849-BF31-1B0F064E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500"/>
              <a:t>데이터 시각화</a:t>
            </a:r>
            <a:r>
              <a:rPr kumimoji="1" lang="en-US" altLang="ko-KR" sz="3500"/>
              <a:t> </a:t>
            </a:r>
            <a:r>
              <a:rPr kumimoji="1" lang="ko-KR" altLang="en-US" sz="3500"/>
              <a:t>과정 </a:t>
            </a:r>
            <a:r>
              <a:rPr kumimoji="1" lang="en-US" altLang="ko-KR" sz="3500"/>
              <a:t>–</a:t>
            </a:r>
            <a:r>
              <a:rPr kumimoji="1" lang="ko-KR" altLang="en-US" sz="3500"/>
              <a:t> </a:t>
            </a:r>
            <a:r>
              <a:rPr kumimoji="1" lang="en-US" altLang="ko-KR" sz="3500"/>
              <a:t>1,</a:t>
            </a:r>
            <a:r>
              <a:rPr kumimoji="1" lang="ko-KR" altLang="en-US" sz="3500"/>
              <a:t> </a:t>
            </a:r>
            <a:r>
              <a:rPr kumimoji="1" lang="en-US" altLang="ko-KR" sz="3500"/>
              <a:t>2</a:t>
            </a:r>
            <a:endParaRPr kumimoji="1" lang="ko-KR" altLang="en-US" sz="35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BE0C4-A42D-0149-AE46-F4016300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kumimoji="1" lang="ko-KR" altLang="en-US" sz="2500"/>
              <a:t>다양한 분야</a:t>
            </a:r>
            <a:r>
              <a:rPr kumimoji="1" lang="en-US" altLang="ko-KR" sz="2500"/>
              <a:t>,</a:t>
            </a:r>
            <a:r>
              <a:rPr kumimoji="1" lang="ko-KR" altLang="en-US" sz="2500"/>
              <a:t> 특히 게임에서 능력치 등의 정보를 시각화할 때 많이 활용하는 레이터 차트를 바탕으로 팀 객체를 시각화</a:t>
            </a:r>
            <a:endParaRPr kumimoji="1" lang="en-US" altLang="ko-KR" sz="2500"/>
          </a:p>
          <a:p>
            <a:pPr>
              <a:buFontTx/>
              <a:buChar char="-"/>
            </a:pPr>
            <a:r>
              <a:rPr kumimoji="1" lang="ko-KR" altLang="en-US" sz="2500"/>
              <a:t>각 정보의 단위가 </a:t>
            </a:r>
            <a:r>
              <a:rPr kumimoji="1" lang="en-US" altLang="ko-KR" sz="2500"/>
              <a:t>0~10</a:t>
            </a:r>
            <a:r>
              <a:rPr kumimoji="1" lang="ko-KR" altLang="en-US" sz="2500"/>
              <a:t> </a:t>
            </a:r>
            <a:r>
              <a:rPr kumimoji="1" lang="en-US" altLang="ko-KR" sz="2500"/>
              <a:t>/</a:t>
            </a:r>
            <a:r>
              <a:rPr kumimoji="1" lang="ko-KR" altLang="en-US" sz="2500"/>
              <a:t> </a:t>
            </a:r>
            <a:r>
              <a:rPr kumimoji="1" lang="en-US" altLang="ko-KR" sz="2500"/>
              <a:t>0~100</a:t>
            </a:r>
            <a:r>
              <a:rPr kumimoji="1" lang="ko-KR" altLang="en-US" sz="2500"/>
              <a:t> 처럼 다르기 때문에 정규화 필요</a:t>
            </a:r>
            <a:endParaRPr kumimoji="1" lang="en-US" altLang="ko-KR" sz="2500"/>
          </a:p>
          <a:p>
            <a:pPr marL="0" indent="0">
              <a:buNone/>
            </a:pPr>
            <a:r>
              <a:rPr kumimoji="1" lang="en-US" altLang="ko-KR" sz="2500"/>
              <a:t>=&gt;</a:t>
            </a:r>
            <a:r>
              <a:rPr kumimoji="1" lang="ko-KR" altLang="en-US" sz="2500"/>
              <a:t> </a:t>
            </a:r>
            <a:r>
              <a:rPr kumimoji="1" lang="en-US" altLang="ko-KR" sz="2500"/>
              <a:t>(X - min) / (max - min) </a:t>
            </a:r>
            <a:r>
              <a:rPr kumimoji="1" lang="ko-KR" altLang="en-US" sz="2500"/>
              <a:t>의 식으로 </a:t>
            </a:r>
            <a:r>
              <a:rPr kumimoji="1" lang="en-US" altLang="ko-KR" sz="2500"/>
              <a:t>0~1</a:t>
            </a:r>
            <a:r>
              <a:rPr kumimoji="1" lang="ko-KR" altLang="en-US" sz="2500"/>
              <a:t>로 </a:t>
            </a:r>
            <a:r>
              <a:rPr kumimoji="1" lang="en-US" altLang="ko-KR" sz="2500"/>
              <a:t>rescaling </a:t>
            </a:r>
            <a:r>
              <a:rPr kumimoji="1" lang="ko-KR" altLang="en-US" sz="2500"/>
              <a:t>수행</a:t>
            </a:r>
            <a:endParaRPr kumimoji="1" lang="en-US" altLang="ko-KR" sz="2500"/>
          </a:p>
          <a:p>
            <a:pPr marL="0" indent="0">
              <a:buNone/>
            </a:pPr>
            <a:r>
              <a:rPr kumimoji="1" lang="ko-KR" altLang="en-US" sz="2500"/>
              <a:t>이를 </a:t>
            </a:r>
            <a:r>
              <a:rPr kumimoji="1" lang="en-US" altLang="ko-KR" sz="2500"/>
              <a:t>print_radar_chart() </a:t>
            </a:r>
            <a:r>
              <a:rPr kumimoji="1" lang="ko-KR" altLang="en-US" sz="2500"/>
              <a:t>함수를 통해 시각화 가능</a:t>
            </a:r>
            <a:endParaRPr kumimoji="1" lang="en-US" altLang="ko-KR" sz="2500"/>
          </a:p>
          <a:p>
            <a:pPr>
              <a:buFont typeface="Symbol" pitchFamily="2" charset="2"/>
              <a:buChar char="Þ"/>
            </a:pPr>
            <a:endParaRPr kumimoji="1" lang="en-US" altLang="ko-KR" sz="2500"/>
          </a:p>
          <a:p>
            <a:pPr marL="0" indent="0">
              <a:buNone/>
            </a:pPr>
            <a:r>
              <a:rPr kumimoji="1" lang="en-US" altLang="ko-KR" sz="2500"/>
              <a:t>-</a:t>
            </a:r>
            <a:r>
              <a:rPr kumimoji="1" lang="ko-KR" altLang="en-US" sz="2500"/>
              <a:t> 동일한 과정을 바탕으로</a:t>
            </a:r>
            <a:r>
              <a:rPr kumimoji="1" lang="en-US" altLang="ko-KR" sz="2500"/>
              <a:t>,</a:t>
            </a:r>
            <a:r>
              <a:rPr kumimoji="1" lang="ko-KR" altLang="en-US" sz="2500"/>
              <a:t> 두 팀을 레이더 차트에 표현해 비교할 수 있는 함수인 </a:t>
            </a:r>
            <a:r>
              <a:rPr kumimoji="1" lang="en-US" altLang="ko-KR" sz="2500"/>
              <a:t>radar_compare() </a:t>
            </a:r>
            <a:r>
              <a:rPr kumimoji="1" lang="ko-KR" altLang="en-US" sz="2500"/>
              <a:t>또한 정의</a:t>
            </a:r>
          </a:p>
        </p:txBody>
      </p:sp>
    </p:spTree>
    <p:extLst>
      <p:ext uri="{BB962C8B-B14F-4D97-AF65-F5344CB8AC3E}">
        <p14:creationId xmlns:p14="http://schemas.microsoft.com/office/powerpoint/2010/main" val="1420240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86428-6330-D849-BF31-1B0F064E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500"/>
              <a:t>데이터 시각화</a:t>
            </a:r>
            <a:r>
              <a:rPr kumimoji="1" lang="en-US" altLang="ko-KR" sz="3500"/>
              <a:t> </a:t>
            </a:r>
            <a:r>
              <a:rPr kumimoji="1" lang="ko-KR" altLang="en-US" sz="3500"/>
              <a:t>과정 </a:t>
            </a:r>
            <a:r>
              <a:rPr kumimoji="1" lang="en-US" altLang="ko-KR" sz="3500"/>
              <a:t>–</a:t>
            </a:r>
            <a:r>
              <a:rPr kumimoji="1" lang="ko-KR" altLang="en-US" sz="3500"/>
              <a:t> </a:t>
            </a:r>
            <a:r>
              <a:rPr kumimoji="1" lang="en-US" altLang="ko-KR" sz="3500"/>
              <a:t>1,</a:t>
            </a:r>
            <a:r>
              <a:rPr kumimoji="1" lang="ko-KR" altLang="en-US" sz="3500"/>
              <a:t> </a:t>
            </a:r>
            <a:r>
              <a:rPr kumimoji="1" lang="en-US" altLang="ko-KR" sz="3500"/>
              <a:t>2</a:t>
            </a:r>
            <a:endParaRPr kumimoji="1" lang="ko-KR" altLang="en-US" sz="350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0CC9851-94B4-3E43-952C-2BD53724028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747" y="1879053"/>
            <a:ext cx="4163428" cy="37838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2E0B3C-B3A2-9A4B-92BF-F89195584FF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25" y="2264065"/>
            <a:ext cx="4163428" cy="33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64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86428-6330-D849-BF31-1B0F064E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500"/>
              <a:t>추가적인 기능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BE0C4-A42D-0149-AE46-F4016300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kumimoji="1" lang="ko-KR" altLang="en-US" sz="2500"/>
              <a:t>정규식 표현으로 선수를 검색할 수 있는 </a:t>
            </a:r>
            <a:r>
              <a:rPr kumimoji="1" lang="en-US" altLang="ko-KR" sz="2500"/>
              <a:t>search_by_regex() </a:t>
            </a:r>
            <a:r>
              <a:rPr kumimoji="1" lang="ko-KR" altLang="en-US" sz="2500"/>
              <a:t>함수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D25802-77CF-9A44-99E3-E322F0380F9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155" y="2932914"/>
            <a:ext cx="5583689" cy="337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39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86428-6330-D849-BF31-1B0F064E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500"/>
              <a:t>추가적인 기능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BE0C4-A42D-0149-AE46-F4016300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kumimoji="1" lang="ko-KR" altLang="en-US" sz="2500"/>
              <a:t>위에서 정의한 팀에 포함된 선수단 목록을 출력하는 </a:t>
            </a:r>
            <a:r>
              <a:rPr kumimoji="1" lang="en-US" altLang="ko-KR" sz="2500"/>
              <a:t>method</a:t>
            </a:r>
            <a:r>
              <a:rPr kumimoji="1" lang="ko-KR" altLang="en-US" sz="2500"/>
              <a:t>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B12B1D-9705-1843-8256-8F317FEBC73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85" y="2334176"/>
            <a:ext cx="1865630" cy="369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6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86428-6330-D849-BF31-1B0F064E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500"/>
              <a:t>데이터 </a:t>
            </a:r>
            <a:r>
              <a:rPr kumimoji="1" lang="en-US" altLang="ko-KR" sz="3500"/>
              <a:t>crawling </a:t>
            </a:r>
            <a:r>
              <a:rPr kumimoji="1" lang="ko-KR" altLang="en-US" sz="3500"/>
              <a:t>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BE0C4-A42D-0149-AE46-F4016300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500"/>
              <a:t>- whoscored.com</a:t>
            </a:r>
            <a:r>
              <a:rPr kumimoji="1" lang="ko-KR" altLang="en-US" sz="2500"/>
              <a:t>을 바탕으로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59FBB4-8F22-BE44-BE01-A85A06398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412" y="2272011"/>
            <a:ext cx="7313175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0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86428-6330-D849-BF31-1B0F064E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500"/>
              <a:t>데이터 </a:t>
            </a:r>
            <a:r>
              <a:rPr kumimoji="1" lang="en-US" altLang="ko-KR" sz="3500"/>
              <a:t>crawling </a:t>
            </a:r>
            <a:r>
              <a:rPr kumimoji="1" lang="ko-KR" altLang="en-US" sz="3500"/>
              <a:t>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BE0C4-A42D-0149-AE46-F4016300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kumimoji="1" lang="en-US" altLang="ko-KR" sz="2500"/>
              <a:t>selenium </a:t>
            </a:r>
            <a:r>
              <a:rPr kumimoji="1" lang="ko-KR" altLang="en-US" sz="2500"/>
              <a:t>을 통해 동적 크롤링을 수행</a:t>
            </a:r>
            <a:endParaRPr kumimoji="1" lang="en-US" altLang="ko-KR" sz="2500"/>
          </a:p>
          <a:p>
            <a:pPr marL="0" indent="0">
              <a:buNone/>
            </a:pPr>
            <a:r>
              <a:rPr kumimoji="1" lang="en-US" altLang="ko-KR" sz="2500"/>
              <a:t>whoscored.com</a:t>
            </a:r>
            <a:r>
              <a:rPr kumimoji="1" lang="ko-KR" altLang="en-US" sz="2500"/>
              <a:t>의 사이트의 경우</a:t>
            </a:r>
            <a:r>
              <a:rPr kumimoji="1" lang="en-US" altLang="ko-KR" sz="2500"/>
              <a:t>,</a:t>
            </a:r>
            <a:r>
              <a:rPr kumimoji="1" lang="ko-KR" altLang="en-US" sz="2500"/>
              <a:t> 소스 자체로 모든 데이터를 얻어낼 수 없기 때문에</a:t>
            </a:r>
            <a:r>
              <a:rPr kumimoji="1" lang="en-US" altLang="ko-KR" sz="2500"/>
              <a:t>,</a:t>
            </a:r>
            <a:r>
              <a:rPr kumimoji="1" lang="ko-KR" altLang="en-US" sz="2500"/>
              <a:t> 동적 크롤링이 필요하다</a:t>
            </a:r>
            <a:r>
              <a:rPr kumimoji="1" lang="en-US" altLang="ko-KR" sz="2500"/>
              <a:t>.</a:t>
            </a:r>
          </a:p>
          <a:p>
            <a:pPr marL="0" indent="0">
              <a:buNone/>
            </a:pPr>
            <a:endParaRPr kumimoji="1" lang="en-US" altLang="ko-KR" sz="2500"/>
          </a:p>
          <a:p>
            <a:pPr>
              <a:buFontTx/>
              <a:buChar char="-"/>
            </a:pPr>
            <a:r>
              <a:rPr kumimoji="1" lang="en-US" altLang="ko-KR" sz="2500"/>
              <a:t>pandas.io.html </a:t>
            </a:r>
            <a:r>
              <a:rPr kumimoji="1" lang="ko-KR" altLang="en-US" sz="2500"/>
              <a:t>을 통해 동적 크롤링한 정보에서 필요한 데이터 추출</a:t>
            </a:r>
            <a:endParaRPr kumimoji="1" lang="en-US" altLang="ko-KR" sz="2500"/>
          </a:p>
          <a:p>
            <a:pPr>
              <a:buFontTx/>
              <a:buChar char="-"/>
            </a:pPr>
            <a:endParaRPr kumimoji="1" lang="en-US" altLang="ko-KR" sz="2500"/>
          </a:p>
          <a:p>
            <a:pPr>
              <a:buFontTx/>
              <a:buChar char="-"/>
            </a:pPr>
            <a:r>
              <a:rPr kumimoji="1" lang="ko-KR" altLang="en-US" sz="2500"/>
              <a:t>크롤링한 데이터를 </a:t>
            </a:r>
            <a:r>
              <a:rPr kumimoji="1" lang="en-US" altLang="ko-KR" sz="2500"/>
              <a:t>pickle.dump() </a:t>
            </a:r>
            <a:r>
              <a:rPr kumimoji="1" lang="ko-KR" altLang="en-US" sz="2500"/>
              <a:t>로 저장해서</a:t>
            </a:r>
            <a:r>
              <a:rPr kumimoji="1" lang="en-US" altLang="ko-KR" sz="2500"/>
              <a:t>,</a:t>
            </a:r>
            <a:r>
              <a:rPr kumimoji="1" lang="ko-KR" altLang="en-US" sz="2500"/>
              <a:t> 웹 크롤링은 프로젝트 수행 중 한 번만 진행할 수 있도록 설정</a:t>
            </a:r>
          </a:p>
        </p:txBody>
      </p:sp>
    </p:spTree>
    <p:extLst>
      <p:ext uri="{BB962C8B-B14F-4D97-AF65-F5344CB8AC3E}">
        <p14:creationId xmlns:p14="http://schemas.microsoft.com/office/powerpoint/2010/main" val="336482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86428-6330-D849-BF31-1B0F064E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500"/>
              <a:t>데이터 </a:t>
            </a:r>
            <a:r>
              <a:rPr kumimoji="1" lang="en-US" altLang="ko-KR" sz="3500"/>
              <a:t>crawling </a:t>
            </a:r>
            <a:r>
              <a:rPr kumimoji="1" lang="ko-KR" altLang="en-US" sz="3500"/>
              <a:t>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BE0C4-A42D-0149-AE46-F4016300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kumimoji="1" lang="ko-KR" altLang="en-US" sz="2500"/>
              <a:t>위 과정에서 실행시간을 구할 수 있도록 </a:t>
            </a:r>
            <a:r>
              <a:rPr kumimoji="1" lang="en-US" altLang="ko-KR" sz="2500"/>
              <a:t>@checkTime decorator </a:t>
            </a:r>
            <a:r>
              <a:rPr kumimoji="1" lang="ko-KR" altLang="en-US" sz="2500"/>
              <a:t>설정</a:t>
            </a:r>
            <a:endParaRPr kumimoji="1" lang="en-US" altLang="ko-KR" sz="2500"/>
          </a:p>
          <a:p>
            <a:pPr marL="0" indent="0">
              <a:buNone/>
            </a:pPr>
            <a:endParaRPr kumimoji="1" lang="ko-KR" altLang="en-US" sz="2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62DAA4-23E8-ED45-83D9-BAC044BB7C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4" y="3255962"/>
            <a:ext cx="3451225" cy="148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0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86428-6330-D849-BF31-1B0F064E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500"/>
              <a:t>데이터 전처리</a:t>
            </a:r>
            <a:r>
              <a:rPr kumimoji="1" lang="en-US" altLang="ko-KR" sz="3500"/>
              <a:t> </a:t>
            </a:r>
            <a:r>
              <a:rPr kumimoji="1" lang="ko-KR" altLang="en-US" sz="3500"/>
              <a:t>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BE0C4-A42D-0149-AE46-F4016300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kumimoji="1" lang="ko-KR" altLang="en-US" sz="2500"/>
              <a:t>크롤링한 선수 </a:t>
            </a:r>
            <a:r>
              <a:rPr kumimoji="1" lang="en-US" altLang="ko-KR" sz="2500"/>
              <a:t>/</a:t>
            </a:r>
            <a:r>
              <a:rPr kumimoji="1" lang="ko-KR" altLang="en-US" sz="2500"/>
              <a:t> 팀 </a:t>
            </a:r>
            <a:r>
              <a:rPr kumimoji="1" lang="en-US" altLang="ko-KR" sz="2500"/>
              <a:t>DataFrame</a:t>
            </a:r>
            <a:r>
              <a:rPr kumimoji="1" lang="ko-KR" altLang="en-US" sz="2500"/>
              <a:t>을 원하는 형태로 전처리</a:t>
            </a:r>
            <a:endParaRPr kumimoji="1" lang="en-US" altLang="ko-KR" sz="2500"/>
          </a:p>
          <a:p>
            <a:pPr marL="0" indent="0">
              <a:buNone/>
            </a:pPr>
            <a:r>
              <a:rPr kumimoji="1" lang="ko-KR" altLang="en-US" sz="2500"/>
              <a:t>선수 데이터의 경우</a:t>
            </a:r>
            <a:r>
              <a:rPr kumimoji="1" lang="en-US" altLang="ko-KR" sz="2500"/>
              <a:t>,</a:t>
            </a:r>
            <a:r>
              <a:rPr kumimoji="1" lang="ko-KR" altLang="en-US" sz="2500"/>
              <a:t> 이름에 팀 이름이 포함되어 저장되어 있으며</a:t>
            </a:r>
            <a:r>
              <a:rPr kumimoji="1" lang="en-US" altLang="ko-KR" sz="2500"/>
              <a:t>,</a:t>
            </a:r>
          </a:p>
          <a:p>
            <a:pPr marL="0" indent="0">
              <a:buNone/>
            </a:pPr>
            <a:r>
              <a:rPr kumimoji="1" lang="ko-KR" altLang="en-US" sz="2500"/>
              <a:t>데이터의 중복이 존재</a:t>
            </a:r>
            <a:endParaRPr kumimoji="1" lang="en-US" altLang="ko-KR" sz="2500"/>
          </a:p>
          <a:p>
            <a:pPr marL="0" indent="0">
              <a:buNone/>
            </a:pPr>
            <a:r>
              <a:rPr kumimoji="1" lang="ko-KR" altLang="en-US" sz="2500"/>
              <a:t>팀 데이터의 경우</a:t>
            </a:r>
            <a:r>
              <a:rPr kumimoji="1" lang="en-US" altLang="ko-KR" sz="2500"/>
              <a:t>,</a:t>
            </a:r>
            <a:r>
              <a:rPr kumimoji="1" lang="ko-KR" altLang="en-US" sz="2500"/>
              <a:t> 팀 이름에 순위가 포함되어 저장됨</a:t>
            </a:r>
            <a:endParaRPr kumimoji="1" lang="en-US" altLang="ko-KR" sz="2500"/>
          </a:p>
          <a:p>
            <a:pPr marL="0" indent="0">
              <a:buNone/>
            </a:pPr>
            <a:endParaRPr kumimoji="1" lang="en-US" altLang="ko-KR" sz="2500"/>
          </a:p>
          <a:p>
            <a:pPr marL="0" indent="0">
              <a:buNone/>
            </a:pPr>
            <a:r>
              <a:rPr kumimoji="1" lang="en-US" altLang="ko-KR" sz="2500"/>
              <a:t>=&gt;</a:t>
            </a:r>
            <a:r>
              <a:rPr kumimoji="1" lang="ko-KR" altLang="en-US" sz="2500"/>
              <a:t> 위와 같은 문제를 해결하여 </a:t>
            </a:r>
            <a:r>
              <a:rPr kumimoji="1" lang="en-US" altLang="ko-KR" sz="2500"/>
              <a:t>DataFrame</a:t>
            </a:r>
            <a:r>
              <a:rPr kumimoji="1" lang="ko-KR" altLang="en-US" sz="2500"/>
              <a:t> 구현</a:t>
            </a:r>
            <a:endParaRPr kumimoji="1" lang="en-US" altLang="ko-KR" sz="2500"/>
          </a:p>
          <a:p>
            <a:pPr marL="0" indent="0">
              <a:buNone/>
            </a:pPr>
            <a:endParaRPr kumimoji="1" lang="en-US" altLang="ko-KR" sz="2500"/>
          </a:p>
          <a:p>
            <a:pPr marL="0" indent="0">
              <a:buNone/>
            </a:pPr>
            <a:endParaRPr kumimoji="1" lang="ko-KR" altLang="en-US" sz="2500"/>
          </a:p>
        </p:txBody>
      </p:sp>
    </p:spTree>
    <p:extLst>
      <p:ext uri="{BB962C8B-B14F-4D97-AF65-F5344CB8AC3E}">
        <p14:creationId xmlns:p14="http://schemas.microsoft.com/office/powerpoint/2010/main" val="185625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86428-6330-D849-BF31-1B0F064E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500"/>
              <a:t>데이터 전처리</a:t>
            </a:r>
            <a:r>
              <a:rPr kumimoji="1" lang="en-US" altLang="ko-KR" sz="3500"/>
              <a:t> </a:t>
            </a:r>
            <a:r>
              <a:rPr kumimoji="1" lang="ko-KR" altLang="en-US" sz="3500"/>
              <a:t>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BE0C4-A42D-0149-AE46-F4016300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ko-KR" sz="2500"/>
          </a:p>
          <a:p>
            <a:pPr marL="0" indent="0">
              <a:buNone/>
            </a:pPr>
            <a:endParaRPr kumimoji="1" lang="ko-KR" altLang="en-US" sz="25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02DBD2-7FA4-F04B-A33B-10099CAB719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80" y="1509714"/>
            <a:ext cx="7587640" cy="46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3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86428-6330-D849-BF31-1B0F064E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500"/>
              <a:t>데이터 전처리</a:t>
            </a:r>
            <a:r>
              <a:rPr kumimoji="1" lang="en-US" altLang="ko-KR" sz="3500"/>
              <a:t> </a:t>
            </a:r>
            <a:r>
              <a:rPr kumimoji="1" lang="ko-KR" altLang="en-US" sz="3500"/>
              <a:t>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BE0C4-A42D-0149-AE46-F4016300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ko-KR" sz="2500"/>
          </a:p>
          <a:p>
            <a:pPr marL="0" indent="0">
              <a:buNone/>
            </a:pPr>
            <a:endParaRPr kumimoji="1" lang="ko-KR" altLang="en-US" sz="25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2ABD0E-DBF3-A04B-958A-7E56F320E03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29" y="1488857"/>
            <a:ext cx="4752541" cy="489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63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86428-6330-D849-BF31-1B0F064E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500"/>
              <a:t>데이터 전처리</a:t>
            </a:r>
            <a:r>
              <a:rPr kumimoji="1" lang="en-US" altLang="ko-KR" sz="3500"/>
              <a:t> </a:t>
            </a:r>
            <a:r>
              <a:rPr kumimoji="1" lang="ko-KR" altLang="en-US" sz="3500"/>
              <a:t>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BE0C4-A42D-0149-AE46-F4016300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kumimoji="1" lang="ko-KR" altLang="en-US" sz="2500"/>
              <a:t>추가로 선수</a:t>
            </a:r>
            <a:r>
              <a:rPr kumimoji="1" lang="en-US" altLang="ko-KR" sz="2500"/>
              <a:t>/</a:t>
            </a:r>
            <a:r>
              <a:rPr kumimoji="1" lang="ko-KR" altLang="en-US" sz="2500"/>
              <a:t>팀 </a:t>
            </a:r>
            <a:r>
              <a:rPr kumimoji="1" lang="en-US" altLang="ko-KR" sz="2500"/>
              <a:t>DataFrame</a:t>
            </a:r>
            <a:r>
              <a:rPr kumimoji="1" lang="ko-KR" altLang="en-US" sz="2500"/>
              <a:t>의 정보를 바탕으로 팀 객체를 생성</a:t>
            </a:r>
            <a:endParaRPr kumimoji="1" lang="en-US" altLang="ko-KR" sz="2500"/>
          </a:p>
          <a:p>
            <a:pPr marL="0" indent="0">
              <a:buNone/>
            </a:pPr>
            <a:r>
              <a:rPr kumimoji="1" lang="ko-KR" altLang="en-US" sz="2500"/>
              <a:t>이러한 팀은 아래와 같은 변수를 저장</a:t>
            </a:r>
            <a:endParaRPr kumimoji="1" lang="en-US" altLang="ko-KR" sz="2500"/>
          </a:p>
          <a:p>
            <a:pPr marL="0" indent="0">
              <a:buNone/>
            </a:pPr>
            <a:endParaRPr kumimoji="1" lang="en-US" altLang="ko-KR" sz="2000"/>
          </a:p>
          <a:p>
            <a:pPr marL="0" indent="0">
              <a:buNone/>
            </a:pPr>
            <a:r>
              <a:rPr lang="en-US" altLang="ko-KR" sz="2000"/>
              <a:t>- player_index : </a:t>
            </a:r>
            <a:r>
              <a:rPr lang="ko-KR" altLang="ko-KR" sz="2000"/>
              <a:t>해당 팀의 선수 목록을</a:t>
            </a:r>
            <a:r>
              <a:rPr lang="en-US" altLang="ko-KR" sz="2000"/>
              <a:t> int </a:t>
            </a:r>
            <a:r>
              <a:rPr lang="ko-KR" altLang="ko-KR" sz="2000"/>
              <a:t>값으로 저장하는 </a:t>
            </a:r>
            <a:r>
              <a:rPr lang="en-US" altLang="ko-KR" sz="2000"/>
              <a:t>list </a:t>
            </a:r>
            <a:r>
              <a:rPr lang="ko-KR" altLang="ko-KR" sz="2000"/>
              <a:t>변수이다</a:t>
            </a:r>
            <a:r>
              <a:rPr lang="en-US" altLang="ko-KR" sz="2000"/>
              <a:t>. int</a:t>
            </a:r>
            <a:r>
              <a:rPr lang="ko-KR" altLang="ko-KR" sz="2000"/>
              <a:t>값은 각 선수의 </a:t>
            </a:r>
            <a:r>
              <a:rPr lang="en-US" altLang="ko-KR" sz="2000"/>
              <a:t>df_player(</a:t>
            </a:r>
            <a:r>
              <a:rPr lang="ko-KR" altLang="ko-KR" sz="2000"/>
              <a:t>선수 </a:t>
            </a:r>
            <a:r>
              <a:rPr lang="en-US" altLang="ko-KR" sz="2000"/>
              <a:t>DataFrame) </a:t>
            </a:r>
            <a:r>
              <a:rPr lang="ko-KR" altLang="ko-KR" sz="2000"/>
              <a:t>의 해당하는 번호</a:t>
            </a:r>
            <a:r>
              <a:rPr lang="en-US" altLang="ko-KR" sz="2000"/>
              <a:t> index </a:t>
            </a:r>
            <a:r>
              <a:rPr lang="ko-KR" altLang="ko-KR" sz="2000"/>
              <a:t>값을 의미한다</a:t>
            </a:r>
            <a:r>
              <a:rPr lang="en-US" altLang="ko-KR" sz="2000"/>
              <a:t>.</a:t>
            </a:r>
            <a:endParaRPr lang="ko-KR" altLang="ko-KR" sz="2000"/>
          </a:p>
          <a:p>
            <a:pPr>
              <a:buFontTx/>
              <a:buChar char="-"/>
            </a:pPr>
            <a:r>
              <a:rPr lang="en-US" altLang="ko-KR" sz="2000"/>
              <a:t>name : </a:t>
            </a:r>
            <a:r>
              <a:rPr lang="ko-KR" altLang="ko-KR" sz="2000"/>
              <a:t>해당 팀의 이름을 저장하는 변수이다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r>
              <a:rPr lang="en-US" altLang="ko-KR" sz="2000"/>
              <a:t>- goal_percent : </a:t>
            </a:r>
            <a:r>
              <a:rPr lang="ko-KR" altLang="ko-KR" sz="2000"/>
              <a:t>해당 팀의 골 결정력을 의미하는 변수이다</a:t>
            </a:r>
            <a:r>
              <a:rPr lang="en-US" altLang="ko-KR" sz="2000"/>
              <a:t>.</a:t>
            </a:r>
            <a:endParaRPr lang="ko-KR" altLang="ko-KR" sz="2000"/>
          </a:p>
          <a:p>
            <a:pPr marL="0" indent="0">
              <a:buNone/>
            </a:pPr>
            <a:r>
              <a:rPr lang="en-US" altLang="ko-KR" sz="2000"/>
              <a:t>- possession_percent : </a:t>
            </a:r>
            <a:r>
              <a:rPr lang="ko-KR" altLang="ko-KR" sz="2000"/>
              <a:t>해당 팀의 점유율을 의미하는 변수이다</a:t>
            </a:r>
            <a:r>
              <a:rPr lang="en-US" altLang="ko-KR" sz="2000"/>
              <a:t>.</a:t>
            </a:r>
            <a:endParaRPr lang="ko-KR" altLang="ko-KR" sz="2000"/>
          </a:p>
          <a:p>
            <a:pPr marL="0" indent="0">
              <a:buNone/>
            </a:pPr>
            <a:r>
              <a:rPr lang="en-US" altLang="ko-KR" sz="2000"/>
              <a:t>- pass_percent : </a:t>
            </a:r>
            <a:r>
              <a:rPr lang="ko-KR" altLang="ko-KR" sz="2000"/>
              <a:t>해당 팀의 패스 성공률을 의미하는 변수이다</a:t>
            </a:r>
            <a:r>
              <a:rPr lang="en-US" altLang="ko-KR" sz="2000"/>
              <a:t>.</a:t>
            </a:r>
            <a:endParaRPr lang="ko-KR" altLang="ko-KR" sz="2000"/>
          </a:p>
          <a:p>
            <a:pPr marL="0" indent="0">
              <a:buNone/>
            </a:pPr>
            <a:r>
              <a:rPr lang="en-US" altLang="ko-KR" sz="2000"/>
              <a:t>- rating : </a:t>
            </a:r>
            <a:r>
              <a:rPr lang="ko-KR" altLang="ko-KR" sz="2000"/>
              <a:t>해당 팀의 평점을 의미하는 변수이다</a:t>
            </a:r>
            <a:r>
              <a:rPr lang="en-US" altLang="ko-KR" sz="2000"/>
              <a:t>.</a:t>
            </a:r>
            <a:endParaRPr kumimoji="1"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93092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86428-6330-D849-BF31-1B0F064E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500"/>
              <a:t>데이터 전처리</a:t>
            </a:r>
            <a:r>
              <a:rPr kumimoji="1" lang="en-US" altLang="ko-KR" sz="3500"/>
              <a:t> </a:t>
            </a:r>
            <a:r>
              <a:rPr kumimoji="1" lang="ko-KR" altLang="en-US" sz="3500"/>
              <a:t>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BE0C4-A42D-0149-AE46-F4016300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kumimoji="1" lang="ko-KR" altLang="en-US" sz="2500"/>
              <a:t>추가로 선수</a:t>
            </a:r>
            <a:r>
              <a:rPr kumimoji="1" lang="en-US" altLang="ko-KR" sz="2500"/>
              <a:t>/</a:t>
            </a:r>
            <a:r>
              <a:rPr kumimoji="1" lang="ko-KR" altLang="en-US" sz="2500"/>
              <a:t>팀 </a:t>
            </a:r>
            <a:r>
              <a:rPr kumimoji="1" lang="en-US" altLang="ko-KR" sz="2500"/>
              <a:t>DataFrame</a:t>
            </a:r>
            <a:r>
              <a:rPr kumimoji="1" lang="ko-KR" altLang="en-US" sz="2500"/>
              <a:t>의 정보를 바탕으로 팀 객체를 생성</a:t>
            </a:r>
            <a:endParaRPr kumimoji="1" lang="en-US" altLang="ko-KR" sz="2500"/>
          </a:p>
          <a:p>
            <a:pPr marL="0" indent="0">
              <a:buNone/>
            </a:pPr>
            <a:r>
              <a:rPr kumimoji="1" lang="ko-KR" altLang="en-US" sz="2500"/>
              <a:t>이러한 팀은 아래와 같은</a:t>
            </a:r>
            <a:r>
              <a:rPr kumimoji="1" lang="en-US" altLang="ko-KR" sz="2500"/>
              <a:t> method</a:t>
            </a:r>
            <a:r>
              <a:rPr kumimoji="1" lang="ko-KR" altLang="en-US" sz="2500"/>
              <a:t>를 가짐</a:t>
            </a:r>
            <a:endParaRPr kumimoji="1" lang="en-US" altLang="ko-KR" sz="2500"/>
          </a:p>
          <a:p>
            <a:pPr marL="0" indent="0">
              <a:buNone/>
            </a:pPr>
            <a:endParaRPr kumimoji="1" lang="en-US" altLang="ko-KR" sz="2000"/>
          </a:p>
          <a:p>
            <a:pPr marL="0" indent="0">
              <a:buNone/>
            </a:pPr>
            <a:r>
              <a:rPr lang="en-US" altLang="ko-KR" sz="2000"/>
              <a:t>-</a:t>
            </a:r>
            <a:r>
              <a:rPr lang="ko-KR" altLang="en-US" sz="2000"/>
              <a:t> </a:t>
            </a:r>
            <a:r>
              <a:rPr lang="en-US" altLang="ko-KR" sz="2000"/>
              <a:t>calculate_avg_rating : </a:t>
            </a:r>
            <a:r>
              <a:rPr lang="ko-KR" altLang="ko-KR" sz="2000"/>
              <a:t>팀 선수들을 바탕으로 평균 평점을 계산한다</a:t>
            </a:r>
            <a:r>
              <a:rPr lang="en-US" altLang="ko-KR" sz="2000"/>
              <a:t>.</a:t>
            </a:r>
            <a:endParaRPr lang="ko-KR" altLang="ko-KR" sz="2000"/>
          </a:p>
          <a:p>
            <a:pPr marL="0" indent="0">
              <a:buNone/>
            </a:pPr>
            <a:r>
              <a:rPr lang="en-US" altLang="ko-KR" sz="2000"/>
              <a:t>-</a:t>
            </a:r>
            <a:r>
              <a:rPr lang="ko-KR" altLang="en-US" sz="2000"/>
              <a:t> </a:t>
            </a:r>
            <a:r>
              <a:rPr lang="en-US" altLang="ko-KR" sz="2000"/>
              <a:t>calculate_11_rating : </a:t>
            </a:r>
            <a:r>
              <a:rPr lang="ko-KR" altLang="ko-KR" sz="2000"/>
              <a:t>팀 선수 상위 </a:t>
            </a:r>
            <a:r>
              <a:rPr lang="en-US" altLang="ko-KR" sz="2000"/>
              <a:t>11</a:t>
            </a:r>
            <a:r>
              <a:rPr lang="ko-KR" altLang="ko-KR" sz="2000"/>
              <a:t>명의 평균 평점을 계산한다</a:t>
            </a:r>
            <a:r>
              <a:rPr lang="en-US" altLang="ko-KR" sz="2000"/>
              <a:t>. </a:t>
            </a:r>
            <a:r>
              <a:rPr lang="ko-KR" altLang="ko-KR" sz="2000"/>
              <a:t>축구가 </a:t>
            </a:r>
            <a:r>
              <a:rPr lang="en-US" altLang="ko-KR" sz="2000"/>
              <a:t>11</a:t>
            </a:r>
            <a:r>
              <a:rPr lang="ko-KR" altLang="ko-KR" sz="2000"/>
              <a:t>명이 하는 게임이기 때문에</a:t>
            </a:r>
            <a:r>
              <a:rPr lang="en-US" altLang="ko-KR" sz="2000"/>
              <a:t>, </a:t>
            </a:r>
            <a:r>
              <a:rPr lang="ko-KR" altLang="ko-KR" sz="2000"/>
              <a:t>더 정확한 측정이 될 수 있다</a:t>
            </a:r>
            <a:r>
              <a:rPr lang="en-US" altLang="ko-KR" sz="2000"/>
              <a:t>.</a:t>
            </a:r>
            <a:endParaRPr lang="ko-KR" altLang="ko-KR" sz="2000"/>
          </a:p>
          <a:p>
            <a:pPr marL="0" indent="0">
              <a:buNone/>
            </a:pPr>
            <a:r>
              <a:rPr lang="en-US" altLang="ko-KR" sz="2000"/>
              <a:t>-</a:t>
            </a:r>
            <a:r>
              <a:rPr lang="ko-KR" altLang="en-US" sz="2000"/>
              <a:t> </a:t>
            </a:r>
            <a:r>
              <a:rPr lang="en-US" altLang="ko-KR" sz="2000"/>
              <a:t>evatulate_head_coach : </a:t>
            </a:r>
            <a:r>
              <a:rPr lang="ko-KR" altLang="ko-KR" sz="2000"/>
              <a:t>팀 평점과 팀 선수들의 평균 평점을 비교하여</a:t>
            </a:r>
            <a:r>
              <a:rPr lang="en-US" altLang="ko-KR" sz="2000"/>
              <a:t>, </a:t>
            </a:r>
            <a:r>
              <a:rPr lang="ko-KR" altLang="ko-KR" sz="2000"/>
              <a:t>해당 팀의 감독이 감독직을 잘 수행했는지 파악하는 </a:t>
            </a:r>
            <a:r>
              <a:rPr lang="en-US" altLang="ko-KR" sz="2000"/>
              <a:t>method </a:t>
            </a:r>
            <a:r>
              <a:rPr lang="ko-KR" altLang="ko-KR" sz="2000"/>
              <a:t>이다</a:t>
            </a:r>
            <a:r>
              <a:rPr lang="en-US" altLang="ko-KR" sz="2000"/>
              <a:t>.</a:t>
            </a:r>
            <a:endParaRPr lang="ko-KR" altLang="ko-KR" sz="2000"/>
          </a:p>
          <a:p>
            <a:pPr marL="0" indent="0">
              <a:buNone/>
            </a:pPr>
            <a:r>
              <a:rPr lang="en-US" altLang="ko-KR" sz="2000"/>
              <a:t>-</a:t>
            </a:r>
            <a:r>
              <a:rPr lang="ko-KR" altLang="en-US" sz="2000"/>
              <a:t> </a:t>
            </a:r>
            <a:r>
              <a:rPr lang="en-US" altLang="ko-KR" sz="2000"/>
              <a:t>print_player_list : </a:t>
            </a:r>
            <a:r>
              <a:rPr lang="ko-KR" altLang="ko-KR" sz="2000"/>
              <a:t>각 팀의 선수 명단을 출력하는 </a:t>
            </a:r>
            <a:r>
              <a:rPr lang="en-US" altLang="ko-KR" sz="2000"/>
              <a:t>method </a:t>
            </a:r>
            <a:r>
              <a:rPr lang="ko-KR" altLang="ko-KR" sz="2000"/>
              <a:t>이다</a:t>
            </a:r>
            <a:r>
              <a:rPr lang="en-US" altLang="ko-KR" sz="2000"/>
              <a:t>.</a:t>
            </a:r>
            <a:endParaRPr lang="ko-KR" altLang="ko-KR" sz="2000"/>
          </a:p>
        </p:txBody>
      </p:sp>
    </p:spTree>
    <p:extLst>
      <p:ext uri="{BB962C8B-B14F-4D97-AF65-F5344CB8AC3E}">
        <p14:creationId xmlns:p14="http://schemas.microsoft.com/office/powerpoint/2010/main" val="745908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563</Words>
  <Application>Microsoft Macintosh PowerPoint</Application>
  <PresentationFormat>와이드스크린</PresentationFormat>
  <Paragraphs>63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Symbol</vt:lpstr>
      <vt:lpstr>Office 테마</vt:lpstr>
      <vt:lpstr>기말 프로젝트 (축구 선수/팀 데이터 바탕으로)</vt:lpstr>
      <vt:lpstr>데이터 crawling 과정</vt:lpstr>
      <vt:lpstr>데이터 crawling 과정</vt:lpstr>
      <vt:lpstr>데이터 crawling 과정</vt:lpstr>
      <vt:lpstr>데이터 전처리 과정</vt:lpstr>
      <vt:lpstr>데이터 전처리 과정</vt:lpstr>
      <vt:lpstr>데이터 전처리 과정</vt:lpstr>
      <vt:lpstr>데이터 전처리 과정</vt:lpstr>
      <vt:lpstr>데이터 전처리 과정</vt:lpstr>
      <vt:lpstr>데이터 분석 과정 - 1</vt:lpstr>
      <vt:lpstr>데이터 분석 과정 – 2, 3, 4</vt:lpstr>
      <vt:lpstr>데이터 시각화 과정 – 1, 2</vt:lpstr>
      <vt:lpstr>데이터 시각화 과정 – 1, 2</vt:lpstr>
      <vt:lpstr>추가적인 기능 구현</vt:lpstr>
      <vt:lpstr>추가적인 기능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기말 프로젝트 (축구 선수/팀 데이터 바탕으로)</dc:title>
  <dc:creator>Microsoft Office User</dc:creator>
  <cp:lastModifiedBy>Microsoft Office User</cp:lastModifiedBy>
  <cp:revision>5</cp:revision>
  <dcterms:created xsi:type="dcterms:W3CDTF">2022-06-23T04:19:05Z</dcterms:created>
  <dcterms:modified xsi:type="dcterms:W3CDTF">2022-06-23T05:34:22Z</dcterms:modified>
</cp:coreProperties>
</file>