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02" r:id="rId2"/>
    <p:sldId id="903" r:id="rId3"/>
    <p:sldId id="821" r:id="rId4"/>
    <p:sldId id="822" r:id="rId5"/>
    <p:sldId id="901" r:id="rId6"/>
    <p:sldId id="824" r:id="rId7"/>
    <p:sldId id="905" r:id="rId8"/>
  </p:sldIdLst>
  <p:sldSz cx="9144000" cy="6858000" type="screen4x3"/>
  <p:notesSz cx="6802438" cy="9934575"/>
  <p:custDataLst>
    <p:tags r:id="rId10"/>
  </p:custDataLst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kern="1200">
        <a:solidFill>
          <a:srgbClr val="2B3749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orient="horz" pos="1162" userDrawn="1">
          <p15:clr>
            <a:srgbClr val="A4A3A4"/>
          </p15:clr>
        </p15:guide>
        <p15:guide id="5" pos="5602" userDrawn="1">
          <p15:clr>
            <a:srgbClr val="A4A3A4"/>
          </p15:clr>
        </p15:guide>
        <p15:guide id="6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CCFF"/>
    <a:srgbClr val="808080"/>
    <a:srgbClr val="3B4E67"/>
    <a:srgbClr val="2B3749"/>
    <a:srgbClr val="394961"/>
    <a:srgbClr val="425773"/>
    <a:srgbClr val="C8CFD7"/>
    <a:srgbClr val="FFCD00"/>
    <a:srgbClr val="828C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5119" autoAdjust="0"/>
  </p:normalViewPr>
  <p:slideViewPr>
    <p:cSldViewPr snapToObjects="1" showGuides="1">
      <p:cViewPr varScale="1">
        <p:scale>
          <a:sx n="74" d="100"/>
          <a:sy n="74" d="100"/>
        </p:scale>
        <p:origin x="1410" y="72"/>
      </p:cViewPr>
      <p:guideLst>
        <p:guide orient="horz" pos="618"/>
        <p:guide orient="horz" pos="1162"/>
        <p:guide pos="5602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8465" cy="496729"/>
          </a:xfrm>
          <a:prstGeom prst="rect">
            <a:avLst/>
          </a:prstGeom>
        </p:spPr>
        <p:txBody>
          <a:bodyPr vert="horz" lIns="91787" tIns="45894" rIns="91787" bIns="4589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2385" y="1"/>
            <a:ext cx="2948465" cy="496729"/>
          </a:xfrm>
          <a:prstGeom prst="rect">
            <a:avLst/>
          </a:prstGeom>
        </p:spPr>
        <p:txBody>
          <a:bodyPr vert="horz" lIns="91787" tIns="45894" rIns="91787" bIns="45894" rtlCol="0"/>
          <a:lstStyle>
            <a:lvl1pPr algn="r">
              <a:defRPr sz="1200"/>
            </a:lvl1pPr>
          </a:lstStyle>
          <a:p>
            <a:fld id="{9662CC76-260D-459D-BE17-7BB2C9E70EE7}" type="datetimeFigureOut">
              <a:rPr lang="ko-KR" altLang="en-US" smtClean="0"/>
              <a:t>2020-03-15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87" tIns="45894" rIns="91787" bIns="4589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926" y="4719722"/>
            <a:ext cx="5442586" cy="4470559"/>
          </a:xfrm>
          <a:prstGeom prst="rect">
            <a:avLst/>
          </a:prstGeom>
        </p:spPr>
        <p:txBody>
          <a:bodyPr vert="horz" lIns="91787" tIns="45894" rIns="91787" bIns="45894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6250"/>
            <a:ext cx="2948465" cy="496729"/>
          </a:xfrm>
          <a:prstGeom prst="rect">
            <a:avLst/>
          </a:prstGeom>
        </p:spPr>
        <p:txBody>
          <a:bodyPr vert="horz" lIns="91787" tIns="45894" rIns="91787" bIns="4589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2385" y="9436250"/>
            <a:ext cx="2948465" cy="496729"/>
          </a:xfrm>
          <a:prstGeom prst="rect">
            <a:avLst/>
          </a:prstGeom>
        </p:spPr>
        <p:txBody>
          <a:bodyPr vert="horz" lIns="91787" tIns="45894" rIns="91787" bIns="45894" rtlCol="0" anchor="b"/>
          <a:lstStyle>
            <a:lvl1pPr algn="r">
              <a:defRPr sz="1200"/>
            </a:lvl1pPr>
          </a:lstStyle>
          <a:p>
            <a:fld id="{5B75CD72-C18F-42F6-9749-D147D965F7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이번 슬라이드에서는 제대로 데이터가 나오지 않는군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 대목에서 트러블슈팅에 대해서 알려주도록 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아니면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이것이 실제 데이터 분석 프로젝트에 있어서 사전에 </a:t>
            </a:r>
            <a:r>
              <a:rPr lang="ko-KR" altLang="en-US" dirty="0" err="1" smtClean="0"/>
              <a:t>마트를</a:t>
            </a:r>
            <a:r>
              <a:rPr lang="ko-KR" altLang="en-US" dirty="0" smtClean="0"/>
              <a:t> 정말로 만들기 위한 하나의 파일럿으로 이렇게 돌려보아 이번 접근이 여의치 않다고 판단되면 다른 접근방법을 강구해야 하는 것이다 이를 테면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군집을 나누지 말고 더</a:t>
            </a:r>
            <a:r>
              <a:rPr lang="ko-KR" altLang="en-US" baseline="0" dirty="0" smtClean="0"/>
              <a:t> 모집단 전체로 한다거나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아니면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시간적 구매순서가 반영된 연속규칙을 토대로 다시 트랜잭션을 만들어 해나가는 트러블슈팅이 분석에서는 중요하다는 것임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산행하다 길이 여의치 않으면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네비게이션으로</a:t>
            </a:r>
            <a:r>
              <a:rPr lang="ko-KR" altLang="en-US" baseline="0" dirty="0" smtClean="0"/>
              <a:t> 가다 길이 예상외로 막히면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우히해서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가는것은</a:t>
            </a:r>
            <a:r>
              <a:rPr lang="ko-KR" altLang="en-US" baseline="0" dirty="0" smtClean="0"/>
              <a:t> 당연한 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답은 정해져 있지 않으며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답을 찾아가는 과정자체가 바로 답인 것이며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길은 하나가 아닌 여러 개라는 점이다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대학원에서 가장 많이 하는 분석이 아마 요인분석일 것임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잘 </a:t>
            </a:r>
            <a:r>
              <a:rPr lang="ko-KR" altLang="en-US" baseline="0" dirty="0" err="1" smtClean="0"/>
              <a:t>안묶이는</a:t>
            </a:r>
            <a:r>
              <a:rPr lang="ko-KR" altLang="en-US" baseline="0" dirty="0" smtClean="0"/>
              <a:t> 경우 다양한 이론을 토대로 다시 논리적 추론하여 변수를 넣다 뺐다 하게 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이게 다 같은 것임 </a:t>
            </a:r>
            <a:r>
              <a:rPr lang="ko-KR" altLang="en-US" baseline="0" dirty="0" err="1" smtClean="0"/>
              <a:t>ㅋㅋㅋ</a:t>
            </a:r>
            <a:r>
              <a:rPr lang="ko-KR" altLang="en-US" baseline="0" dirty="0" smtClean="0"/>
              <a:t> 이론대로 </a:t>
            </a:r>
            <a:r>
              <a:rPr lang="ko-KR" altLang="en-US" baseline="0" dirty="0" err="1" smtClean="0"/>
              <a:t>안묶이는</a:t>
            </a:r>
            <a:r>
              <a:rPr lang="ko-KR" altLang="en-US" baseline="0" dirty="0" smtClean="0"/>
              <a:t> 건 당연하다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선행연구들의 </a:t>
            </a:r>
            <a:r>
              <a:rPr lang="ko-KR" altLang="en-US" baseline="0" dirty="0" err="1" smtClean="0"/>
              <a:t>컨택스트와</a:t>
            </a:r>
            <a:r>
              <a:rPr lang="ko-KR" altLang="en-US" baseline="0" dirty="0" smtClean="0"/>
              <a:t> 지금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나의 연구 </a:t>
            </a:r>
            <a:r>
              <a:rPr lang="ko-KR" altLang="en-US" baseline="0" dirty="0" err="1" smtClean="0"/>
              <a:t>컨택스트가</a:t>
            </a:r>
            <a:r>
              <a:rPr lang="ko-KR" altLang="en-US" baseline="0" dirty="0" smtClean="0"/>
              <a:t> 다르므로 같이 않을 가능성이 얼마나 있는 것이다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이른바 </a:t>
            </a:r>
            <a:r>
              <a:rPr lang="ko-KR" altLang="en-US" baseline="0" dirty="0" err="1" smtClean="0"/>
              <a:t>외적타당성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시간적</a:t>
            </a:r>
            <a:r>
              <a:rPr lang="en-US" altLang="ko-KR" baseline="0" dirty="0" smtClean="0"/>
              <a:t>·</a:t>
            </a:r>
            <a:r>
              <a:rPr lang="ko-KR" altLang="en-US" baseline="0" dirty="0" smtClean="0"/>
              <a:t>공간적으로 연구결과의 반복가능성</a:t>
            </a:r>
            <a:r>
              <a:rPr lang="en-US" altLang="ko-KR" baseline="0" dirty="0" smtClean="0"/>
              <a:t>·</a:t>
            </a:r>
            <a:r>
              <a:rPr lang="ko-KR" altLang="en-US" baseline="0" dirty="0" smtClean="0"/>
              <a:t>신뢰성</a:t>
            </a:r>
            <a:r>
              <a:rPr lang="en-US" altLang="ko-KR" baseline="0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5CD72-C18F-42F6-9749-D147D965F70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72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210664" y="765175"/>
            <a:ext cx="10759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>
                <a:solidFill>
                  <a:schemeClr val="bg1"/>
                </a:solidFill>
              </a:rPr>
              <a:t>Seungchul.cho</a:t>
            </a:r>
            <a:endParaRPr lang="ko-KR" alt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32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46" y="115888"/>
            <a:ext cx="8639908" cy="648000"/>
          </a:xfrm>
        </p:spPr>
        <p:txBody>
          <a:bodyPr/>
          <a:lstStyle>
            <a:lvl1pPr>
              <a:defRPr>
                <a:solidFill>
                  <a:srgbClr val="2B374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252046" y="929986"/>
            <a:ext cx="8639908" cy="627352"/>
          </a:xfrm>
        </p:spPr>
        <p:txBody>
          <a:bodyPr>
            <a:noAutofit/>
          </a:bodyPr>
          <a:lstStyle>
            <a:lvl1pPr marL="0" indent="0" latinLnBrk="0">
              <a:buFontTx/>
              <a:buNone/>
              <a:defRPr sz="1800">
                <a:solidFill>
                  <a:srgbClr val="2B3749"/>
                </a:solidFill>
              </a:defRPr>
            </a:lvl1pPr>
            <a:lvl2pPr marL="450850" indent="0">
              <a:buFontTx/>
              <a:buNone/>
              <a:defRPr sz="1800"/>
            </a:lvl2pPr>
            <a:lvl3pPr marL="1003300" indent="0">
              <a:buFontTx/>
              <a:buNone/>
              <a:defRPr sz="1800"/>
            </a:lvl3pPr>
            <a:lvl4pPr marL="1411288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8" name="Rectangle 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4449673" y="6567025"/>
            <a:ext cx="238848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r>
              <a:rPr lang="en-US" altLang="ko-KR" sz="1000" dirty="0" smtClean="0">
                <a:solidFill>
                  <a:schemeClr val="tx1"/>
                </a:solidFill>
              </a:rPr>
              <a:t>[</a:t>
            </a:r>
            <a:fld id="{5EC8B61A-9986-45A0-8ACF-E84527C06DF6}" type="slidenum">
              <a:rPr lang="ko-KR" altLang="en-US" sz="1000" smtClean="0">
                <a:solidFill>
                  <a:schemeClr val="tx1"/>
                </a:solidFill>
              </a:rPr>
              <a:pPr lvl="0"/>
              <a:t>‹#›</a:t>
            </a:fld>
            <a:r>
              <a:rPr lang="en-US" altLang="ko-KR" sz="1000" dirty="0" smtClean="0">
                <a:solidFill>
                  <a:schemeClr val="tx1"/>
                </a:solidFill>
              </a:rPr>
              <a:t>]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/>
          <p:nvPr userDrawn="1"/>
        </p:nvCxnSpPr>
        <p:spPr bwMode="auto">
          <a:xfrm>
            <a:off x="252412" y="836712"/>
            <a:ext cx="8641129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3B4E67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389171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158" userDrawn="1">
          <p15:clr>
            <a:srgbClr val="FBAE40"/>
          </p15:clr>
        </p15:guide>
        <p15:guide id="2" orient="horz" pos="4065" userDrawn="1">
          <p15:clr>
            <a:srgbClr val="FBAE40"/>
          </p15:clr>
        </p15:guide>
        <p15:guide id="3" pos="5602" userDrawn="1">
          <p15:clr>
            <a:srgbClr val="FBAE40"/>
          </p15:clr>
        </p15:guide>
        <p15:guide id="4" orient="horz" pos="13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감 장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7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2046" y="115888"/>
            <a:ext cx="8639908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1" r:id="rId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2B3749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 b="1">
          <a:solidFill>
            <a:srgbClr val="2B3749"/>
          </a:solidFill>
          <a:latin typeface="맑은 고딕" pitchFamily="50" charset="-127"/>
          <a:ea typeface="맑은 고딕" pitchFamily="50" charset="-127"/>
          <a:cs typeface="굴림" charset="-127"/>
        </a:defRPr>
      </a:lvl9pPr>
    </p:titleStyle>
    <p:bodyStyle>
      <a:lvl1pPr marL="271463" indent="-271463" algn="l" rtl="0" eaLnBrk="0" fontAlgn="base" latinLnBrk="1" hangingPunct="0">
        <a:spcBef>
          <a:spcPct val="40000"/>
        </a:spcBef>
        <a:spcAft>
          <a:spcPct val="0"/>
        </a:spcAft>
        <a:buFont typeface="Webdings" pitchFamily="18" charset="2"/>
        <a:buChar char="&lt;"/>
        <a:defRPr kumimoji="1" sz="1200" b="1">
          <a:solidFill>
            <a:srgbClr val="2B3749"/>
          </a:solidFill>
          <a:latin typeface="+mn-lt"/>
          <a:ea typeface="+mn-ea"/>
          <a:cs typeface="+mn-cs"/>
        </a:defRPr>
      </a:lvl1pPr>
      <a:lvl2pPr marL="630238" indent="-179388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rgbClr val="2B3749"/>
          </a:solidFill>
          <a:latin typeface="+mn-lt"/>
          <a:ea typeface="+mn-ea"/>
          <a:cs typeface="+mn-cs"/>
        </a:defRPr>
      </a:lvl2pPr>
      <a:lvl3pPr marL="12319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charset="-127"/>
          <a:ea typeface="굴림" charset="-127"/>
          <a:cs typeface="+mn-cs"/>
        </a:defRPr>
      </a:lvl3pPr>
      <a:lvl4pPr marL="1639888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charset="-127"/>
          <a:ea typeface="굴림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charset="-127"/>
          <a:ea typeface="굴림" charset="-127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2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59632" y="1031001"/>
            <a:ext cx="7056784" cy="2448272"/>
          </a:xfrm>
        </p:spPr>
        <p:txBody>
          <a:bodyPr/>
          <a:lstStyle/>
          <a:p>
            <a:r>
              <a:rPr lang="en-US" altLang="ko-KR" sz="3600" dirty="0" smtClean="0"/>
              <a:t>1. Association Rule </a:t>
            </a:r>
            <a:r>
              <a:rPr lang="en-US" altLang="ko-KR" sz="3600" dirty="0"/>
              <a:t>Analysis</a:t>
            </a:r>
            <a:r>
              <a:rPr lang="en-US" altLang="ko-KR" sz="3600" smtClean="0"/>
              <a:t/>
            </a:r>
            <a:br>
              <a:rPr lang="en-US" altLang="ko-KR" sz="3600" smtClean="0"/>
            </a:br>
            <a:endParaRPr lang="ko-KR" alt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871700" y="152636"/>
            <a:ext cx="518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R for Data Mining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351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Association rule analysis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96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20" y="1189996"/>
            <a:ext cx="3269164" cy="52536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46" y="115888"/>
            <a:ext cx="8639908" cy="648000"/>
          </a:xfrm>
        </p:spPr>
        <p:txBody>
          <a:bodyPr/>
          <a:lstStyle/>
          <a:p>
            <a:r>
              <a:rPr lang="en-US" altLang="ko-KR" dirty="0" smtClean="0"/>
              <a:t>1.1 Data preparation and set up</a:t>
            </a:r>
            <a:endParaRPr lang="ko-KR" altLang="en-US" dirty="0"/>
          </a:p>
        </p:txBody>
      </p:sp>
      <p:sp>
        <p:nvSpPr>
          <p:cNvPr id="7" name="직사각형 6"/>
          <p:cNvSpPr/>
          <p:nvPr>
            <p:custDataLst>
              <p:tags r:id="rId1"/>
            </p:custDataLst>
          </p:nvPr>
        </p:nvSpPr>
        <p:spPr>
          <a:xfrm>
            <a:off x="4578674" y="1825910"/>
            <a:ext cx="2417328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b="1" dirty="0" smtClean="0">
                <a:ea typeface="맑은 고딕"/>
              </a:rPr>
              <a:t>Let "C:/Rtest“ contain</a:t>
            </a:r>
            <a:br>
              <a:rPr lang="en-US" altLang="ko-KR" b="1" dirty="0" smtClean="0">
                <a:ea typeface="맑은 고딕"/>
              </a:rPr>
            </a:br>
            <a:r>
              <a:rPr lang="en-US" altLang="ko-KR" b="1" dirty="0" smtClean="0">
                <a:ea typeface="맑은 고딕"/>
              </a:rPr>
              <a:t>"mydata_association.csv"</a:t>
            </a:r>
            <a:endParaRPr lang="ko-KR" altLang="en-US" b="1" dirty="0">
              <a:ea typeface="맑은 고딕"/>
            </a:endParaRPr>
          </a:p>
        </p:txBody>
      </p:sp>
      <p:cxnSp>
        <p:nvCxnSpPr>
          <p:cNvPr id="9" name="꺾인 연결선 8"/>
          <p:cNvCxnSpPr>
            <a:stCxn id="18" idx="3"/>
            <a:endCxn id="7" idx="1"/>
          </p:cNvCxnSpPr>
          <p:nvPr/>
        </p:nvCxnSpPr>
        <p:spPr bwMode="auto">
          <a:xfrm>
            <a:off x="1899974" y="1310631"/>
            <a:ext cx="2678700" cy="720464"/>
          </a:xfrm>
          <a:prstGeom prst="bentConnector3">
            <a:avLst>
              <a:gd name="adj1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직사각형 15"/>
          <p:cNvSpPr/>
          <p:nvPr/>
        </p:nvSpPr>
        <p:spPr>
          <a:xfrm>
            <a:off x="4608004" y="3263305"/>
            <a:ext cx="4285171" cy="28814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 smtClean="0"/>
              <a:t>&gt; </a:t>
            </a:r>
            <a:r>
              <a:rPr lang="en-US" altLang="ko-KR" b="1" dirty="0" err="1" smtClean="0"/>
              <a:t>setwd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>
                <a:solidFill>
                  <a:srgbClr val="0000FF"/>
                </a:solidFill>
              </a:rPr>
              <a:t>c:/</a:t>
            </a:r>
            <a:r>
              <a:rPr lang="en-US" altLang="ko-KR" b="1" dirty="0" err="1">
                <a:solidFill>
                  <a:srgbClr val="0000FF"/>
                </a:solidFill>
              </a:rPr>
              <a:t>Rtest</a:t>
            </a:r>
            <a:r>
              <a:rPr lang="en-US" altLang="ko-KR" b="1" dirty="0">
                <a:solidFill>
                  <a:srgbClr val="FF0000"/>
                </a:solidFill>
              </a:rPr>
              <a:t>"</a:t>
            </a:r>
            <a:r>
              <a:rPr lang="en-US" altLang="ko-KR" b="1" dirty="0"/>
              <a:t>)</a:t>
            </a:r>
          </a:p>
        </p:txBody>
      </p:sp>
      <p:sp>
        <p:nvSpPr>
          <p:cNvPr id="21" name="직사각형 20"/>
          <p:cNvSpPr/>
          <p:nvPr>
            <p:custDataLst>
              <p:tags r:id="rId2"/>
            </p:custDataLst>
          </p:nvPr>
        </p:nvSpPr>
        <p:spPr>
          <a:xfrm>
            <a:off x="4578674" y="2744924"/>
            <a:ext cx="3068917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b="1" dirty="0" smtClean="0">
                <a:ea typeface="맑은 고딕"/>
              </a:rPr>
              <a:t>Set up </a:t>
            </a:r>
            <a:r>
              <a:rPr lang="en-US" altLang="ko-KR" b="1" dirty="0" err="1" smtClean="0">
                <a:ea typeface="맑은 고딕"/>
              </a:rPr>
              <a:t>Rtest</a:t>
            </a:r>
            <a:r>
              <a:rPr lang="en-US" altLang="ko-KR" b="1" dirty="0" smtClean="0">
                <a:ea typeface="맑은 고딕"/>
              </a:rPr>
              <a:t> as default directory</a:t>
            </a:r>
            <a:endParaRPr lang="ko-KR" altLang="en-US" b="1" dirty="0">
              <a:ea typeface="맑은 고딕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419044" y="3254787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②</a:t>
            </a:r>
            <a:endParaRPr lang="ko-KR" altLang="en-US" sz="1600" b="1" dirty="0"/>
          </a:p>
        </p:txBody>
      </p:sp>
      <p:sp>
        <p:nvSpPr>
          <p:cNvPr id="29" name="직사각형 28"/>
          <p:cNvSpPr/>
          <p:nvPr/>
        </p:nvSpPr>
        <p:spPr>
          <a:xfrm>
            <a:off x="4608004" y="4978218"/>
            <a:ext cx="4285171" cy="71903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 smtClean="0"/>
              <a:t>&gt; </a:t>
            </a:r>
            <a:r>
              <a:rPr lang="en-US" altLang="ko-KR" b="1" dirty="0" err="1" smtClean="0"/>
              <a:t>install.packages</a:t>
            </a:r>
            <a:r>
              <a:rPr lang="en-US" altLang="ko-KR" b="1" dirty="0" smtClean="0"/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"</a:t>
            </a:r>
            <a:r>
              <a:rPr lang="en-US" altLang="ko-KR" b="1" dirty="0" err="1" smtClean="0">
                <a:solidFill>
                  <a:srgbClr val="0000FF"/>
                </a:solidFill>
              </a:rPr>
              <a:t>arules</a:t>
            </a:r>
            <a:r>
              <a:rPr lang="en-US" altLang="ko-KR" b="1" dirty="0" smtClean="0">
                <a:solidFill>
                  <a:srgbClr val="FF0000"/>
                </a:solidFill>
              </a:rPr>
              <a:t>"</a:t>
            </a:r>
            <a:r>
              <a:rPr lang="en-US" altLang="ko-KR" b="1" dirty="0" smtClean="0"/>
              <a:t>)</a:t>
            </a:r>
          </a:p>
          <a:p>
            <a:pPr algn="l"/>
            <a:endParaRPr lang="en-US" altLang="ko-KR" b="1" dirty="0" smtClean="0"/>
          </a:p>
          <a:p>
            <a:pPr algn="l"/>
            <a:r>
              <a:rPr lang="en-US" altLang="ko-KR" b="1" dirty="0" smtClean="0"/>
              <a:t>&gt; library(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arules</a:t>
            </a:r>
            <a:r>
              <a:rPr lang="en-US" altLang="ko-KR" b="1" dirty="0" smtClean="0"/>
              <a:t>)</a:t>
            </a:r>
            <a:endParaRPr lang="en-US" altLang="ko-KR" b="1" dirty="0"/>
          </a:p>
        </p:txBody>
      </p:sp>
      <p:sp>
        <p:nvSpPr>
          <p:cNvPr id="30" name="직사각형 29"/>
          <p:cNvSpPr/>
          <p:nvPr>
            <p:custDataLst>
              <p:tags r:id="rId3"/>
            </p:custDataLst>
          </p:nvPr>
        </p:nvSpPr>
        <p:spPr>
          <a:xfrm>
            <a:off x="4578674" y="4459837"/>
            <a:ext cx="3368166" cy="48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Webdings" pitchFamily="18" charset="2"/>
              <a:buChar char="&lt;"/>
            </a:pPr>
            <a:r>
              <a:rPr lang="en-US" altLang="ko-KR" b="1" dirty="0" smtClean="0">
                <a:ea typeface="맑은 고딕"/>
              </a:rPr>
              <a:t>Install and upload </a:t>
            </a:r>
            <a:r>
              <a:rPr lang="en-US" altLang="ko-KR" b="1" dirty="0" err="1" smtClean="0">
                <a:ea typeface="맑은 고딕"/>
              </a:rPr>
              <a:t>arules</a:t>
            </a:r>
            <a:r>
              <a:rPr lang="en-US" altLang="ko-KR" b="1" dirty="0" smtClean="0">
                <a:ea typeface="맑은 고딕"/>
              </a:rPr>
              <a:t> which has </a:t>
            </a:r>
          </a:p>
          <a:p>
            <a:pPr algn="l" eaLnBrk="0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b="1" dirty="0">
                <a:ea typeface="맑은 고딕"/>
              </a:rPr>
              <a:t> </a:t>
            </a:r>
            <a:r>
              <a:rPr lang="en-US" altLang="ko-KR" b="1" dirty="0" smtClean="0">
                <a:ea typeface="맑은 고딕"/>
              </a:rPr>
              <a:t>   association rules</a:t>
            </a:r>
            <a:endParaRPr lang="ko-KR" altLang="en-US" b="1" dirty="0">
              <a:ea typeface="맑은 고딕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7128284" y="5214624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③</a:t>
            </a:r>
            <a:endParaRPr lang="ko-KR" altLang="en-US" sz="1600" b="1" dirty="0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43508" y="1130631"/>
            <a:ext cx="1756466" cy="360000"/>
          </a:xfrm>
          <a:prstGeom prst="roundRect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2B3749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70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75" y="3272681"/>
            <a:ext cx="4309224" cy="31527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252046" y="1088740"/>
            <a:ext cx="8626202" cy="11499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 smtClean="0"/>
              <a:t>&gt; result </a:t>
            </a:r>
            <a:r>
              <a:rPr lang="en-US" altLang="ko-KR" b="1" dirty="0"/>
              <a:t>&lt;- </a:t>
            </a:r>
            <a:r>
              <a:rPr lang="en-US" altLang="ko-KR" b="1" dirty="0" err="1" smtClean="0"/>
              <a:t>read.transactions</a:t>
            </a:r>
            <a:r>
              <a:rPr lang="en-US" altLang="ko-KR" b="1" dirty="0" smtClean="0"/>
              <a:t>("mydata_association.csv", </a:t>
            </a:r>
            <a:r>
              <a:rPr lang="en-US" altLang="ko-KR" b="1" dirty="0"/>
              <a:t>format="basket", </a:t>
            </a:r>
            <a:r>
              <a:rPr lang="en-US" altLang="ko-KR" b="1" dirty="0" err="1" smtClean="0"/>
              <a:t>sep</a:t>
            </a:r>
            <a:r>
              <a:rPr lang="en-US" altLang="ko-KR" b="1" dirty="0"/>
              <a:t>=", </a:t>
            </a:r>
            <a:r>
              <a:rPr lang="en-US" altLang="ko-KR" b="1" dirty="0" smtClean="0"/>
              <a:t>")</a:t>
            </a:r>
          </a:p>
          <a:p>
            <a:pPr algn="l"/>
            <a:r>
              <a:rPr lang="en-US" altLang="ko-KR" b="1" dirty="0" smtClean="0"/>
              <a:t>&gt; result</a:t>
            </a:r>
            <a:endParaRPr lang="en-US" altLang="ko-KR" b="1" dirty="0"/>
          </a:p>
          <a:p>
            <a:pPr algn="l"/>
            <a:endParaRPr lang="en-US" altLang="ko-KR" b="1" dirty="0" smtClean="0"/>
          </a:p>
          <a:p>
            <a:pPr algn="l"/>
            <a:r>
              <a:rPr lang="en-US" altLang="ko-KR" b="1" dirty="0" smtClean="0"/>
              <a:t>&gt; summary(result)</a:t>
            </a:r>
            <a:endParaRPr lang="en-US" altLang="ko-KR" b="1" dirty="0"/>
          </a:p>
          <a:p>
            <a:pPr algn="l"/>
            <a:r>
              <a:rPr lang="en-US" altLang="ko-KR" b="1" dirty="0" smtClean="0"/>
              <a:t>&gt; image(result)</a:t>
            </a:r>
            <a:endParaRPr lang="en-US" altLang="ko-KR" b="1" dirty="0"/>
          </a:p>
        </p:txBody>
      </p:sp>
      <p:sp>
        <p:nvSpPr>
          <p:cNvPr id="9" name="직사각형 8"/>
          <p:cNvSpPr/>
          <p:nvPr>
            <p:custDataLst>
              <p:tags r:id="rId1"/>
            </p:custDataLst>
          </p:nvPr>
        </p:nvSpPr>
        <p:spPr>
          <a:xfrm>
            <a:off x="240279" y="3036302"/>
            <a:ext cx="5015798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3"/>
            </a:pPr>
            <a:r>
              <a:rPr lang="en-US" altLang="ko-KR" dirty="0" smtClean="0"/>
              <a:t>Show result from analysis in result</a:t>
            </a:r>
            <a:endParaRPr kumimoji="1" lang="ko-KR" altLang="en-US" sz="1400" dirty="0">
              <a:solidFill>
                <a:srgbClr val="2B3749"/>
              </a:solidFill>
            </a:endParaRPr>
          </a:p>
        </p:txBody>
      </p:sp>
      <p:sp>
        <p:nvSpPr>
          <p:cNvPr id="10" name="직사각형 9"/>
          <p:cNvSpPr/>
          <p:nvPr>
            <p:custDataLst>
              <p:tags r:id="rId2"/>
            </p:custDataLst>
          </p:nvPr>
        </p:nvSpPr>
        <p:spPr>
          <a:xfrm>
            <a:off x="4685816" y="1452225"/>
            <a:ext cx="4104456" cy="4830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  <a:extLst/>
        </p:spPr>
        <p:txBody>
          <a:bodyPr vert="horz" wrap="square" lIns="72000" tIns="36000" rIns="72000" bIns="3600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ko-KR" dirty="0" smtClean="0"/>
              <a:t>Read data </a:t>
            </a:r>
            <a:r>
              <a:rPr lang="en-US" altLang="ko-KR" dirty="0" err="1" smtClean="0"/>
              <a:t>seperated</a:t>
            </a:r>
            <a:r>
              <a:rPr lang="en-US" altLang="ko-KR" dirty="0" smtClean="0"/>
              <a:t> by comma(,) and save it into result</a:t>
            </a:r>
            <a:r>
              <a:rPr lang="ko-KR" altLang="en-US" dirty="0" smtClean="0"/>
              <a:t>라는</a:t>
            </a:r>
            <a:endParaRPr kumimoji="1" lang="ko-KR" altLang="en-US" sz="1400" dirty="0">
              <a:solidFill>
                <a:srgbClr val="2B3749"/>
              </a:solidFill>
            </a:endParaRPr>
          </a:p>
        </p:txBody>
      </p:sp>
      <p:sp>
        <p:nvSpPr>
          <p:cNvPr id="11" name="직사각형 10"/>
          <p:cNvSpPr/>
          <p:nvPr>
            <p:custDataLst>
              <p:tags r:id="rId3"/>
            </p:custDataLst>
          </p:nvPr>
        </p:nvSpPr>
        <p:spPr>
          <a:xfrm>
            <a:off x="255867" y="2324869"/>
            <a:ext cx="2928323" cy="41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2"/>
            </a:pPr>
            <a:r>
              <a:rPr lang="en-US" altLang="ko-KR" dirty="0" smtClean="0"/>
              <a:t>Show column and row structure in  result</a:t>
            </a:r>
            <a:endParaRPr kumimoji="1" lang="ko-KR" altLang="en-US" sz="1400" dirty="0">
              <a:solidFill>
                <a:srgbClr val="2B3749"/>
              </a:solidFill>
            </a:endParaRPr>
          </a:p>
        </p:txBody>
      </p:sp>
      <p:sp>
        <p:nvSpPr>
          <p:cNvPr id="13" name="직사각형 12"/>
          <p:cNvSpPr/>
          <p:nvPr>
            <p:custDataLst>
              <p:tags r:id="rId4"/>
            </p:custDataLst>
          </p:nvPr>
        </p:nvSpPr>
        <p:spPr>
          <a:xfrm>
            <a:off x="5933624" y="2518032"/>
            <a:ext cx="140313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4"/>
            </a:pPr>
            <a:r>
              <a:rPr lang="en-US" altLang="ko-KR" dirty="0" smtClean="0"/>
              <a:t>Show graph that has data in result</a:t>
            </a:r>
            <a:r>
              <a:rPr lang="ko-KR" altLang="en-US" dirty="0" smtClean="0"/>
              <a:t>에</a:t>
            </a:r>
            <a:endParaRPr kumimoji="1" lang="ko-KR" altLang="en-US" sz="1400" dirty="0">
              <a:solidFill>
                <a:srgbClr val="2B3749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03393" y="1370156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①</a:t>
            </a:r>
            <a:endParaRPr lang="ko-KR" altLang="en-US" sz="1600" b="1" dirty="0"/>
          </a:p>
        </p:txBody>
      </p:sp>
      <p:sp>
        <p:nvSpPr>
          <p:cNvPr id="26" name="직사각형 25"/>
          <p:cNvSpPr/>
          <p:nvPr/>
        </p:nvSpPr>
        <p:spPr>
          <a:xfrm>
            <a:off x="1954548" y="1766939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③</a:t>
            </a:r>
            <a:endParaRPr lang="ko-KR" altLang="en-US" sz="1600" b="1" dirty="0"/>
          </a:p>
        </p:txBody>
      </p:sp>
      <p:sp>
        <p:nvSpPr>
          <p:cNvPr id="27" name="직사각형 26"/>
          <p:cNvSpPr/>
          <p:nvPr/>
        </p:nvSpPr>
        <p:spPr>
          <a:xfrm>
            <a:off x="1666516" y="1934579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④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1090452" y="1304764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②</a:t>
            </a:r>
            <a:endParaRPr lang="ko-KR" altLang="en-US" sz="1600" b="1" dirty="0"/>
          </a:p>
        </p:txBody>
      </p:sp>
      <p:cxnSp>
        <p:nvCxnSpPr>
          <p:cNvPr id="35" name="직선 연결선 34"/>
          <p:cNvCxnSpPr/>
          <p:nvPr/>
        </p:nvCxnSpPr>
        <p:spPr bwMode="auto">
          <a:xfrm flipV="1">
            <a:off x="4644008" y="2741354"/>
            <a:ext cx="0" cy="3675321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모서리가 둥근 직사각형 42"/>
          <p:cNvSpPr/>
          <p:nvPr/>
        </p:nvSpPr>
        <p:spPr bwMode="auto">
          <a:xfrm>
            <a:off x="285510" y="3935011"/>
            <a:ext cx="4593572" cy="576064"/>
          </a:xfrm>
          <a:prstGeom prst="roundRect">
            <a:avLst>
              <a:gd name="adj" fmla="val 7417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2B3749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6" name="직선 연결선 45"/>
          <p:cNvCxnSpPr/>
          <p:nvPr/>
        </p:nvCxnSpPr>
        <p:spPr bwMode="auto">
          <a:xfrm>
            <a:off x="5868144" y="2343355"/>
            <a:ext cx="0" cy="4073977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직사각형 23"/>
          <p:cNvSpPr/>
          <p:nvPr/>
        </p:nvSpPr>
        <p:spPr>
          <a:xfrm>
            <a:off x="7447725" y="6216209"/>
            <a:ext cx="134254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b="1" dirty="0" smtClean="0"/>
              <a:t>Items(Columns)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 rot="16200000">
            <a:off x="6330957" y="4384247"/>
            <a:ext cx="163455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b="1" dirty="0" smtClean="0"/>
              <a:t>Transactions(Rows)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 bwMode="auto">
          <a:xfrm>
            <a:off x="2933756" y="1376772"/>
            <a:ext cx="1945326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8" name="그림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8943" y="2358447"/>
            <a:ext cx="2714625" cy="58102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2237" y="2495530"/>
            <a:ext cx="1496590" cy="37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39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2.2 </a:t>
            </a:r>
            <a:r>
              <a:rPr lang="en-US" altLang="ko-KR" dirty="0"/>
              <a:t>A</a:t>
            </a:r>
            <a:r>
              <a:rPr lang="en-US" altLang="ko-KR" dirty="0" smtClean="0"/>
              <a:t>pply algorithm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2046" y="1088740"/>
            <a:ext cx="5290572" cy="9344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 smtClean="0"/>
              <a:t>as(result, </a:t>
            </a:r>
            <a:r>
              <a:rPr lang="en-US" altLang="ko-KR" b="1" dirty="0"/>
              <a:t>"</a:t>
            </a:r>
            <a:r>
              <a:rPr lang="en-US" altLang="ko-KR" b="1" dirty="0" err="1"/>
              <a:t>data.frame</a:t>
            </a:r>
            <a:r>
              <a:rPr lang="en-US" altLang="ko-KR" b="1" dirty="0"/>
              <a:t>")</a:t>
            </a:r>
          </a:p>
          <a:p>
            <a:pPr algn="l"/>
            <a:endParaRPr lang="en-US" altLang="ko-KR" b="1" dirty="0"/>
          </a:p>
          <a:p>
            <a:pPr algn="l"/>
            <a:r>
              <a:rPr lang="en-US" altLang="ko-KR" b="1" dirty="0" smtClean="0"/>
              <a:t>&gt; rules=</a:t>
            </a:r>
            <a:r>
              <a:rPr lang="en-US" altLang="ko-KR" b="1" dirty="0" err="1" smtClean="0">
                <a:solidFill>
                  <a:srgbClr val="FF0000"/>
                </a:solidFill>
              </a:rPr>
              <a:t>apriori</a:t>
            </a:r>
            <a:r>
              <a:rPr lang="en-US" altLang="ko-KR" b="1" dirty="0" smtClean="0"/>
              <a:t>(result, parameter=list(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supp</a:t>
            </a:r>
            <a:r>
              <a:rPr lang="en-US" altLang="ko-KR" b="1" dirty="0" smtClean="0">
                <a:solidFill>
                  <a:srgbClr val="0000FF"/>
                </a:solidFill>
              </a:rPr>
              <a:t>=0.1</a:t>
            </a:r>
            <a:r>
              <a:rPr lang="en-US" altLang="ko-KR" b="1" dirty="0" smtClean="0">
                <a:solidFill>
                  <a:schemeClr val="tx1"/>
                </a:solidFill>
              </a:rPr>
              <a:t>,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err="1" smtClean="0">
                <a:solidFill>
                  <a:srgbClr val="0000FF"/>
                </a:solidFill>
              </a:rPr>
              <a:t>conf</a:t>
            </a:r>
            <a:r>
              <a:rPr lang="en-US" altLang="ko-KR" b="1" dirty="0" smtClean="0">
                <a:solidFill>
                  <a:srgbClr val="0000FF"/>
                </a:solidFill>
              </a:rPr>
              <a:t>=0.1</a:t>
            </a:r>
            <a:r>
              <a:rPr lang="en-US" altLang="ko-KR" b="1" dirty="0" smtClean="0"/>
              <a:t>))</a:t>
            </a:r>
            <a:endParaRPr lang="en-US" altLang="ko-KR" b="1" dirty="0"/>
          </a:p>
          <a:p>
            <a:pPr algn="l"/>
            <a:r>
              <a:rPr lang="en-US" altLang="ko-KR" b="1" dirty="0" smtClean="0"/>
              <a:t>&gt; inspect(rules</a:t>
            </a:r>
            <a:r>
              <a:rPr lang="en-US" altLang="ko-KR" b="1" dirty="0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74171" y="1099133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①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691680" y="1736812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③</a:t>
            </a:r>
            <a:endParaRPr lang="ko-KR" altLang="en-US" sz="1600" b="1" dirty="0"/>
          </a:p>
        </p:txBody>
      </p:sp>
      <p:sp>
        <p:nvSpPr>
          <p:cNvPr id="8" name="직사각형 7"/>
          <p:cNvSpPr/>
          <p:nvPr/>
        </p:nvSpPr>
        <p:spPr>
          <a:xfrm>
            <a:off x="4283968" y="1160748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②</a:t>
            </a:r>
            <a:endParaRPr lang="ko-KR" altLang="en-US" sz="1600" b="1" dirty="0"/>
          </a:p>
        </p:txBody>
      </p:sp>
      <p:sp>
        <p:nvSpPr>
          <p:cNvPr id="9" name="직사각형 8"/>
          <p:cNvSpPr/>
          <p:nvPr>
            <p:custDataLst>
              <p:tags r:id="rId1"/>
            </p:custDataLst>
          </p:nvPr>
        </p:nvSpPr>
        <p:spPr>
          <a:xfrm>
            <a:off x="250825" y="2240868"/>
            <a:ext cx="2520976" cy="48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/>
            </a:pPr>
            <a:r>
              <a:rPr lang="en-US" altLang="ko-KR" dirty="0" smtClean="0"/>
              <a:t>Convert data in result to </a:t>
            </a:r>
          </a:p>
          <a:p>
            <a:pPr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 </a:t>
            </a:r>
            <a:r>
              <a:rPr lang="en-US" altLang="ko-KR" dirty="0" smtClean="0"/>
              <a:t>    table structure</a:t>
            </a:r>
            <a:endParaRPr kumimoji="1" lang="ko-KR" altLang="en-US" sz="1400" dirty="0">
              <a:solidFill>
                <a:srgbClr val="2B3749"/>
              </a:solidFill>
            </a:endParaRPr>
          </a:p>
        </p:txBody>
      </p:sp>
      <p:sp>
        <p:nvSpPr>
          <p:cNvPr id="10" name="직사각형 9"/>
          <p:cNvSpPr/>
          <p:nvPr>
            <p:custDataLst>
              <p:tags r:id="rId2"/>
            </p:custDataLst>
          </p:nvPr>
        </p:nvSpPr>
        <p:spPr>
          <a:xfrm>
            <a:off x="2797046" y="2240868"/>
            <a:ext cx="2496653" cy="974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268288" indent="-268288"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  <a:buFont typeface="+mj-ea"/>
              <a:buAutoNum type="circleNumDbPlain" startAt="2"/>
            </a:pPr>
            <a:r>
              <a:rPr kumimoji="1" lang="en-US" altLang="ko-KR" sz="1400" dirty="0" smtClean="0">
                <a:solidFill>
                  <a:srgbClr val="2B3749"/>
                </a:solidFill>
              </a:rPr>
              <a:t>Save output from result</a:t>
            </a:r>
            <a:br>
              <a:rPr kumimoji="1" lang="en-US" altLang="ko-KR" sz="1400" dirty="0" smtClean="0">
                <a:solidFill>
                  <a:srgbClr val="2B3749"/>
                </a:solidFill>
              </a:rPr>
            </a:br>
            <a:r>
              <a:rPr kumimoji="1" lang="en-US" altLang="ko-KR" sz="1400" dirty="0" err="1" smtClean="0">
                <a:solidFill>
                  <a:srgbClr val="2B3749"/>
                </a:solidFill>
              </a:rPr>
              <a:t>apriori</a:t>
            </a:r>
            <a:r>
              <a:rPr kumimoji="1" lang="en-US" altLang="ko-KR" sz="1400" dirty="0" smtClean="0">
                <a:solidFill>
                  <a:srgbClr val="2B3749"/>
                </a:solidFill>
              </a:rPr>
              <a:t> analysis to rules</a:t>
            </a:r>
          </a:p>
          <a:p>
            <a:pPr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 smtClean="0"/>
              <a:t>    - minimum support and </a:t>
            </a:r>
          </a:p>
          <a:p>
            <a:pPr algn="l"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dirty="0"/>
              <a:t> </a:t>
            </a:r>
            <a:r>
              <a:rPr lang="en-US" altLang="ko-KR" dirty="0" smtClean="0"/>
              <a:t>     confidence</a:t>
            </a:r>
            <a:endParaRPr kumimoji="1" lang="en-US" altLang="ko-KR" dirty="0" smtClean="0">
              <a:solidFill>
                <a:srgbClr val="2B3749"/>
              </a:solidFill>
            </a:endParaRPr>
          </a:p>
        </p:txBody>
      </p:sp>
      <p:sp>
        <p:nvSpPr>
          <p:cNvPr id="12" name="직사각형 11"/>
          <p:cNvSpPr/>
          <p:nvPr>
            <p:custDataLst>
              <p:tags r:id="rId3"/>
            </p:custDataLst>
          </p:nvPr>
        </p:nvSpPr>
        <p:spPr>
          <a:xfrm>
            <a:off x="6948697" y="4848706"/>
            <a:ext cx="631583" cy="20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latinLnBrk="0" hangingPunct="0">
              <a:lnSpc>
                <a:spcPts val="1600"/>
              </a:lnSpc>
              <a:spcBef>
                <a:spcPts val="300"/>
              </a:spcBef>
              <a:spcAft>
                <a:spcPts val="300"/>
              </a:spcAft>
            </a:pPr>
            <a:r>
              <a:rPr kumimoji="1" lang="en-US" altLang="ko-KR" sz="1800" b="1" dirty="0" smtClean="0">
                <a:solidFill>
                  <a:srgbClr val="2B3749"/>
                </a:solidFill>
              </a:rPr>
              <a:t>· · · · ·</a:t>
            </a:r>
            <a:endParaRPr kumimoji="1" lang="ko-KR" altLang="en-US" sz="1800" b="1" dirty="0">
              <a:solidFill>
                <a:srgbClr val="2B3749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 bwMode="auto">
          <a:xfrm flipV="1">
            <a:off x="2771800" y="2362916"/>
            <a:ext cx="0" cy="40537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직선 연결선 13"/>
          <p:cNvCxnSpPr/>
          <p:nvPr/>
        </p:nvCxnSpPr>
        <p:spPr bwMode="auto">
          <a:xfrm flipV="1">
            <a:off x="5400092" y="2362916"/>
            <a:ext cx="0" cy="4053759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직사각형 16"/>
          <p:cNvSpPr/>
          <p:nvPr/>
        </p:nvSpPr>
        <p:spPr>
          <a:xfrm>
            <a:off x="1337504" y="4918554"/>
            <a:ext cx="46488" cy="64633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altLang="ko-KR" b="1" dirty="0" smtClean="0"/>
              <a:t>·</a:t>
            </a:r>
            <a:br>
              <a:rPr lang="en-US" altLang="ko-KR" b="1" dirty="0" smtClean="0"/>
            </a:br>
            <a:r>
              <a:rPr lang="en-US" altLang="ko-KR" b="1" dirty="0" smtClean="0"/>
              <a:t>·</a:t>
            </a:r>
            <a:br>
              <a:rPr lang="en-US" altLang="ko-KR" b="1" dirty="0" smtClean="0"/>
            </a:br>
            <a:r>
              <a:rPr lang="en-US" altLang="ko-KR" b="1" dirty="0" smtClean="0"/>
              <a:t>·</a:t>
            </a:r>
            <a:endParaRPr lang="ko-KR" altLang="en-US" b="1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546934" y="1808312"/>
            <a:ext cx="1693807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" name="그룹 21"/>
          <p:cNvGrpSpPr/>
          <p:nvPr/>
        </p:nvGrpSpPr>
        <p:grpSpPr>
          <a:xfrm>
            <a:off x="243139" y="2780928"/>
            <a:ext cx="2406094" cy="3606858"/>
            <a:chOff x="284559" y="3091761"/>
            <a:chExt cx="3072314" cy="303575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873" y="3091761"/>
              <a:ext cx="3048000" cy="173355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559" y="5403620"/>
              <a:ext cx="3019425" cy="7239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25" name="그룹 24"/>
          <p:cNvGrpSpPr/>
          <p:nvPr/>
        </p:nvGrpSpPr>
        <p:grpSpPr>
          <a:xfrm>
            <a:off x="5538189" y="3328853"/>
            <a:ext cx="3354986" cy="3108379"/>
            <a:chOff x="5964474" y="2586018"/>
            <a:chExt cx="4200526" cy="3108379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4475" y="2586018"/>
              <a:ext cx="4200525" cy="12954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64474" y="4522822"/>
              <a:ext cx="4197325" cy="1171575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9878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664805"/>
            <a:ext cx="4926986" cy="46817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2046" y="115888"/>
            <a:ext cx="8639908" cy="648000"/>
          </a:xfrm>
        </p:spPr>
        <p:txBody>
          <a:bodyPr/>
          <a:lstStyle/>
          <a:p>
            <a:r>
              <a:rPr lang="en-US" altLang="ko-KR" dirty="0" smtClean="0"/>
              <a:t>2.3 Analysis of output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52046" y="1088740"/>
            <a:ext cx="5184000" cy="5035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lIns="72000" tIns="36000" rIns="72000" bIns="36000">
            <a:spAutoFit/>
          </a:bodyPr>
          <a:lstStyle/>
          <a:p>
            <a:pPr algn="l"/>
            <a:r>
              <a:rPr lang="en-US" altLang="ko-KR" b="1" dirty="0"/>
              <a:t>&gt; </a:t>
            </a:r>
            <a:r>
              <a:rPr lang="en-US" altLang="ko-KR" b="1" dirty="0" smtClean="0"/>
              <a:t>rules=</a:t>
            </a:r>
            <a:r>
              <a:rPr lang="en-US" altLang="ko-KR" b="1" dirty="0" err="1" smtClean="0"/>
              <a:t>apriori</a:t>
            </a:r>
            <a:r>
              <a:rPr lang="en-US" altLang="ko-KR" b="1" dirty="0" smtClean="0"/>
              <a:t>(result, parameter=list(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supp</a:t>
            </a:r>
            <a:r>
              <a:rPr lang="en-US" altLang="ko-KR" b="1" dirty="0" smtClean="0">
                <a:solidFill>
                  <a:srgbClr val="0000FF"/>
                </a:solidFill>
              </a:rPr>
              <a:t>=0.3</a:t>
            </a:r>
            <a:r>
              <a:rPr lang="en-US" altLang="ko-KR" b="1" dirty="0" smtClean="0"/>
              <a:t>, </a:t>
            </a:r>
            <a:r>
              <a:rPr lang="en-US" altLang="ko-KR" b="1" dirty="0" err="1"/>
              <a:t>conf</a:t>
            </a:r>
            <a:r>
              <a:rPr lang="en-US" altLang="ko-KR" b="1" dirty="0"/>
              <a:t>=0.1</a:t>
            </a:r>
            <a:r>
              <a:rPr lang="en-US" altLang="ko-KR" b="1" dirty="0" smtClean="0"/>
              <a:t>))</a:t>
            </a:r>
          </a:p>
          <a:p>
            <a:pPr algn="l"/>
            <a:r>
              <a:rPr lang="en-US" altLang="ko-KR" b="1" dirty="0" smtClean="0"/>
              <a:t>&gt; inspect(rules</a:t>
            </a:r>
            <a:r>
              <a:rPr lang="en-US" altLang="ko-KR" b="1" dirty="0"/>
              <a:t>)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862080" y="1340768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①</a:t>
            </a:r>
            <a:endParaRPr lang="ko-KR" altLang="en-US" sz="1600" b="1" dirty="0"/>
          </a:p>
        </p:txBody>
      </p:sp>
      <p:sp>
        <p:nvSpPr>
          <p:cNvPr id="28" name="직사각형 27"/>
          <p:cNvSpPr/>
          <p:nvPr/>
        </p:nvSpPr>
        <p:spPr>
          <a:xfrm>
            <a:off x="1697100" y="1311986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②</a:t>
            </a:r>
            <a:endParaRPr lang="ko-KR" altLang="en-US" sz="1600" b="1" dirty="0"/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799692" y="1891330"/>
            <a:ext cx="1620180" cy="577935"/>
          </a:xfrm>
          <a:prstGeom prst="roundRect">
            <a:avLst>
              <a:gd name="adj" fmla="val 7417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2B3749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2390706" y="1598454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③</a:t>
            </a:r>
            <a:endParaRPr lang="ko-KR" altLang="en-US" sz="1600" b="1" dirty="0"/>
          </a:p>
        </p:txBody>
      </p:sp>
      <p:sp>
        <p:nvSpPr>
          <p:cNvPr id="54" name="직사각형 53"/>
          <p:cNvSpPr/>
          <p:nvPr/>
        </p:nvSpPr>
        <p:spPr>
          <a:xfrm>
            <a:off x="5096052" y="3227731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④</a:t>
            </a:r>
            <a:endParaRPr lang="ko-KR" altLang="en-US" sz="1600" b="1" dirty="0"/>
          </a:p>
        </p:txBody>
      </p:sp>
      <p:cxnSp>
        <p:nvCxnSpPr>
          <p:cNvPr id="20" name="직선 연결선 19"/>
          <p:cNvCxnSpPr/>
          <p:nvPr/>
        </p:nvCxnSpPr>
        <p:spPr bwMode="auto">
          <a:xfrm>
            <a:off x="3573368" y="1376772"/>
            <a:ext cx="782608" cy="0"/>
          </a:xfrm>
          <a:prstGeom prst="line">
            <a:avLst/>
          </a:prstGeom>
          <a:solidFill>
            <a:schemeClr val="bg1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모서리가 둥근 직사각형 20"/>
          <p:cNvSpPr/>
          <p:nvPr/>
        </p:nvSpPr>
        <p:spPr bwMode="auto">
          <a:xfrm>
            <a:off x="259689" y="2504216"/>
            <a:ext cx="5168713" cy="1693252"/>
          </a:xfrm>
          <a:prstGeom prst="roundRect">
            <a:avLst>
              <a:gd name="adj" fmla="val 3802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2B3749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 bwMode="auto">
          <a:xfrm>
            <a:off x="259689" y="4251852"/>
            <a:ext cx="5168713" cy="2201336"/>
          </a:xfrm>
          <a:prstGeom prst="roundRect">
            <a:avLst>
              <a:gd name="adj" fmla="val 3802"/>
            </a:avLst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smtClean="0">
              <a:ln>
                <a:noFill/>
              </a:ln>
              <a:solidFill>
                <a:srgbClr val="2B3749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115705" y="5229409"/>
            <a:ext cx="205184" cy="24622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ko-KR" altLang="en-US" sz="1600" b="1" dirty="0" smtClean="0"/>
              <a:t>⑤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13062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 for association rule analysis with 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252046" y="929986"/>
            <a:ext cx="8639908" cy="5343330"/>
          </a:xfrm>
        </p:spPr>
        <p:txBody>
          <a:bodyPr/>
          <a:lstStyle/>
          <a:p>
            <a:r>
              <a:rPr lang="en-US" altLang="ko-KR" sz="1200" dirty="0"/>
              <a:t>##### association analysis</a:t>
            </a:r>
          </a:p>
          <a:p>
            <a:r>
              <a:rPr lang="en-US" altLang="ko-KR" sz="1200" dirty="0" err="1" smtClean="0"/>
              <a:t>setwd</a:t>
            </a:r>
            <a:r>
              <a:rPr lang="en-US" altLang="ko-KR" sz="1200" dirty="0"/>
              <a:t>("c:/</a:t>
            </a:r>
            <a:r>
              <a:rPr lang="en-US" altLang="ko-KR" sz="1200" dirty="0" err="1"/>
              <a:t>Rtest</a:t>
            </a:r>
            <a:r>
              <a:rPr lang="en-US" altLang="ko-KR" sz="1200" dirty="0"/>
              <a:t>")</a:t>
            </a:r>
          </a:p>
          <a:p>
            <a:endParaRPr lang="en-US" altLang="ko-KR" sz="1200" dirty="0"/>
          </a:p>
          <a:p>
            <a:r>
              <a:rPr lang="en-US" altLang="ko-KR" sz="1200" dirty="0" err="1"/>
              <a:t>install.packages</a:t>
            </a:r>
            <a:r>
              <a:rPr lang="en-US" altLang="ko-KR" sz="1200" dirty="0"/>
              <a:t>("</a:t>
            </a:r>
            <a:r>
              <a:rPr lang="en-US" altLang="ko-KR" sz="1200" dirty="0" err="1"/>
              <a:t>arules</a:t>
            </a:r>
            <a:r>
              <a:rPr lang="en-US" altLang="ko-KR" sz="1200" dirty="0"/>
              <a:t>")</a:t>
            </a:r>
          </a:p>
          <a:p>
            <a:r>
              <a:rPr lang="en-US" altLang="ko-KR" sz="1200" dirty="0"/>
              <a:t>library(</a:t>
            </a:r>
            <a:r>
              <a:rPr lang="en-US" altLang="ko-KR" sz="1200" dirty="0" err="1"/>
              <a:t>arules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result &lt;- </a:t>
            </a:r>
            <a:r>
              <a:rPr lang="en-US" altLang="ko-KR" sz="1200" dirty="0" err="1"/>
              <a:t>read.transactions</a:t>
            </a:r>
            <a:r>
              <a:rPr lang="en-US" altLang="ko-KR" sz="1200" dirty="0"/>
              <a:t>("mydata_association.csv", format="basket", </a:t>
            </a:r>
            <a:r>
              <a:rPr lang="en-US" altLang="ko-KR" sz="1200" dirty="0" err="1"/>
              <a:t>sep</a:t>
            </a:r>
            <a:r>
              <a:rPr lang="en-US" altLang="ko-KR" sz="1200" dirty="0"/>
              <a:t>=",")</a:t>
            </a:r>
          </a:p>
          <a:p>
            <a:r>
              <a:rPr lang="en-US" altLang="ko-KR" sz="1200" dirty="0"/>
              <a:t>result</a:t>
            </a:r>
          </a:p>
          <a:p>
            <a:endParaRPr lang="en-US" altLang="ko-KR" sz="1200" dirty="0"/>
          </a:p>
          <a:p>
            <a:r>
              <a:rPr lang="en-US" altLang="ko-KR" sz="1200" dirty="0"/>
              <a:t>summary(result)</a:t>
            </a:r>
          </a:p>
          <a:p>
            <a:r>
              <a:rPr lang="en-US" altLang="ko-KR" sz="1200" dirty="0"/>
              <a:t>image(result)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as(result, "</a:t>
            </a:r>
            <a:r>
              <a:rPr lang="en-US" altLang="ko-KR" sz="1200" dirty="0" err="1"/>
              <a:t>data.frame</a:t>
            </a:r>
            <a:r>
              <a:rPr lang="en-US" altLang="ko-KR" sz="1200" dirty="0"/>
              <a:t>")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rules=</a:t>
            </a:r>
            <a:r>
              <a:rPr lang="en-US" altLang="ko-KR" sz="1200" dirty="0" err="1"/>
              <a:t>apriori</a:t>
            </a:r>
            <a:r>
              <a:rPr lang="en-US" altLang="ko-KR" sz="1200" dirty="0"/>
              <a:t>(result, parameter=list(</a:t>
            </a:r>
            <a:r>
              <a:rPr lang="en-US" altLang="ko-KR" sz="1200" dirty="0" err="1"/>
              <a:t>supp</a:t>
            </a:r>
            <a:r>
              <a:rPr lang="en-US" altLang="ko-KR" sz="1200" dirty="0"/>
              <a:t>=0.1, 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=0.1))</a:t>
            </a:r>
          </a:p>
          <a:p>
            <a:r>
              <a:rPr lang="en-US" altLang="ko-KR" sz="1200" dirty="0"/>
              <a:t>inspect(rules)</a:t>
            </a:r>
          </a:p>
          <a:p>
            <a:endParaRPr lang="en-US" altLang="ko-KR" sz="1200" dirty="0"/>
          </a:p>
          <a:p>
            <a:r>
              <a:rPr lang="en-US" altLang="ko-KR" sz="1200" dirty="0"/>
              <a:t>rules=</a:t>
            </a:r>
            <a:r>
              <a:rPr lang="en-US" altLang="ko-KR" sz="1200" dirty="0" err="1"/>
              <a:t>apriori</a:t>
            </a:r>
            <a:r>
              <a:rPr lang="en-US" altLang="ko-KR" sz="1200" dirty="0"/>
              <a:t>(result, parameter=list(</a:t>
            </a:r>
            <a:r>
              <a:rPr lang="en-US" altLang="ko-KR" sz="1200" dirty="0" err="1"/>
              <a:t>supp</a:t>
            </a:r>
            <a:r>
              <a:rPr lang="en-US" altLang="ko-KR" sz="1200" dirty="0"/>
              <a:t>=0.3, </a:t>
            </a:r>
            <a:r>
              <a:rPr lang="en-US" altLang="ko-KR" sz="1200" dirty="0" err="1"/>
              <a:t>conf</a:t>
            </a:r>
            <a:r>
              <a:rPr lang="en-US" altLang="ko-KR" sz="1200" dirty="0"/>
              <a:t>=0.1))</a:t>
            </a:r>
          </a:p>
          <a:p>
            <a:r>
              <a:rPr lang="en-US" altLang="ko-KR" sz="1200" dirty="0"/>
              <a:t>inspect(rules)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713283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3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LCHClIa.0yRFlj4A4xBT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tFRZPCN6kyxPfeaWGaXRg"/>
</p:tagLst>
</file>

<file path=ppt/theme/theme1.xml><?xml version="1.0" encoding="utf-8"?>
<a:theme xmlns:a="http://schemas.openxmlformats.org/drawingml/2006/main" name="기본 디자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2B3749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rgbClr val="2B3749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19409</TotalTime>
  <Words>406</Words>
  <Application>Microsoft Office PowerPoint</Application>
  <PresentationFormat>화면 슬라이드 쇼(4:3)</PresentationFormat>
  <Paragraphs>75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굴림</vt:lpstr>
      <vt:lpstr>맑은 고딕</vt:lpstr>
      <vt:lpstr>Webdings</vt:lpstr>
      <vt:lpstr>기본 디자인</vt:lpstr>
      <vt:lpstr>1. Association Rule Analysis </vt:lpstr>
      <vt:lpstr>1. Association rule analysis</vt:lpstr>
      <vt:lpstr>1.1 Data preparation and set up</vt:lpstr>
      <vt:lpstr>PowerPoint 프레젠테이션</vt:lpstr>
      <vt:lpstr>2.2 Apply algorithm</vt:lpstr>
      <vt:lpstr>2.3 Analysis of output</vt:lpstr>
      <vt:lpstr>Code for association rule analysis with R</vt:lpstr>
    </vt:vector>
  </TitlesOfParts>
  <Company>KnowledgeWorks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Baisic Skill_20121206_0.2</dc:title>
  <dc:creator>skymissions</dc:creator>
  <cp:lastModifiedBy>Windows User</cp:lastModifiedBy>
  <cp:revision>1227</cp:revision>
  <cp:lastPrinted>2014-04-02T21:08:42Z</cp:lastPrinted>
  <dcterms:created xsi:type="dcterms:W3CDTF">2011-05-11T12:14:31Z</dcterms:created>
  <dcterms:modified xsi:type="dcterms:W3CDTF">2020-03-15T14:02:09Z</dcterms:modified>
</cp:coreProperties>
</file>