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62" r:id="rId5"/>
    <p:sldId id="263" r:id="rId6"/>
    <p:sldId id="264" r:id="rId7"/>
    <p:sldId id="265" r:id="rId8"/>
    <p:sldId id="267" r:id="rId9"/>
    <p:sldId id="266" r:id="rId10"/>
    <p:sldId id="258" r:id="rId11"/>
    <p:sldId id="269" r:id="rId12"/>
    <p:sldId id="259" r:id="rId13"/>
    <p:sldId id="270" r:id="rId14"/>
    <p:sldId id="271" r:id="rId15"/>
    <p:sldId id="268" r:id="rId16"/>
    <p:sldId id="260" r:id="rId17"/>
    <p:sldId id="26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C27E-B06F-48C3-A379-2808FA597401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F184-12F0-45EE-B5FE-C3735C00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182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C27E-B06F-48C3-A379-2808FA597401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F184-12F0-45EE-B5FE-C3735C00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69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C27E-B06F-48C3-A379-2808FA597401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F184-12F0-45EE-B5FE-C3735C00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06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C27E-B06F-48C3-A379-2808FA597401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F184-12F0-45EE-B5FE-C3735C00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67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C27E-B06F-48C3-A379-2808FA597401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F184-12F0-45EE-B5FE-C3735C00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67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C27E-B06F-48C3-A379-2808FA597401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F184-12F0-45EE-B5FE-C3735C00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38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C27E-B06F-48C3-A379-2808FA597401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F184-12F0-45EE-B5FE-C3735C00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26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C27E-B06F-48C3-A379-2808FA597401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F184-12F0-45EE-B5FE-C3735C00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30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C27E-B06F-48C3-A379-2808FA597401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F184-12F0-45EE-B5FE-C3735C00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48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C27E-B06F-48C3-A379-2808FA597401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F184-12F0-45EE-B5FE-C3735C00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18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C27E-B06F-48C3-A379-2808FA597401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F184-12F0-45EE-B5FE-C3735C00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30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8C27E-B06F-48C3-A379-2808FA597401}" type="datetimeFigureOut">
              <a:rPr lang="ko-KR" altLang="en-US" smtClean="0"/>
              <a:t>2020-04-04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EF184-12F0-45EE-B5FE-C3735C00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8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371600"/>
            <a:ext cx="9144000" cy="1298778"/>
          </a:xfrm>
        </p:spPr>
        <p:txBody>
          <a:bodyPr/>
          <a:lstStyle/>
          <a:p>
            <a:r>
              <a:rPr lang="en-US" altLang="ko-KR" dirty="0" smtClean="0"/>
              <a:t>A Case On Decision Tree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90255" y="2945333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- A Case on Predicting Performances in Sports Games-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17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2.2. </a:t>
            </a:r>
            <a:r>
              <a:rPr lang="en-US" altLang="ko-KR" b="1" i="1" dirty="0"/>
              <a:t>Methods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40" y="1690688"/>
            <a:ext cx="4899660" cy="4735195"/>
          </a:xfrm>
        </p:spPr>
        <p:txBody>
          <a:bodyPr/>
          <a:lstStyle/>
          <a:p>
            <a:r>
              <a:rPr lang="en-US" altLang="ko-KR" dirty="0"/>
              <a:t>As you see in Figure 2,  </a:t>
            </a:r>
            <a:r>
              <a:rPr lang="en-US" altLang="ko-KR" dirty="0" smtClean="0"/>
              <a:t>10 </a:t>
            </a:r>
            <a:r>
              <a:rPr lang="en-US" altLang="ko-KR" dirty="0"/>
              <a:t>decision trees are produced for each of 10 dependent variables as a target variable. </a:t>
            </a:r>
            <a:endParaRPr lang="en-US" altLang="ko-KR" dirty="0" smtClean="0"/>
          </a:p>
          <a:p>
            <a:r>
              <a:rPr lang="en-US" altLang="ko-KR" dirty="0" smtClean="0"/>
              <a:t>Among </a:t>
            </a:r>
            <a:r>
              <a:rPr lang="en-US" altLang="ko-KR" dirty="0"/>
              <a:t>the these decision trees, we came up with the 3 significant outcomes: ‘H(hit)’, ‘BB(base on balls)’, and ‘result’.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860" y="1542886"/>
            <a:ext cx="5734801" cy="44351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23710" y="960120"/>
            <a:ext cx="409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Figure 2. Decision Tree Model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16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6720" y="43307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Research procedure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877" y="365125"/>
            <a:ext cx="5555603" cy="63168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89615" y="6068291"/>
            <a:ext cx="1712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[Figure 3]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4696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920" y="1000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Research procedure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0945" y="1425574"/>
            <a:ext cx="11108575" cy="5192395"/>
          </a:xfrm>
        </p:spPr>
        <p:txBody>
          <a:bodyPr>
            <a:normAutofit/>
          </a:bodyPr>
          <a:lstStyle/>
          <a:p>
            <a:r>
              <a:rPr lang="en-US" altLang="ko-KR" dirty="0"/>
              <a:t>The overall research procedure in this study is shown in Figure 3. </a:t>
            </a:r>
            <a:endParaRPr lang="en-US" altLang="ko-KR" dirty="0" smtClean="0"/>
          </a:p>
          <a:p>
            <a:r>
              <a:rPr lang="en-US" altLang="ko-KR" dirty="0" smtClean="0"/>
              <a:t>Firstly</a:t>
            </a:r>
            <a:r>
              <a:rPr lang="en-US" altLang="ko-KR" dirty="0"/>
              <a:t>, data related to research is collected. </a:t>
            </a:r>
            <a:endParaRPr lang="en-US" altLang="ko-KR" dirty="0" smtClean="0"/>
          </a:p>
          <a:p>
            <a:r>
              <a:rPr lang="en-US" altLang="ko-KR" dirty="0" smtClean="0"/>
              <a:t>Secondly</a:t>
            </a:r>
            <a:r>
              <a:rPr lang="en-US" altLang="ko-KR" dirty="0"/>
              <a:t>, data sets from 3 different sources are merged into one data set, which is called data mash-up. </a:t>
            </a:r>
            <a:endParaRPr lang="en-US" altLang="ko-KR" dirty="0" smtClean="0"/>
          </a:p>
          <a:p>
            <a:r>
              <a:rPr lang="en-US" altLang="ko-KR" dirty="0" smtClean="0"/>
              <a:t>Thirdly</a:t>
            </a:r>
            <a:r>
              <a:rPr lang="en-US" altLang="ko-KR" dirty="0"/>
              <a:t>, decision tree analysis is performed for each dependent variable. </a:t>
            </a:r>
            <a:endParaRPr lang="en-US" altLang="ko-KR" dirty="0" smtClean="0"/>
          </a:p>
          <a:p>
            <a:r>
              <a:rPr lang="en-US" altLang="ko-KR" dirty="0" smtClean="0"/>
              <a:t>Fourthly</a:t>
            </a:r>
            <a:r>
              <a:rPr lang="en-US" altLang="ko-KR" dirty="0"/>
              <a:t>, the decision trees with 'hit', 'base on balls', and 'result' as a target are explained in detail for further applications. </a:t>
            </a:r>
            <a:endParaRPr lang="en-US" altLang="ko-KR" dirty="0" smtClean="0"/>
          </a:p>
          <a:p>
            <a:r>
              <a:rPr lang="en-US" altLang="ko-KR" dirty="0" smtClean="0"/>
              <a:t>Finally</a:t>
            </a:r>
            <a:r>
              <a:rPr lang="en-US" altLang="ko-KR" dirty="0"/>
              <a:t>, the important rules in each of the three dependent variables are identified.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057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3. Research analysis and Results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3600" b="1" dirty="0"/>
              <a:t>3.1. </a:t>
            </a:r>
            <a:r>
              <a:rPr lang="en-US" altLang="ko-KR" sz="3600" b="1" i="1" dirty="0"/>
              <a:t>A decision tree with ‘H(hit)’ </a:t>
            </a:r>
            <a:r>
              <a:rPr lang="en-US" altLang="ko-KR" sz="3600" b="1" i="1" dirty="0" smtClean="0"/>
              <a:t> by Lee as </a:t>
            </a:r>
            <a:r>
              <a:rPr lang="en-US" altLang="ko-KR" sz="3600" b="1" i="1" dirty="0"/>
              <a:t>a target 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984" y="1585633"/>
            <a:ext cx="7248151" cy="527236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774939" y="1690688"/>
            <a:ext cx="4564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4. A decision tree with ‘H’ as a target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118" y="2211524"/>
            <a:ext cx="3314700" cy="1609454"/>
          </a:xfrm>
          <a:prstGeom prst="rect">
            <a:avLst/>
          </a:prstGeom>
        </p:spPr>
      </p:pic>
      <p:sp>
        <p:nvSpPr>
          <p:cNvPr id="3" name="아래쪽 화살표 2"/>
          <p:cNvSpPr/>
          <p:nvPr/>
        </p:nvSpPr>
        <p:spPr>
          <a:xfrm>
            <a:off x="8661862" y="4167247"/>
            <a:ext cx="149630" cy="34913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257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377190"/>
            <a:ext cx="10530840" cy="5799773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Figure 4 shows the result of analysis on a decision tree with ‘H(hit)’ </a:t>
            </a:r>
            <a:r>
              <a:rPr lang="en-US" altLang="ko-KR" dirty="0" smtClean="0"/>
              <a:t>by Lee as </a:t>
            </a:r>
            <a:r>
              <a:rPr lang="en-US" altLang="ko-KR" dirty="0"/>
              <a:t>a target. </a:t>
            </a:r>
            <a:endParaRPr lang="en-US" altLang="ko-KR" dirty="0" smtClean="0"/>
          </a:p>
          <a:p>
            <a:r>
              <a:rPr lang="en-US" altLang="ko-KR" dirty="0" smtClean="0"/>
              <a:t>The </a:t>
            </a:r>
            <a:r>
              <a:rPr lang="en-US" altLang="ko-KR" dirty="0"/>
              <a:t>meaning of the each number from 0 to </a:t>
            </a:r>
            <a:r>
              <a:rPr lang="en-US" altLang="ko-KR" dirty="0" smtClean="0"/>
              <a:t>3 inside </a:t>
            </a:r>
            <a:r>
              <a:rPr lang="en-US" altLang="ko-KR" dirty="0"/>
              <a:t>the square in decision tree is shown in the Table </a:t>
            </a:r>
            <a:r>
              <a:rPr lang="en-US" altLang="ko-KR" dirty="0" smtClean="0"/>
              <a:t>right hand side. </a:t>
            </a:r>
          </a:p>
          <a:p>
            <a:r>
              <a:rPr lang="en-US" altLang="ko-KR" dirty="0" smtClean="0"/>
              <a:t>There </a:t>
            </a:r>
            <a:r>
              <a:rPr lang="en-US" altLang="ko-KR" dirty="0"/>
              <a:t>are six rules in the graph. Firstly, the important variable deciding ‘H’ is ‘trend</a:t>
            </a:r>
            <a:r>
              <a:rPr lang="en-US" altLang="ko-KR" dirty="0" smtClean="0"/>
              <a:t>’ (its </a:t>
            </a:r>
            <a:r>
              <a:rPr lang="en-US" altLang="ko-KR" dirty="0" err="1" smtClean="0"/>
              <a:t>cale</a:t>
            </a:r>
            <a:r>
              <a:rPr lang="en-US" altLang="ko-KR" dirty="0" smtClean="0"/>
              <a:t> is 0 to 100, min – max]. </a:t>
            </a:r>
          </a:p>
          <a:p>
            <a:r>
              <a:rPr lang="en-US" altLang="ko-KR" dirty="0" smtClean="0"/>
              <a:t>When </a:t>
            </a:r>
            <a:r>
              <a:rPr lang="en-US" altLang="ko-KR" dirty="0"/>
              <a:t>‘trend’ is less than 25, the probability to make one or more hits is about 65.6%. </a:t>
            </a:r>
            <a:endParaRPr lang="en-US" altLang="ko-KR" dirty="0" smtClean="0"/>
          </a:p>
          <a:p>
            <a:r>
              <a:rPr lang="en-US" altLang="ko-KR" dirty="0" smtClean="0"/>
              <a:t>When </a:t>
            </a:r>
            <a:r>
              <a:rPr lang="en-US" altLang="ko-KR" dirty="0"/>
              <a:t>it is 25 and more, the probability to make one or more hits is 60%. </a:t>
            </a:r>
            <a:endParaRPr lang="en-US" altLang="ko-KR" dirty="0" smtClean="0"/>
          </a:p>
          <a:p>
            <a:r>
              <a:rPr lang="en-US" altLang="ko-KR" dirty="0" smtClean="0"/>
              <a:t>Secondly</a:t>
            </a:r>
            <a:r>
              <a:rPr lang="en-US" altLang="ko-KR" dirty="0"/>
              <a:t>, relevant factors are ‘temp’ and ‘</a:t>
            </a:r>
            <a:r>
              <a:rPr lang="en-US" altLang="ko-KR" dirty="0" err="1"/>
              <a:t>humd</a:t>
            </a:r>
            <a:r>
              <a:rPr lang="en-US" altLang="ko-KR" dirty="0" smtClean="0"/>
              <a:t>’.</a:t>
            </a:r>
          </a:p>
          <a:p>
            <a:r>
              <a:rPr lang="en-US" altLang="ko-KR" dirty="0"/>
              <a:t>When ‘temp’ is 23.55℃ or above, the probability to make one or more hits is 81.8% and when ‘</a:t>
            </a:r>
            <a:r>
              <a:rPr lang="en-US" altLang="ko-KR" dirty="0" err="1"/>
              <a:t>humd</a:t>
            </a:r>
            <a:r>
              <a:rPr lang="en-US" altLang="ko-KR" dirty="0"/>
              <a:t>’ is 77.1 or over, it is 85.7%.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8149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7240" y="548640"/>
            <a:ext cx="10576560" cy="5628323"/>
          </a:xfrm>
        </p:spPr>
        <p:txBody>
          <a:bodyPr/>
          <a:lstStyle/>
          <a:p>
            <a:r>
              <a:rPr lang="en-US" altLang="ko-KR" dirty="0"/>
              <a:t>Thirdly, other significant variables, alone with ‘trend’ and ‘</a:t>
            </a:r>
            <a:r>
              <a:rPr lang="en-US" altLang="ko-KR" dirty="0" err="1"/>
              <a:t>humd</a:t>
            </a:r>
            <a:r>
              <a:rPr lang="en-US" altLang="ko-KR" dirty="0"/>
              <a:t>’, are ‘cloud’ and ‘temp’. When ‘cloud’ is below 2.05, the probability to make one or more hits is 66.7%. </a:t>
            </a:r>
            <a:endParaRPr lang="en-US" altLang="ko-KR" dirty="0" smtClean="0"/>
          </a:p>
          <a:p>
            <a:r>
              <a:rPr lang="en-US" altLang="ko-KR" dirty="0" smtClean="0"/>
              <a:t>When </a:t>
            </a:r>
            <a:r>
              <a:rPr lang="en-US" altLang="ko-KR" dirty="0"/>
              <a:t>‘temp’ is under 31.45℃, the probability to make one or more hits is 82.1%. As a result, the most significant rule among them is as follows. </a:t>
            </a:r>
            <a:endParaRPr lang="en-US" altLang="ko-KR" dirty="0" smtClean="0"/>
          </a:p>
          <a:p>
            <a:r>
              <a:rPr lang="en-US" altLang="ko-KR" dirty="0" smtClean="0"/>
              <a:t>We </a:t>
            </a:r>
            <a:r>
              <a:rPr lang="en-US" altLang="ko-KR" dirty="0"/>
              <a:t>can finally conclude the condition for </a:t>
            </a:r>
            <a:r>
              <a:rPr lang="en-US" altLang="ko-KR" i="1" dirty="0"/>
              <a:t>player A</a:t>
            </a:r>
            <a:r>
              <a:rPr lang="en-US" altLang="ko-KR" dirty="0"/>
              <a:t>’s best play on hit. </a:t>
            </a:r>
            <a:endParaRPr lang="en-US" altLang="ko-KR" dirty="0" smtClean="0"/>
          </a:p>
          <a:p>
            <a:r>
              <a:rPr lang="en-US" altLang="ko-KR" dirty="0" smtClean="0"/>
              <a:t>If </a:t>
            </a:r>
            <a:r>
              <a:rPr lang="en-US" altLang="ko-KR" dirty="0"/>
              <a:t>‘trend’ is 25 or more and ‘</a:t>
            </a:r>
            <a:r>
              <a:rPr lang="en-US" altLang="ko-KR" dirty="0" err="1"/>
              <a:t>humd</a:t>
            </a:r>
            <a:r>
              <a:rPr lang="en-US" altLang="ko-KR" dirty="0"/>
              <a:t>’ is 77.1 or over, then the probability to make one or more hits is 85.7%. </a:t>
            </a:r>
            <a:endParaRPr lang="en-US" altLang="ko-KR" dirty="0" smtClean="0"/>
          </a:p>
          <a:p>
            <a:r>
              <a:rPr lang="en-US" altLang="ko-KR" dirty="0" smtClean="0"/>
              <a:t>In </a:t>
            </a:r>
            <a:r>
              <a:rPr lang="en-US" altLang="ko-KR" dirty="0"/>
              <a:t>other words, it is most likely for </a:t>
            </a:r>
            <a:r>
              <a:rPr lang="en-US" altLang="ko-KR" i="1" dirty="0"/>
              <a:t>player A </a:t>
            </a:r>
            <a:r>
              <a:rPr lang="en-US" altLang="ko-KR" dirty="0"/>
              <a:t>to make one or more hits when public interest is high and the weather is humid.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902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123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3.2. </a:t>
            </a:r>
            <a:r>
              <a:rPr lang="en-US" altLang="ko-KR" sz="2800" b="1" i="1" dirty="0"/>
              <a:t>A decision tree with ‘BB(base on balls)’ as a target 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499" y="1954400"/>
            <a:ext cx="8442901" cy="490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68930" y="1637878"/>
            <a:ext cx="622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Figure 5. A decision tree with ‘BB’ as a target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807" y="1675832"/>
            <a:ext cx="3423233" cy="1339972"/>
          </a:xfrm>
          <a:prstGeom prst="rect">
            <a:avLst/>
          </a:prstGeom>
        </p:spPr>
      </p:pic>
      <p:sp>
        <p:nvSpPr>
          <p:cNvPr id="3" name="아래쪽 화살표 2"/>
          <p:cNvSpPr/>
          <p:nvPr/>
        </p:nvSpPr>
        <p:spPr>
          <a:xfrm>
            <a:off x="7597833" y="5419898"/>
            <a:ext cx="207818" cy="68995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191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4370" y="388620"/>
            <a:ext cx="10755630" cy="6275070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Figure 5 shows a decision tree with ‘BB(base on balls)’. </a:t>
            </a:r>
            <a:endParaRPr lang="en-US" altLang="ko-KR" sz="3200" dirty="0" smtClean="0"/>
          </a:p>
          <a:p>
            <a:r>
              <a:rPr lang="en-US" altLang="ko-KR" sz="3200" dirty="0" smtClean="0"/>
              <a:t>The </a:t>
            </a:r>
            <a:r>
              <a:rPr lang="en-US" altLang="ko-KR" sz="3200" dirty="0"/>
              <a:t>number 0, 1 or 2 in the square represents the number of ‘BB’ in the game as seen in Table 3. </a:t>
            </a:r>
            <a:endParaRPr lang="en-US" altLang="ko-KR" sz="3200" dirty="0" smtClean="0"/>
          </a:p>
          <a:p>
            <a:r>
              <a:rPr lang="en-US" altLang="ko-KR" sz="3200" dirty="0" smtClean="0"/>
              <a:t>0 </a:t>
            </a:r>
            <a:r>
              <a:rPr lang="en-US" altLang="ko-KR" sz="3200" dirty="0"/>
              <a:t>means not getting ‘BB’, 1 and 2 means the number of times ‘BB’ by </a:t>
            </a:r>
            <a:r>
              <a:rPr lang="en-US" altLang="ko-KR" sz="3200" i="1" dirty="0"/>
              <a:t>player A</a:t>
            </a:r>
            <a:r>
              <a:rPr lang="en-US" altLang="ko-KR" sz="3200" dirty="0"/>
              <a:t>. </a:t>
            </a:r>
            <a:endParaRPr lang="en-US" altLang="ko-KR" sz="3200" dirty="0" smtClean="0"/>
          </a:p>
          <a:p>
            <a:r>
              <a:rPr lang="en-US" altLang="ko-KR" sz="3200" dirty="0" smtClean="0"/>
              <a:t>Firstly</a:t>
            </a:r>
            <a:r>
              <a:rPr lang="en-US" altLang="ko-KR" sz="3200" dirty="0"/>
              <a:t>, the most important variable deciding ‘BB’ is ‘</a:t>
            </a:r>
            <a:r>
              <a:rPr lang="en-US" altLang="ko-KR" sz="3200" dirty="0" err="1"/>
              <a:t>spect</a:t>
            </a:r>
            <a:r>
              <a:rPr lang="en-US" altLang="ko-KR" sz="3200" dirty="0"/>
              <a:t>’, the number of spectators. </a:t>
            </a:r>
            <a:endParaRPr lang="en-US" altLang="ko-KR" sz="3200" dirty="0" smtClean="0"/>
          </a:p>
          <a:p>
            <a:r>
              <a:rPr lang="en-US" altLang="ko-KR" sz="3200" dirty="0" smtClean="0"/>
              <a:t>When </a:t>
            </a:r>
            <a:r>
              <a:rPr lang="en-US" altLang="ko-KR" sz="3200" dirty="0"/>
              <a:t>‘</a:t>
            </a:r>
            <a:r>
              <a:rPr lang="en-US" altLang="ko-KR" sz="3200" dirty="0" err="1"/>
              <a:t>spect</a:t>
            </a:r>
            <a:r>
              <a:rPr lang="en-US" altLang="ko-KR" sz="3200" dirty="0"/>
              <a:t>’ is 12823.5 or more, the probability to get ‘BB’ is 40.9%. </a:t>
            </a:r>
            <a:endParaRPr lang="en-US" altLang="ko-KR" sz="3200" dirty="0" smtClean="0"/>
          </a:p>
          <a:p>
            <a:r>
              <a:rPr lang="en-US" altLang="ko-KR" sz="3200" dirty="0" smtClean="0"/>
              <a:t>Secondly</a:t>
            </a:r>
            <a:r>
              <a:rPr lang="en-US" altLang="ko-KR" sz="3200" dirty="0"/>
              <a:t>, ‘</a:t>
            </a:r>
            <a:r>
              <a:rPr lang="en-US" altLang="ko-KR" sz="3200" dirty="0" err="1"/>
              <a:t>humd</a:t>
            </a:r>
            <a:r>
              <a:rPr lang="en-US" altLang="ko-KR" sz="3200" dirty="0"/>
              <a:t>’ is next important decision variable. </a:t>
            </a:r>
            <a:endParaRPr lang="en-US" altLang="ko-KR" sz="3200" dirty="0" smtClean="0"/>
          </a:p>
          <a:p>
            <a:r>
              <a:rPr lang="en-US" altLang="ko-KR" sz="3200" dirty="0" smtClean="0"/>
              <a:t>When ‘</a:t>
            </a:r>
            <a:r>
              <a:rPr lang="en-US" altLang="ko-KR" sz="3200" dirty="0" err="1" smtClean="0"/>
              <a:t>humd</a:t>
            </a:r>
            <a:r>
              <a:rPr lang="en-US" altLang="ko-KR" sz="3200" dirty="0" smtClean="0"/>
              <a:t>’ is 62.2 or above, the probability to get ‘BB’ is 50%.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78956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6730" y="442594"/>
            <a:ext cx="10957560" cy="6083935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Thirdly</a:t>
            </a:r>
            <a:r>
              <a:rPr lang="en-US" altLang="ko-KR" sz="3200" dirty="0"/>
              <a:t>, other important variables deciding ‘BB’ are ‘</a:t>
            </a:r>
            <a:r>
              <a:rPr lang="en-US" altLang="ko-KR" sz="3200" dirty="0" err="1"/>
              <a:t>spect</a:t>
            </a:r>
            <a:r>
              <a:rPr lang="en-US" altLang="ko-KR" sz="3200" dirty="0"/>
              <a:t>’ and ‘cloud’ alone with ‘</a:t>
            </a:r>
            <a:r>
              <a:rPr lang="en-US" altLang="ko-KR" sz="3200" dirty="0" err="1"/>
              <a:t>spect</a:t>
            </a:r>
            <a:r>
              <a:rPr lang="en-US" altLang="ko-KR" sz="3200" dirty="0"/>
              <a:t>’ and ‘</a:t>
            </a:r>
            <a:r>
              <a:rPr lang="en-US" altLang="ko-KR" sz="3200" dirty="0" err="1"/>
              <a:t>humd</a:t>
            </a:r>
            <a:r>
              <a:rPr lang="en-US" altLang="ko-KR" sz="3200" dirty="0"/>
              <a:t>’. </a:t>
            </a:r>
            <a:endParaRPr lang="en-US" altLang="ko-KR" sz="3200" dirty="0" smtClean="0"/>
          </a:p>
          <a:p>
            <a:r>
              <a:rPr lang="en-US" altLang="ko-KR" sz="3200" dirty="0" smtClean="0"/>
              <a:t>When </a:t>
            </a:r>
            <a:r>
              <a:rPr lang="en-US" altLang="ko-KR" sz="3200" dirty="0"/>
              <a:t>‘</a:t>
            </a:r>
            <a:r>
              <a:rPr lang="en-US" altLang="ko-KR" sz="3200" dirty="0" err="1"/>
              <a:t>spect</a:t>
            </a:r>
            <a:r>
              <a:rPr lang="en-US" altLang="ko-KR" sz="3200" dirty="0"/>
              <a:t>’ is 9860 or more, the probability to get ‘BB’ is 28.6%. </a:t>
            </a:r>
            <a:endParaRPr lang="en-US" altLang="ko-KR" sz="3200" dirty="0" smtClean="0"/>
          </a:p>
          <a:p>
            <a:r>
              <a:rPr lang="en-US" altLang="ko-KR" sz="3200" dirty="0" smtClean="0"/>
              <a:t>When </a:t>
            </a:r>
            <a:r>
              <a:rPr lang="en-US" altLang="ko-KR" sz="3200" dirty="0"/>
              <a:t>‘cloud’ is less than 9.5, it is 32%. Finally, when ‘</a:t>
            </a:r>
            <a:r>
              <a:rPr lang="en-US" altLang="ko-KR" sz="3200" dirty="0" err="1"/>
              <a:t>humd</a:t>
            </a:r>
            <a:r>
              <a:rPr lang="en-US" altLang="ko-KR" sz="3200" dirty="0"/>
              <a:t>’ is below 73.2, the probability to get ‘BB’ is 57.1%. </a:t>
            </a:r>
            <a:endParaRPr lang="en-US" altLang="ko-KR" sz="3200" dirty="0" smtClean="0"/>
          </a:p>
          <a:p>
            <a:r>
              <a:rPr lang="en-US" altLang="ko-KR" sz="3200" dirty="0" smtClean="0"/>
              <a:t>The </a:t>
            </a:r>
            <a:r>
              <a:rPr lang="en-US" altLang="ko-KR" sz="3200" dirty="0"/>
              <a:t>most meaningful rule is that if ‘</a:t>
            </a:r>
            <a:r>
              <a:rPr lang="en-US" altLang="ko-KR" sz="3200" dirty="0" err="1"/>
              <a:t>spect</a:t>
            </a:r>
            <a:r>
              <a:rPr lang="en-US" altLang="ko-KR" sz="3200" dirty="0"/>
              <a:t>’ is 12823.5 or more, ‘</a:t>
            </a:r>
            <a:r>
              <a:rPr lang="en-US" altLang="ko-KR" sz="3200" dirty="0" err="1"/>
              <a:t>humd</a:t>
            </a:r>
            <a:r>
              <a:rPr lang="en-US" altLang="ko-KR" sz="3200" dirty="0"/>
              <a:t>’ is 62.2 or above and ‘</a:t>
            </a:r>
            <a:r>
              <a:rPr lang="en-US" altLang="ko-KR" sz="3200" dirty="0" err="1"/>
              <a:t>humd</a:t>
            </a:r>
            <a:r>
              <a:rPr lang="en-US" altLang="ko-KR" sz="3200" dirty="0"/>
              <a:t>’ is below 73.2, then probability to get ‘BB’ is 57.1%. </a:t>
            </a:r>
            <a:endParaRPr lang="en-US" altLang="ko-KR" sz="3200" dirty="0" smtClean="0"/>
          </a:p>
          <a:p>
            <a:r>
              <a:rPr lang="en-US" altLang="ko-KR" sz="3200" dirty="0" smtClean="0"/>
              <a:t>The </a:t>
            </a:r>
            <a:r>
              <a:rPr lang="en-US" altLang="ko-KR" sz="3200" dirty="0"/>
              <a:t>probability of getting 'BB' is high in crowded and humid weather for </a:t>
            </a:r>
            <a:r>
              <a:rPr lang="en-US" altLang="ko-KR" sz="3200" i="1" dirty="0"/>
              <a:t>player A</a:t>
            </a:r>
            <a:r>
              <a:rPr lang="en-US" altLang="ko-KR" sz="3200" dirty="0"/>
              <a:t>.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73684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92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3.3. </a:t>
            </a:r>
            <a:r>
              <a:rPr lang="en-US" altLang="ko-KR" sz="3200" b="1" i="1" dirty="0"/>
              <a:t>A decision tree with game ‘result’ as a target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887" y="2034133"/>
            <a:ext cx="8323426" cy="48238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07055" y="1418885"/>
            <a:ext cx="625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Figure 6. A decision tree with game ‘result’ as a target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90" y="2034133"/>
            <a:ext cx="3560393" cy="1393661"/>
          </a:xfrm>
          <a:prstGeom prst="rect">
            <a:avLst/>
          </a:prstGeom>
        </p:spPr>
      </p:pic>
      <p:sp>
        <p:nvSpPr>
          <p:cNvPr id="3" name="아래쪽 화살표 2"/>
          <p:cNvSpPr/>
          <p:nvPr/>
        </p:nvSpPr>
        <p:spPr>
          <a:xfrm>
            <a:off x="10166465" y="4214553"/>
            <a:ext cx="224444" cy="60682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92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3880" y="20510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 </a:t>
            </a:r>
            <a:r>
              <a:rPr lang="en-US" altLang="ko-KR" sz="3100" b="1" dirty="0"/>
              <a:t>An Approach to Predict Outcomes in Sports Games with </a:t>
            </a:r>
            <a:r>
              <a:rPr lang="en-US" altLang="ko-KR" sz="3100" b="1" dirty="0" err="1"/>
              <a:t>Bigdata</a:t>
            </a:r>
            <a:r>
              <a:rPr lang="en-US" altLang="ko-KR" sz="3100" b="1" dirty="0"/>
              <a:t> Techniques and Data Mash-Up </a:t>
            </a:r>
            <a:endParaRPr lang="ko-KR" altLang="en-US" sz="31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3880" y="1631315"/>
            <a:ext cx="10515600" cy="4351338"/>
          </a:xfrm>
        </p:spPr>
        <p:txBody>
          <a:bodyPr>
            <a:normAutofit fontScale="85000" lnSpcReduction="20000"/>
          </a:bodyPr>
          <a:lstStyle/>
          <a:p>
            <a:endParaRPr lang="ko-KR" altLang="en-US" dirty="0"/>
          </a:p>
          <a:p>
            <a:pPr>
              <a:lnSpc>
                <a:spcPct val="110000"/>
              </a:lnSpc>
            </a:pPr>
            <a:r>
              <a:rPr lang="en-US" altLang="ko-KR" dirty="0" smtClean="0"/>
              <a:t>The </a:t>
            </a:r>
            <a:r>
              <a:rPr lang="en-US" altLang="ko-KR" dirty="0"/>
              <a:t>purpose of this </a:t>
            </a:r>
            <a:r>
              <a:rPr lang="en-US" altLang="ko-KR" dirty="0" smtClean="0"/>
              <a:t>case </a:t>
            </a:r>
            <a:r>
              <a:rPr lang="en-US" altLang="ko-KR" dirty="0"/>
              <a:t>is to predict performance of players and teams in baseball games using data mining and data mash-up. 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/>
              <a:t>In </a:t>
            </a:r>
            <a:r>
              <a:rPr lang="en-US" altLang="ko-KR" dirty="0"/>
              <a:t>this paper, decision tree technique and data mash-up approach are used for predictions. 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en-US" altLang="ko-KR" dirty="0" smtClean="0"/>
              <a:t>A </a:t>
            </a:r>
            <a:r>
              <a:rPr lang="en-US" altLang="ko-KR" dirty="0"/>
              <a:t>data set on 111 games by one of the most outstanding baseball player in S. Korea, </a:t>
            </a:r>
            <a:r>
              <a:rPr lang="en-US" altLang="ko-KR" i="1" dirty="0"/>
              <a:t>player A(S.Y. Lee</a:t>
            </a:r>
            <a:r>
              <a:rPr lang="en-US" altLang="ko-KR" i="1" dirty="0" smtClean="0"/>
              <a:t>) </a:t>
            </a:r>
            <a:r>
              <a:rPr lang="en-US" altLang="ko-KR" dirty="0" smtClean="0"/>
              <a:t>and </a:t>
            </a:r>
            <a:r>
              <a:rPr lang="en-US" altLang="ko-KR" dirty="0"/>
              <a:t>his team is collected for the study. 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en-US" altLang="ko-KR" dirty="0" smtClean="0"/>
              <a:t>3 </a:t>
            </a:r>
            <a:r>
              <a:rPr lang="en-US" altLang="ko-KR" dirty="0"/>
              <a:t>sets of data are combined for the mash-up from 3 different sources: Korea Baseball Organization(KBO), Korea Meteorological Administration, and Google Trends.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44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2940" y="480060"/>
            <a:ext cx="10690860" cy="5696903"/>
          </a:xfrm>
        </p:spPr>
        <p:txBody>
          <a:bodyPr/>
          <a:lstStyle/>
          <a:p>
            <a:r>
              <a:rPr lang="en-US" altLang="ko-KR" dirty="0"/>
              <a:t>The highlight of a baseball game is game ‘result’, which is victory vs. defeat. </a:t>
            </a:r>
            <a:endParaRPr lang="en-US" altLang="ko-KR" dirty="0" smtClean="0"/>
          </a:p>
          <a:p>
            <a:r>
              <a:rPr lang="en-US" altLang="ko-KR" dirty="0" smtClean="0"/>
              <a:t>Figure </a:t>
            </a:r>
            <a:r>
              <a:rPr lang="en-US" altLang="ko-KR" dirty="0"/>
              <a:t>6 shows a decision tree that explains factors influencing the result of each game. </a:t>
            </a:r>
            <a:endParaRPr lang="en-US" altLang="ko-KR" dirty="0" smtClean="0"/>
          </a:p>
          <a:p>
            <a:r>
              <a:rPr lang="en-US" altLang="ko-KR" dirty="0" smtClean="0"/>
              <a:t>As </a:t>
            </a:r>
            <a:r>
              <a:rPr lang="en-US" altLang="ko-KR" dirty="0"/>
              <a:t>in Table 4, number 1 means a defeat, 2 means a victory, and 3 means a tie in the game. </a:t>
            </a:r>
            <a:endParaRPr lang="en-US" altLang="ko-KR" dirty="0" smtClean="0"/>
          </a:p>
          <a:p>
            <a:r>
              <a:rPr lang="en-US" altLang="ko-KR" dirty="0" smtClean="0"/>
              <a:t>Firstly</a:t>
            </a:r>
            <a:r>
              <a:rPr lang="en-US" altLang="ko-KR" dirty="0"/>
              <a:t>, the study finds that the most important variable deciding game result is ‘wind’. When ‘wind’ is 2.75 or over, the probability to win is 79.4%. </a:t>
            </a:r>
            <a:endParaRPr lang="en-US" altLang="ko-KR" dirty="0" smtClean="0"/>
          </a:p>
          <a:p>
            <a:r>
              <a:rPr lang="en-US" altLang="ko-KR" dirty="0" smtClean="0"/>
              <a:t>Secondly</a:t>
            </a:r>
            <a:r>
              <a:rPr lang="en-US" altLang="ko-KR" dirty="0"/>
              <a:t>, other important variables deciding game results are ‘cloud’ and ‘temp’.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6266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630" y="457200"/>
            <a:ext cx="11281410" cy="6115050"/>
          </a:xfrm>
        </p:spPr>
        <p:txBody>
          <a:bodyPr>
            <a:normAutofit/>
          </a:bodyPr>
          <a:lstStyle/>
          <a:p>
            <a:r>
              <a:rPr lang="en-US" altLang="ko-KR" dirty="0"/>
              <a:t>When ‘cloud’ is 2.85 or more, the probability to win a victory is 50% and when ‘temp’ is 25.1 or above, the probability to win is 100%. </a:t>
            </a:r>
            <a:endParaRPr lang="en-US" altLang="ko-KR" dirty="0" smtClean="0"/>
          </a:p>
          <a:p>
            <a:r>
              <a:rPr lang="en-US" altLang="ko-KR" dirty="0" smtClean="0"/>
              <a:t>Thirdly</a:t>
            </a:r>
            <a:r>
              <a:rPr lang="en-US" altLang="ko-KR" dirty="0"/>
              <a:t>, ‘</a:t>
            </a:r>
            <a:r>
              <a:rPr lang="en-US" altLang="ko-KR" dirty="0" err="1"/>
              <a:t>spect</a:t>
            </a:r>
            <a:r>
              <a:rPr lang="en-US" altLang="ko-KR" dirty="0"/>
              <a:t>’ and ‘wind’ are also important variables deciding game results. </a:t>
            </a:r>
            <a:endParaRPr lang="en-US" altLang="ko-KR" dirty="0" smtClean="0"/>
          </a:p>
          <a:p>
            <a:r>
              <a:rPr lang="en-US" altLang="ko-KR" dirty="0" smtClean="0"/>
              <a:t>When </a:t>
            </a:r>
            <a:r>
              <a:rPr lang="en-US" altLang="ko-KR" dirty="0"/>
              <a:t>‘</a:t>
            </a:r>
            <a:r>
              <a:rPr lang="en-US" altLang="ko-KR" dirty="0" err="1"/>
              <a:t>spect</a:t>
            </a:r>
            <a:r>
              <a:rPr lang="en-US" altLang="ko-KR" dirty="0"/>
              <a:t>’ is 8506 or more, the probability to win is 91.7% and when ‘wind’ is less than 1.45, the probability to lose is 81.8%. </a:t>
            </a:r>
            <a:endParaRPr lang="en-US" altLang="ko-KR" dirty="0" smtClean="0"/>
          </a:p>
          <a:p>
            <a:r>
              <a:rPr lang="en-US" altLang="ko-KR" dirty="0" smtClean="0"/>
              <a:t>Among </a:t>
            </a:r>
            <a:r>
              <a:rPr lang="en-US" altLang="ko-KR" dirty="0"/>
              <a:t>seven rules, the best rule for winning the game is that if ‘wind’ is 2.75 or over and ‘temp’ is 25.1 or above, then probability to win is 100%. </a:t>
            </a:r>
            <a:endParaRPr lang="en-US" altLang="ko-KR" dirty="0" smtClean="0"/>
          </a:p>
          <a:p>
            <a:r>
              <a:rPr lang="en-US" altLang="ko-KR" dirty="0" smtClean="0"/>
              <a:t>When </a:t>
            </a:r>
            <a:r>
              <a:rPr lang="en-US" altLang="ko-KR" dirty="0"/>
              <a:t>the wind blows a little and the temperature is high, the </a:t>
            </a:r>
            <a:r>
              <a:rPr lang="en-US" altLang="ko-KR" i="1" dirty="0"/>
              <a:t>player A </a:t>
            </a:r>
            <a:r>
              <a:rPr lang="en-US" altLang="ko-KR" dirty="0"/>
              <a:t>has best chance to win the game.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0053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This study uses decision tree analysis to predict game outputs with variables influencing baseball games.</a:t>
            </a:r>
            <a:endParaRPr lang="en-US" altLang="ko-KR" dirty="0" smtClean="0"/>
          </a:p>
          <a:p>
            <a:r>
              <a:rPr lang="en-US" altLang="ko-KR" dirty="0" smtClean="0"/>
              <a:t>As </a:t>
            </a:r>
            <a:r>
              <a:rPr lang="en-US" altLang="ko-KR" dirty="0"/>
              <a:t>interests in predicting sports games are growing, the suggested methodology in this study can be applied to other sports games</a:t>
            </a:r>
            <a:r>
              <a:rPr lang="en-US" altLang="ko-KR" dirty="0" smtClean="0"/>
              <a:t>.</a:t>
            </a:r>
          </a:p>
          <a:p>
            <a:r>
              <a:rPr lang="en-US" altLang="ko-KR" smtClean="0"/>
              <a:t>Data mining and data mash-up can be applied to more complicated prediction problems.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2875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02" y="465956"/>
            <a:ext cx="4367198" cy="61785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43500" y="465956"/>
            <a:ext cx="57062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The film is based on Michael Lewis's 2003 nonfiction book of the same name, an account of the Oakland Athletics baseball team's 2002 season and their general manager Billy </a:t>
            </a:r>
            <a:r>
              <a:rPr lang="en-US" altLang="ko-KR" sz="3200" dirty="0" err="1"/>
              <a:t>Beane's</a:t>
            </a:r>
            <a:r>
              <a:rPr lang="en-US" altLang="ko-KR" sz="3200" dirty="0"/>
              <a:t> attempts to assemble a competitive team. </a:t>
            </a:r>
            <a:endParaRPr lang="ko-KR" altLang="en-US" sz="3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217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b="1" dirty="0"/>
              <a:t>1. Introduction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720" y="1574165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Big </a:t>
            </a:r>
            <a:r>
              <a:rPr lang="en-US" altLang="ko-KR" dirty="0"/>
              <a:t>data became one of the mainstream techniques in these days and it is a popular analytical method in baseball games not only in S. Korea but also in many other countries including </a:t>
            </a:r>
            <a:r>
              <a:rPr lang="en-US" altLang="ko-KR" dirty="0" smtClean="0"/>
              <a:t>U.S</a:t>
            </a:r>
            <a:r>
              <a:rPr lang="en-US" altLang="ko-KR" dirty="0"/>
              <a:t>. </a:t>
            </a:r>
          </a:p>
          <a:p>
            <a:r>
              <a:rPr lang="en-US" altLang="ko-KR" dirty="0" smtClean="0"/>
              <a:t>In </a:t>
            </a:r>
            <a:r>
              <a:rPr lang="en-US" altLang="ko-KR" dirty="0"/>
              <a:t>the </a:t>
            </a:r>
            <a:r>
              <a:rPr lang="en-US" altLang="ko-KR" dirty="0" smtClean="0"/>
              <a:t>U.S</a:t>
            </a:r>
            <a:r>
              <a:rPr lang="en-US" altLang="ko-KR" dirty="0"/>
              <a:t>, as a leader this trend, </a:t>
            </a:r>
            <a:r>
              <a:rPr lang="en-US" altLang="ko-KR" dirty="0" err="1"/>
              <a:t>ZiPS</a:t>
            </a:r>
            <a:r>
              <a:rPr lang="en-US" altLang="ko-KR" dirty="0"/>
              <a:t>(</a:t>
            </a:r>
            <a:r>
              <a:rPr lang="en-US" altLang="ko-KR" dirty="0" err="1"/>
              <a:t>sZymborski</a:t>
            </a:r>
            <a:r>
              <a:rPr lang="en-US" altLang="ko-KR" dirty="0"/>
              <a:t> Projection System) is a player estimation system developed by Dan </a:t>
            </a:r>
            <a:r>
              <a:rPr lang="en-US" altLang="ko-KR" dirty="0" err="1"/>
              <a:t>Szymborski</a:t>
            </a:r>
            <a:r>
              <a:rPr lang="en-US" altLang="ko-KR" dirty="0"/>
              <a:t> of ESPN. </a:t>
            </a:r>
            <a:endParaRPr lang="en-US" altLang="ko-KR" dirty="0" smtClean="0"/>
          </a:p>
          <a:p>
            <a:r>
              <a:rPr lang="en-US" altLang="ko-KR" dirty="0" smtClean="0"/>
              <a:t>It </a:t>
            </a:r>
            <a:r>
              <a:rPr lang="en-US" altLang="ko-KR" dirty="0"/>
              <a:t>was created when he was at Baseball Think Factory and can be found on the Baseball Think Factory website.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991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650558"/>
            <a:ext cx="11153042" cy="402695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/>
              <a:t>ZiPS</a:t>
            </a:r>
            <a:r>
              <a:rPr lang="en-US" altLang="ko-KR" dirty="0"/>
              <a:t> uses past performance and aging trends to predict players' future performance and it is used to predict the performance of players in the remaining seasons, which is updated daily. </a:t>
            </a:r>
            <a:endParaRPr lang="en-US" altLang="ko-KR" dirty="0" smtClean="0"/>
          </a:p>
          <a:p>
            <a:r>
              <a:rPr lang="en-US" altLang="ko-KR" dirty="0" smtClean="0"/>
              <a:t>Previously</a:t>
            </a:r>
            <a:r>
              <a:rPr lang="en-US" altLang="ko-KR" dirty="0"/>
              <a:t>, the vast majority of people did not have much interest in </a:t>
            </a:r>
            <a:r>
              <a:rPr lang="en-US" altLang="ko-KR" dirty="0" err="1"/>
              <a:t>ZiPS's</a:t>
            </a:r>
            <a:r>
              <a:rPr lang="en-US" altLang="ko-KR" dirty="0"/>
              <a:t> forecasts, and did not expect the prediction would be accurate. </a:t>
            </a:r>
            <a:endParaRPr lang="en-US" altLang="ko-KR" dirty="0" smtClean="0"/>
          </a:p>
          <a:p>
            <a:r>
              <a:rPr lang="en-US" altLang="ko-KR" dirty="0" smtClean="0"/>
              <a:t>However</a:t>
            </a:r>
            <a:r>
              <a:rPr lang="en-US" altLang="ko-KR" dirty="0"/>
              <a:t>, </a:t>
            </a:r>
            <a:r>
              <a:rPr lang="en-US" altLang="ko-KR" dirty="0" err="1"/>
              <a:t>ZiPS</a:t>
            </a:r>
            <a:r>
              <a:rPr lang="en-US" altLang="ko-KR" dirty="0"/>
              <a:t> is now recognized </a:t>
            </a:r>
            <a:r>
              <a:rPr lang="en-US" altLang="ko-KR" dirty="0" smtClean="0"/>
              <a:t>as </a:t>
            </a:r>
            <a:r>
              <a:rPr lang="en-US" altLang="ko-KR" dirty="0"/>
              <a:t>one of the most accurate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prediction </a:t>
            </a:r>
            <a:r>
              <a:rPr lang="en-US" altLang="ko-KR" dirty="0" smtClean="0"/>
              <a:t>systems.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782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This study has two objectives: 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5320" y="1368424"/>
            <a:ext cx="10515600" cy="497522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• </a:t>
            </a:r>
            <a:r>
              <a:rPr lang="en-US" altLang="ko-KR" dirty="0"/>
              <a:t>To select the external factors that can have an effect on </a:t>
            </a:r>
            <a:r>
              <a:rPr lang="en-US" altLang="ko-KR" dirty="0" smtClean="0"/>
              <a:t>a baseball </a:t>
            </a:r>
            <a:r>
              <a:rPr lang="en-US" altLang="ko-KR" dirty="0"/>
              <a:t>game and look into over correlation between the factors and scores using decision tree technique. </a:t>
            </a:r>
          </a:p>
          <a:p>
            <a:pPr marL="0" indent="0">
              <a:buNone/>
            </a:pPr>
            <a:r>
              <a:rPr lang="en-US" altLang="ko-KR" dirty="0"/>
              <a:t>• To improve accuracy of prediction on hits, base on balls(walk) and game outputs by </a:t>
            </a:r>
            <a:r>
              <a:rPr lang="en-US" altLang="ko-KR" i="1" dirty="0"/>
              <a:t>player A </a:t>
            </a:r>
            <a:r>
              <a:rPr lang="en-US" altLang="ko-KR" dirty="0"/>
              <a:t>based on the result of analysis.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653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Data collection and Methods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3600" b="1" dirty="0"/>
              <a:t>2.1. </a:t>
            </a:r>
            <a:r>
              <a:rPr lang="en-US" altLang="ko-KR" sz="3600" b="1" i="1" dirty="0"/>
              <a:t>Data collection 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1480" y="2385695"/>
            <a:ext cx="3497580" cy="433514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The suggested model in this </a:t>
            </a:r>
            <a:r>
              <a:rPr lang="en-US" altLang="ko-KR" dirty="0" smtClean="0"/>
              <a:t>case </a:t>
            </a:r>
            <a:r>
              <a:rPr lang="en-US" altLang="ko-KR" dirty="0"/>
              <a:t>has </a:t>
            </a:r>
            <a:r>
              <a:rPr lang="en-US" altLang="ko-KR" dirty="0" smtClean="0"/>
              <a:t>7 independent </a:t>
            </a:r>
            <a:r>
              <a:rPr lang="en-US" altLang="ko-KR" dirty="0"/>
              <a:t>variables and 10 dependent variables as shown in Table 1.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235" y="2393950"/>
            <a:ext cx="6434928" cy="38107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46520" y="1868170"/>
            <a:ext cx="300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Table 1: Variables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438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26920" y="478836"/>
            <a:ext cx="7311390" cy="789305"/>
          </a:xfrm>
        </p:spPr>
        <p:txBody>
          <a:bodyPr/>
          <a:lstStyle/>
          <a:p>
            <a:r>
              <a:rPr lang="en-US" altLang="ko-KR" b="1" dirty="0"/>
              <a:t>Figure 1. Data </a:t>
            </a:r>
            <a:r>
              <a:rPr lang="en-US" altLang="ko-KR" b="1" dirty="0" smtClean="0"/>
              <a:t>Mash-Up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345" y="1268141"/>
            <a:ext cx="7445356" cy="558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9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0510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Data Mash-up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1490" y="1268730"/>
            <a:ext cx="10862310" cy="5269229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Figure 1 shows mash-up of data from various sources like Korea Baseball Organization(KBO), Korea Meteorological Administration, and Google Trends. </a:t>
            </a:r>
            <a:endParaRPr lang="en-US" altLang="ko-KR" dirty="0" smtClean="0"/>
          </a:p>
          <a:p>
            <a:r>
              <a:rPr lang="en-US" altLang="ko-KR" dirty="0" smtClean="0"/>
              <a:t>Total </a:t>
            </a:r>
            <a:r>
              <a:rPr lang="en-US" altLang="ko-KR" dirty="0"/>
              <a:t>111 instances contain information on score from KBO, weather from Korea Meteorological Administration, and public opinion from Google Trends. </a:t>
            </a:r>
            <a:endParaRPr lang="en-US" altLang="ko-KR" dirty="0" smtClean="0"/>
          </a:p>
          <a:p>
            <a:r>
              <a:rPr lang="en-US" altLang="ko-KR" dirty="0" smtClean="0"/>
              <a:t>The </a:t>
            </a:r>
            <a:r>
              <a:rPr lang="en-US" altLang="ko-KR" dirty="0"/>
              <a:t>information on batting average, runs scored, hit, two base hit(doubles), home run, runs batted in, base on balls(walk), strikeout, double play, and result for </a:t>
            </a:r>
            <a:r>
              <a:rPr lang="en-US" altLang="ko-KR" i="1" dirty="0"/>
              <a:t>player A </a:t>
            </a:r>
            <a:r>
              <a:rPr lang="en-US" altLang="ko-KR" dirty="0"/>
              <a:t>is collected and saved. </a:t>
            </a:r>
            <a:endParaRPr lang="en-US" altLang="ko-KR" dirty="0" smtClean="0"/>
          </a:p>
          <a:p>
            <a:r>
              <a:rPr lang="en-US" altLang="ko-KR" dirty="0" smtClean="0"/>
              <a:t>The </a:t>
            </a:r>
            <a:r>
              <a:rPr lang="en-US" altLang="ko-KR" dirty="0"/>
              <a:t>information on weather includes temperature, wind speed, amount of sunshine, humidity, and cloudiness. </a:t>
            </a:r>
            <a:endParaRPr lang="en-US" altLang="ko-KR" dirty="0" smtClean="0"/>
          </a:p>
          <a:p>
            <a:r>
              <a:rPr lang="en-US" altLang="ko-KR" dirty="0" smtClean="0"/>
              <a:t>The </a:t>
            </a:r>
            <a:r>
              <a:rPr lang="en-US" altLang="ko-KR" dirty="0"/>
              <a:t>number of spectators for each game is also collected.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520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1648</Words>
  <Application>Microsoft Office PowerPoint</Application>
  <PresentationFormat>와이드스크린</PresentationFormat>
  <Paragraphs>87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Times New Roman</vt:lpstr>
      <vt:lpstr>Office 테마</vt:lpstr>
      <vt:lpstr>A Case On Decision Tree</vt:lpstr>
      <vt:lpstr>  An Approach to Predict Outcomes in Sports Games with Bigdata Techniques and Data Mash-Up </vt:lpstr>
      <vt:lpstr>PowerPoint 프레젠테이션</vt:lpstr>
      <vt:lpstr> 1. Introduction </vt:lpstr>
      <vt:lpstr>PowerPoint 프레젠테이션</vt:lpstr>
      <vt:lpstr>This study has two objectives:  </vt:lpstr>
      <vt:lpstr>2. Data collection and Methods  2.1. Data collection </vt:lpstr>
      <vt:lpstr>Figure 1. Data Mash-Up</vt:lpstr>
      <vt:lpstr>Data Mash-up</vt:lpstr>
      <vt:lpstr>2.2. Methods </vt:lpstr>
      <vt:lpstr>Research procedure</vt:lpstr>
      <vt:lpstr>Research procedure</vt:lpstr>
      <vt:lpstr>3. Research analysis and Results  3.1. A decision tree with ‘H(hit)’  by Lee as a target </vt:lpstr>
      <vt:lpstr>PowerPoint 프레젠테이션</vt:lpstr>
      <vt:lpstr>PowerPoint 프레젠테이션</vt:lpstr>
      <vt:lpstr>3.2. A decision tree with ‘BB(base on balls)’ as a target </vt:lpstr>
      <vt:lpstr>PowerPoint 프레젠테이션</vt:lpstr>
      <vt:lpstr>PowerPoint 프레젠테이션</vt:lpstr>
      <vt:lpstr>3.3. A decision tree with game ‘result’ as a target</vt:lpstr>
      <vt:lpstr>PowerPoint 프레젠테이션</vt:lpstr>
      <vt:lpstr>PowerPoint 프레젠테이션</vt:lpstr>
      <vt:lpstr>4.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Case On Decision Tree</dc:title>
  <dc:creator>SOGANG</dc:creator>
  <cp:lastModifiedBy>User</cp:lastModifiedBy>
  <cp:revision>17</cp:revision>
  <dcterms:created xsi:type="dcterms:W3CDTF">2020-03-25T05:01:01Z</dcterms:created>
  <dcterms:modified xsi:type="dcterms:W3CDTF">2020-04-04T07:05:44Z</dcterms:modified>
</cp:coreProperties>
</file>