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2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3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4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5431B6-117A-4C4B-9F32-F849D0D8D503}" type="datetimeFigureOut">
              <a:rPr lang="ko-KR" altLang="en-US" smtClean="0"/>
              <a:t>2020-03-15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492E24-3465-493B-BCEA-B7232CC83B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096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5CD72-C18F-42F6-9749-D147D965F70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084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5CD72-C18F-42F6-9749-D147D965F70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6067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5CD72-C18F-42F6-9749-D147D965F70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8866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5CD72-C18F-42F6-9749-D147D965F70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4580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34354-0FC5-43E0-804F-CDEFBDA40C8B}" type="datetimeFigureOut">
              <a:rPr lang="ko-KR" altLang="en-US" smtClean="0"/>
              <a:t>2020-03-15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3E8FD-E0CB-47CE-9765-E117D07303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775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34354-0FC5-43E0-804F-CDEFBDA40C8B}" type="datetimeFigureOut">
              <a:rPr lang="ko-KR" altLang="en-US" smtClean="0"/>
              <a:t>2020-03-15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3E8FD-E0CB-47CE-9765-E117D07303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1620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34354-0FC5-43E0-804F-CDEFBDA40C8B}" type="datetimeFigureOut">
              <a:rPr lang="ko-KR" altLang="en-US" smtClean="0"/>
              <a:t>2020-03-15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3E8FD-E0CB-47CE-9765-E117D07303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2782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34354-0FC5-43E0-804F-CDEFBDA40C8B}" type="datetimeFigureOut">
              <a:rPr lang="ko-KR" altLang="en-US" smtClean="0"/>
              <a:t>2020-03-15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3E8FD-E0CB-47CE-9765-E117D07303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1077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34354-0FC5-43E0-804F-CDEFBDA40C8B}" type="datetimeFigureOut">
              <a:rPr lang="ko-KR" altLang="en-US" smtClean="0"/>
              <a:t>2020-03-15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3E8FD-E0CB-47CE-9765-E117D07303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842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34354-0FC5-43E0-804F-CDEFBDA40C8B}" type="datetimeFigureOut">
              <a:rPr lang="ko-KR" altLang="en-US" smtClean="0"/>
              <a:t>2020-03-15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3E8FD-E0CB-47CE-9765-E117D07303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4696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34354-0FC5-43E0-804F-CDEFBDA40C8B}" type="datetimeFigureOut">
              <a:rPr lang="ko-KR" altLang="en-US" smtClean="0"/>
              <a:t>2020-03-15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3E8FD-E0CB-47CE-9765-E117D07303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6087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34354-0FC5-43E0-804F-CDEFBDA40C8B}" type="datetimeFigureOut">
              <a:rPr lang="ko-KR" altLang="en-US" smtClean="0"/>
              <a:t>2020-03-15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3E8FD-E0CB-47CE-9765-E117D07303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8965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34354-0FC5-43E0-804F-CDEFBDA40C8B}" type="datetimeFigureOut">
              <a:rPr lang="ko-KR" altLang="en-US" smtClean="0"/>
              <a:t>2020-03-15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3E8FD-E0CB-47CE-9765-E117D07303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066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34354-0FC5-43E0-804F-CDEFBDA40C8B}" type="datetimeFigureOut">
              <a:rPr lang="ko-KR" altLang="en-US" smtClean="0"/>
              <a:t>2020-03-15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3E8FD-E0CB-47CE-9765-E117D07303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432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34354-0FC5-43E0-804F-CDEFBDA40C8B}" type="datetimeFigureOut">
              <a:rPr lang="ko-KR" altLang="en-US" smtClean="0"/>
              <a:t>2020-03-15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3E8FD-E0CB-47CE-9765-E117D07303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255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34354-0FC5-43E0-804F-CDEFBDA40C8B}" type="datetimeFigureOut">
              <a:rPr lang="ko-KR" altLang="en-US" smtClean="0"/>
              <a:t>2020-03-15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3E8FD-E0CB-47CE-9765-E117D07303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0282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2. Decision  Tree (R)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7791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Decision Tree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757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64526" y="1155915"/>
            <a:ext cx="3251355" cy="522502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76046" y="115888"/>
            <a:ext cx="8639908" cy="64800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2.1 Data preparation and set up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5734838" y="4941168"/>
            <a:ext cx="4391962" cy="9037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lIns="72000" tIns="36000" rIns="72000" bIns="36000">
            <a:spAutoFit/>
          </a:bodyPr>
          <a:lstStyle/>
          <a:p>
            <a:pPr algn="l"/>
            <a:r>
              <a:rPr lang="en-US" altLang="ko-KR" b="1" dirty="0"/>
              <a:t>&gt; </a:t>
            </a:r>
            <a:r>
              <a:rPr lang="en-US" altLang="ko-KR" b="1" dirty="0" err="1"/>
              <a:t>install.packages</a:t>
            </a:r>
            <a:r>
              <a:rPr lang="en-US" altLang="ko-KR" b="1" dirty="0"/>
              <a:t>(</a:t>
            </a:r>
            <a:r>
              <a:rPr lang="en-US" altLang="ko-KR" b="1" dirty="0">
                <a:solidFill>
                  <a:srgbClr val="FF0000"/>
                </a:solidFill>
              </a:rPr>
              <a:t>"</a:t>
            </a:r>
            <a:r>
              <a:rPr lang="en-US" altLang="ko-KR" b="1" dirty="0">
                <a:solidFill>
                  <a:srgbClr val="0000FF"/>
                </a:solidFill>
              </a:rPr>
              <a:t>party</a:t>
            </a:r>
            <a:r>
              <a:rPr lang="en-US" altLang="ko-KR" b="1" dirty="0">
                <a:solidFill>
                  <a:srgbClr val="FF0000"/>
                </a:solidFill>
              </a:rPr>
              <a:t>"</a:t>
            </a:r>
            <a:r>
              <a:rPr lang="en-US" altLang="ko-KR" b="1" dirty="0"/>
              <a:t>)</a:t>
            </a:r>
          </a:p>
          <a:p>
            <a:pPr algn="l"/>
            <a:endParaRPr lang="en-US" altLang="ko-KR" b="1" dirty="0"/>
          </a:p>
          <a:p>
            <a:pPr algn="l"/>
            <a:r>
              <a:rPr lang="en-US" altLang="ko-KR" b="1" dirty="0"/>
              <a:t>&gt; library(</a:t>
            </a:r>
            <a:r>
              <a:rPr lang="en-US" altLang="ko-KR" b="1" dirty="0">
                <a:solidFill>
                  <a:srgbClr val="0000FF"/>
                </a:solidFill>
              </a:rPr>
              <a:t>party</a:t>
            </a:r>
            <a:r>
              <a:rPr lang="en-US" altLang="ko-KR" b="1" dirty="0"/>
              <a:t>)</a:t>
            </a:r>
            <a:endParaRPr lang="en-US" altLang="ko-KR" b="1" dirty="0"/>
          </a:p>
        </p:txBody>
      </p:sp>
      <p:sp>
        <p:nvSpPr>
          <p:cNvPr id="14" name="직사각형 13"/>
          <p:cNvSpPr/>
          <p:nvPr>
            <p:custDataLst>
              <p:tags r:id="rId1"/>
            </p:custDataLst>
          </p:nvPr>
        </p:nvSpPr>
        <p:spPr>
          <a:xfrm>
            <a:off x="5663953" y="1825911"/>
            <a:ext cx="6334363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268288" indent="-268288" eaLnBrk="0" latinLnBrk="0" hangingPunc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Font typeface="Webdings" pitchFamily="18" charset="2"/>
              <a:buChar char="&lt;"/>
            </a:pPr>
            <a:r>
              <a:rPr lang="en-US" altLang="ko-KR" b="1" dirty="0">
                <a:ea typeface="맑은 고딕"/>
              </a:rPr>
              <a:t>Let "C:/Rtest＂</a:t>
            </a:r>
            <a:r>
              <a:rPr lang="ko-KR" altLang="en-US" b="1" dirty="0">
                <a:ea typeface="맑은 고딕"/>
              </a:rPr>
              <a:t> </a:t>
            </a:r>
            <a:r>
              <a:rPr lang="en-US" altLang="ko-KR" b="1" dirty="0">
                <a:ea typeface="맑은 고딕"/>
              </a:rPr>
              <a:t>have</a:t>
            </a:r>
            <a:br>
              <a:rPr lang="en-US" altLang="ko-KR" b="1" dirty="0">
                <a:ea typeface="맑은 고딕"/>
              </a:rPr>
            </a:br>
            <a:r>
              <a:rPr lang="en-US" altLang="ko-KR" b="1" dirty="0">
                <a:ea typeface="맑은 고딕"/>
              </a:rPr>
              <a:t>"mydata_classification.csv"</a:t>
            </a:r>
            <a:br>
              <a:rPr lang="en-US" altLang="ko-KR" b="1" dirty="0">
                <a:ea typeface="맑은 고딕"/>
              </a:rPr>
            </a:br>
            <a:r>
              <a:rPr lang="en-US" altLang="ko-KR" b="1" dirty="0">
                <a:ea typeface="맑은 고딕"/>
                <a:sym typeface="Wingdings" pitchFamily="2" charset="2"/>
              </a:rPr>
              <a:t></a:t>
            </a:r>
            <a:r>
              <a:rPr lang="en-US" altLang="ko-KR" b="1" dirty="0">
                <a:ea typeface="맑은 고딕"/>
              </a:rPr>
              <a:t> using memo or excel, prepare data with name</a:t>
            </a:r>
            <a:r>
              <a:rPr lang="en-US" altLang="ko-KR" b="1" dirty="0">
                <a:ea typeface="맑은 고딕"/>
                <a:sym typeface="Wingdings" pitchFamily="2" charset="2"/>
              </a:rPr>
              <a:t>.csv</a:t>
            </a:r>
            <a:r>
              <a:rPr lang="ko-KR" altLang="en-US" b="1" dirty="0">
                <a:ea typeface="맑은 고딕"/>
                <a:sym typeface="Wingdings" pitchFamily="2" charset="2"/>
              </a:rPr>
              <a:t>로</a:t>
            </a:r>
            <a:endParaRPr lang="ko-KR" altLang="en-US" b="1" dirty="0">
              <a:ea typeface="맑은 고딕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280876" y="1803853"/>
            <a:ext cx="25378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ko-KR" altLang="en-US" sz="1600" b="1" dirty="0"/>
              <a:t>①</a:t>
            </a:r>
            <a:endParaRPr lang="ko-KR" altLang="en-US" sz="1600" b="1" dirty="0"/>
          </a:p>
        </p:txBody>
      </p:sp>
      <p:cxnSp>
        <p:nvCxnSpPr>
          <p:cNvPr id="17" name="꺾인 연결선 16"/>
          <p:cNvCxnSpPr>
            <a:stCxn id="18" idx="3"/>
            <a:endCxn id="14" idx="1"/>
          </p:cNvCxnSpPr>
          <p:nvPr/>
        </p:nvCxnSpPr>
        <p:spPr bwMode="auto">
          <a:xfrm>
            <a:off x="3575720" y="1310631"/>
            <a:ext cx="2088232" cy="823056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직사각형 19"/>
          <p:cNvSpPr/>
          <p:nvPr/>
        </p:nvSpPr>
        <p:spPr>
          <a:xfrm>
            <a:off x="5734838" y="3263305"/>
            <a:ext cx="4391962" cy="34970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lIns="72000" tIns="36000" rIns="72000" bIns="36000">
            <a:spAutoFit/>
          </a:bodyPr>
          <a:lstStyle/>
          <a:p>
            <a:pPr algn="l"/>
            <a:r>
              <a:rPr lang="en-US" altLang="ko-KR" b="1" dirty="0"/>
              <a:t>&gt; </a:t>
            </a:r>
            <a:r>
              <a:rPr lang="en-US" altLang="ko-KR" b="1" dirty="0" err="1"/>
              <a:t>setwd</a:t>
            </a:r>
            <a:r>
              <a:rPr lang="en-US" altLang="ko-KR" b="1" dirty="0"/>
              <a:t>(</a:t>
            </a:r>
            <a:r>
              <a:rPr lang="en-US" altLang="ko-KR" b="1" dirty="0">
                <a:solidFill>
                  <a:srgbClr val="FF0000"/>
                </a:solidFill>
              </a:rPr>
              <a:t>"</a:t>
            </a:r>
            <a:r>
              <a:rPr lang="en-US" altLang="ko-KR" b="1" dirty="0">
                <a:solidFill>
                  <a:srgbClr val="0000FF"/>
                </a:solidFill>
              </a:rPr>
              <a:t>c:/</a:t>
            </a:r>
            <a:r>
              <a:rPr lang="en-US" altLang="ko-KR" b="1" dirty="0" err="1">
                <a:solidFill>
                  <a:srgbClr val="0000FF"/>
                </a:solidFill>
              </a:rPr>
              <a:t>Rtest</a:t>
            </a:r>
            <a:r>
              <a:rPr lang="en-US" altLang="ko-KR" b="1" dirty="0">
                <a:solidFill>
                  <a:srgbClr val="FF0000"/>
                </a:solidFill>
              </a:rPr>
              <a:t>"</a:t>
            </a:r>
            <a:r>
              <a:rPr lang="en-US" altLang="ko-KR" b="1" dirty="0"/>
              <a:t>)</a:t>
            </a:r>
          </a:p>
        </p:txBody>
      </p:sp>
      <p:sp>
        <p:nvSpPr>
          <p:cNvPr id="22" name="직사각형 21"/>
          <p:cNvSpPr/>
          <p:nvPr>
            <p:custDataLst>
              <p:tags r:id="rId2"/>
            </p:custDataLst>
          </p:nvPr>
        </p:nvSpPr>
        <p:spPr>
          <a:xfrm>
            <a:off x="5663952" y="2744924"/>
            <a:ext cx="3870290" cy="205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268288" indent="-268288" eaLnBrk="0" latinLnBrk="0" hangingPunc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Font typeface="Webdings" pitchFamily="18" charset="2"/>
              <a:buChar char="&lt;"/>
            </a:pPr>
            <a:r>
              <a:rPr lang="en-US" altLang="ko-KR" b="1" dirty="0">
                <a:ea typeface="맑은 고딕"/>
              </a:rPr>
              <a:t>Set up </a:t>
            </a:r>
            <a:r>
              <a:rPr lang="en-US" altLang="ko-KR" b="1" dirty="0" err="1">
                <a:ea typeface="맑은 고딕"/>
              </a:rPr>
              <a:t>Rtest</a:t>
            </a:r>
            <a:r>
              <a:rPr lang="en-US" altLang="ko-KR" b="1" dirty="0">
                <a:ea typeface="맑은 고딕"/>
              </a:rPr>
              <a:t> as default directory</a:t>
            </a:r>
            <a:endParaRPr lang="ko-KR" altLang="en-US" b="1" dirty="0">
              <a:ea typeface="맑은 고딕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545878" y="3254788"/>
            <a:ext cx="205184" cy="2462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ko-KR" altLang="en-US" sz="1600" b="1" dirty="0"/>
              <a:t>②</a:t>
            </a:r>
            <a:endParaRPr lang="ko-KR" altLang="en-US" sz="1600" b="1" dirty="0"/>
          </a:p>
        </p:txBody>
      </p:sp>
      <p:sp>
        <p:nvSpPr>
          <p:cNvPr id="26" name="직사각형 25"/>
          <p:cNvSpPr/>
          <p:nvPr>
            <p:custDataLst>
              <p:tags r:id="rId3"/>
            </p:custDataLst>
          </p:nvPr>
        </p:nvSpPr>
        <p:spPr>
          <a:xfrm>
            <a:off x="5663952" y="4459838"/>
            <a:ext cx="5419304" cy="410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268288" indent="-268288" eaLnBrk="0" latinLnBrk="0" hangingPunc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Font typeface="Webdings" pitchFamily="18" charset="2"/>
              <a:buChar char="&lt;"/>
            </a:pPr>
            <a:r>
              <a:rPr lang="en-US" altLang="ko-KR" b="1" dirty="0">
                <a:ea typeface="맑은 고딕"/>
              </a:rPr>
              <a:t>Install party which has decision tree algorithm</a:t>
            </a:r>
            <a:br>
              <a:rPr lang="en-US" altLang="ko-KR" b="1" dirty="0">
                <a:ea typeface="맑은 고딕"/>
              </a:rPr>
            </a:br>
            <a:endParaRPr lang="ko-KR" altLang="en-US" b="1" dirty="0">
              <a:ea typeface="맑은 고딕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8652284" y="5214625"/>
            <a:ext cx="205184" cy="2462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ko-KR" altLang="en-US" sz="1600" b="1" dirty="0"/>
              <a:t>③</a:t>
            </a:r>
            <a:endParaRPr lang="ko-KR" altLang="en-US" sz="1600" b="1" dirty="0"/>
          </a:p>
        </p:txBody>
      </p:sp>
      <p:sp>
        <p:nvSpPr>
          <p:cNvPr id="18" name="모서리가 둥근 직사각형 17"/>
          <p:cNvSpPr/>
          <p:nvPr/>
        </p:nvSpPr>
        <p:spPr bwMode="auto">
          <a:xfrm>
            <a:off x="1667508" y="1130631"/>
            <a:ext cx="1908212" cy="360000"/>
          </a:xfrm>
          <a:prstGeom prst="roundRect">
            <a:avLst/>
          </a:prstGeom>
          <a:noFill/>
          <a:ln w="127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400">
              <a:solidFill>
                <a:srgbClr val="2B3749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128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0742" y="3064460"/>
            <a:ext cx="2143125" cy="113347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60741" y="4401791"/>
            <a:ext cx="2781300" cy="208597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76046" y="115888"/>
            <a:ext cx="8639908" cy="64800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Read data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776046" y="1088741"/>
            <a:ext cx="8641129" cy="25656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lIns="72000" tIns="36000" rIns="72000" bIns="36000">
            <a:spAutoFit/>
          </a:bodyPr>
          <a:lstStyle/>
          <a:p>
            <a:pPr algn="l"/>
            <a:r>
              <a:rPr lang="en-US" altLang="ko-KR" b="1" dirty="0"/>
              <a:t>&gt; </a:t>
            </a:r>
            <a:r>
              <a:rPr lang="en-US" altLang="ko-KR" b="1" dirty="0"/>
              <a:t>result </a:t>
            </a:r>
            <a:r>
              <a:rPr lang="en-US" altLang="ko-KR" b="1" dirty="0"/>
              <a:t>&lt;- read.csv</a:t>
            </a:r>
            <a:r>
              <a:rPr lang="en-US" altLang="ko-KR" b="1" dirty="0"/>
              <a:t>("mydata_classification.csv</a:t>
            </a:r>
            <a:r>
              <a:rPr lang="en-US" altLang="ko-KR" b="1" dirty="0"/>
              <a:t>", header=FALSE)</a:t>
            </a:r>
          </a:p>
          <a:p>
            <a:pPr algn="l"/>
            <a:r>
              <a:rPr lang="en-US" altLang="ko-KR" b="1" dirty="0"/>
              <a:t>&gt; View(result)</a:t>
            </a:r>
            <a:endParaRPr lang="en-US" altLang="ko-KR" b="1" dirty="0"/>
          </a:p>
          <a:p>
            <a:pPr algn="l"/>
            <a:endParaRPr lang="en-US" altLang="ko-KR" b="1" dirty="0"/>
          </a:p>
          <a:p>
            <a:pPr algn="l"/>
            <a:r>
              <a:rPr lang="en-US" altLang="ko-KR" b="1" dirty="0"/>
              <a:t>&gt; </a:t>
            </a:r>
            <a:r>
              <a:rPr lang="en-US" altLang="ko-KR" b="1" dirty="0" err="1"/>
              <a:t>install.packages</a:t>
            </a:r>
            <a:r>
              <a:rPr lang="en-US" altLang="ko-KR" b="1" dirty="0"/>
              <a:t>("reshape")</a:t>
            </a:r>
          </a:p>
          <a:p>
            <a:pPr algn="l"/>
            <a:r>
              <a:rPr lang="en-US" altLang="ko-KR" b="1" dirty="0"/>
              <a:t>&gt; library(reshape)</a:t>
            </a:r>
          </a:p>
          <a:p>
            <a:pPr algn="l"/>
            <a:endParaRPr lang="en-US" altLang="ko-KR" b="1" dirty="0"/>
          </a:p>
          <a:p>
            <a:pPr algn="l"/>
            <a:r>
              <a:rPr lang="en-US" altLang="ko-KR" b="1" dirty="0"/>
              <a:t>&gt; result </a:t>
            </a:r>
            <a:r>
              <a:rPr lang="en-US" altLang="ko-KR" b="1" dirty="0"/>
              <a:t>&lt;- </a:t>
            </a:r>
            <a:r>
              <a:rPr lang="en-US" altLang="ko-KR" b="1" dirty="0"/>
              <a:t>rename(result, c(V1="total", V2="price", V3="period", V4="variety", V5="response"))</a:t>
            </a:r>
            <a:endParaRPr lang="en-US" altLang="ko-KR" b="1" dirty="0"/>
          </a:p>
          <a:p>
            <a:pPr algn="l"/>
            <a:r>
              <a:rPr lang="en-US" altLang="ko-KR" b="1" dirty="0"/>
              <a:t>&gt; </a:t>
            </a:r>
            <a:r>
              <a:rPr lang="en-US" altLang="ko-KR" b="1" dirty="0"/>
              <a:t>View(result)</a:t>
            </a:r>
            <a:endParaRPr lang="en-US" altLang="ko-KR" b="1" dirty="0"/>
          </a:p>
        </p:txBody>
      </p:sp>
      <p:sp>
        <p:nvSpPr>
          <p:cNvPr id="17" name="직사각형 16"/>
          <p:cNvSpPr/>
          <p:nvPr/>
        </p:nvSpPr>
        <p:spPr>
          <a:xfrm>
            <a:off x="7510996" y="1238564"/>
            <a:ext cx="205184" cy="2462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ko-KR" altLang="en-US" sz="1600" b="1" dirty="0"/>
              <a:t>①</a:t>
            </a:r>
            <a:endParaRPr lang="ko-KR" altLang="en-US" sz="1600" b="1" dirty="0"/>
          </a:p>
        </p:txBody>
      </p:sp>
      <p:sp>
        <p:nvSpPr>
          <p:cNvPr id="20" name="직사각형 19"/>
          <p:cNvSpPr/>
          <p:nvPr>
            <p:custDataLst>
              <p:tags r:id="rId1"/>
            </p:custDataLst>
          </p:nvPr>
        </p:nvSpPr>
        <p:spPr>
          <a:xfrm>
            <a:off x="2408409" y="4361619"/>
            <a:ext cx="3579579" cy="205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266700" indent="-266700" eaLnBrk="0" fontAlgn="base" latinLnBrk="0" hangingPunc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Font typeface="+mj-ea"/>
              <a:buAutoNum type="circleNumDbPlain" startAt="2"/>
            </a:pPr>
            <a:r>
              <a:rPr lang="en-US" altLang="ko-KR" dirty="0"/>
              <a:t>Install reshape</a:t>
            </a:r>
            <a:endParaRPr kumimoji="1" lang="ko-KR" altLang="en-US" sz="1400" dirty="0">
              <a:solidFill>
                <a:srgbClr val="2B3749"/>
              </a:solidFill>
            </a:endParaRPr>
          </a:p>
        </p:txBody>
      </p:sp>
      <p:sp>
        <p:nvSpPr>
          <p:cNvPr id="23" name="오른쪽 중괄호 22"/>
          <p:cNvSpPr/>
          <p:nvPr/>
        </p:nvSpPr>
        <p:spPr bwMode="auto">
          <a:xfrm>
            <a:off x="4393208" y="1880864"/>
            <a:ext cx="180000" cy="324000"/>
          </a:xfrm>
          <a:prstGeom prst="rightBrace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400">
              <a:solidFill>
                <a:srgbClr val="2B3749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직사각형 54"/>
          <p:cNvSpPr/>
          <p:nvPr>
            <p:custDataLst>
              <p:tags r:id="rId2"/>
            </p:custDataLst>
          </p:nvPr>
        </p:nvSpPr>
        <p:spPr>
          <a:xfrm>
            <a:off x="2408410" y="3083712"/>
            <a:ext cx="4011627" cy="487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268288" indent="-268288" eaLnBrk="0" latinLnBrk="0" hangingPunc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Font typeface="+mj-ea"/>
              <a:buAutoNum type="circleNumDbPlain"/>
            </a:pPr>
            <a:r>
              <a:rPr lang="en-US" altLang="ko-KR" dirty="0"/>
              <a:t>With mydata_classfication.csv, read</a:t>
            </a:r>
          </a:p>
          <a:p>
            <a:pPr eaLnBrk="0" latinLnBrk="0" hangingPunc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ko-KR" dirty="0"/>
              <a:t>Data and save it into result</a:t>
            </a:r>
            <a:endParaRPr lang="en-US" altLang="ko-KR" dirty="0"/>
          </a:p>
        </p:txBody>
      </p:sp>
      <p:cxnSp>
        <p:nvCxnSpPr>
          <p:cNvPr id="61" name="직선 연결선 60"/>
          <p:cNvCxnSpPr/>
          <p:nvPr/>
        </p:nvCxnSpPr>
        <p:spPr bwMode="auto">
          <a:xfrm>
            <a:off x="2661658" y="4113076"/>
            <a:ext cx="2915798" cy="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직사각형 23"/>
          <p:cNvSpPr/>
          <p:nvPr/>
        </p:nvSpPr>
        <p:spPr>
          <a:xfrm>
            <a:off x="4649408" y="1905235"/>
            <a:ext cx="205184" cy="2462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ko-KR" altLang="en-US" sz="1600" b="1" dirty="0"/>
              <a:t>②</a:t>
            </a:r>
            <a:endParaRPr lang="ko-KR" altLang="en-US" sz="1600" b="1" dirty="0"/>
          </a:p>
        </p:txBody>
      </p:sp>
      <p:sp>
        <p:nvSpPr>
          <p:cNvPr id="27" name="오른쪽 중괄호 26"/>
          <p:cNvSpPr/>
          <p:nvPr/>
        </p:nvSpPr>
        <p:spPr bwMode="auto">
          <a:xfrm>
            <a:off x="7263420" y="1207891"/>
            <a:ext cx="180000" cy="324000"/>
          </a:xfrm>
          <a:prstGeom prst="rightBrace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400">
              <a:solidFill>
                <a:srgbClr val="2B3749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6" name="꺾인 연결선 15"/>
          <p:cNvCxnSpPr>
            <a:stCxn id="55" idx="3"/>
            <a:endCxn id="7" idx="1"/>
          </p:cNvCxnSpPr>
          <p:nvPr/>
        </p:nvCxnSpPr>
        <p:spPr bwMode="auto">
          <a:xfrm>
            <a:off x="6420037" y="3327369"/>
            <a:ext cx="640705" cy="303829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직사각형 33"/>
          <p:cNvSpPr/>
          <p:nvPr/>
        </p:nvSpPr>
        <p:spPr>
          <a:xfrm>
            <a:off x="10371366" y="2473665"/>
            <a:ext cx="205184" cy="2462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ko-KR" altLang="en-US" sz="1600" b="1" dirty="0"/>
              <a:t>③</a:t>
            </a:r>
            <a:endParaRPr lang="ko-KR" altLang="en-US" sz="1600" b="1" dirty="0"/>
          </a:p>
        </p:txBody>
      </p:sp>
      <p:sp>
        <p:nvSpPr>
          <p:cNvPr id="40" name="직사각형 39"/>
          <p:cNvSpPr/>
          <p:nvPr>
            <p:custDataLst>
              <p:tags r:id="rId3"/>
            </p:custDataLst>
          </p:nvPr>
        </p:nvSpPr>
        <p:spPr>
          <a:xfrm>
            <a:off x="2408410" y="5472807"/>
            <a:ext cx="3363555" cy="897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268288" indent="-268288" eaLnBrk="0" fontAlgn="base" latinLnBrk="0" hangingPunc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Font typeface="+mj-ea"/>
              <a:buAutoNum type="circleNumDbPlain" startAt="3"/>
            </a:pPr>
            <a:r>
              <a:rPr kumimoji="1" lang="en-US" altLang="ko-KR" sz="1400" dirty="0">
                <a:solidFill>
                  <a:srgbClr val="2B3749"/>
                </a:solidFill>
              </a:rPr>
              <a:t>Make each column </a:t>
            </a:r>
            <a:r>
              <a:rPr kumimoji="1" lang="en-US" altLang="ko-KR" sz="1400" dirty="0" err="1">
                <a:solidFill>
                  <a:srgbClr val="2B3749"/>
                </a:solidFill>
              </a:rPr>
              <a:t>unstandable</a:t>
            </a:r>
            <a:r>
              <a:rPr kumimoji="1" lang="en-US" altLang="ko-KR" sz="1400" dirty="0">
                <a:solidFill>
                  <a:srgbClr val="2B3749"/>
                </a:solidFill>
              </a:rPr>
              <a:t> with names</a:t>
            </a:r>
          </a:p>
          <a:p>
            <a:pPr marL="355600" lvl="1" indent="-104775" eaLnBrk="0" latinLnBrk="0" hangingPunc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Font typeface="맑은 고딕" pitchFamily="50" charset="-127"/>
              <a:buChar char="­"/>
            </a:pPr>
            <a:r>
              <a:rPr lang="en-US" altLang="ko-KR" dirty="0"/>
              <a:t>total, price, period, variety, response</a:t>
            </a:r>
            <a:endParaRPr lang="en-US" altLang="ko-KR" dirty="0"/>
          </a:p>
        </p:txBody>
      </p:sp>
      <p:cxnSp>
        <p:nvCxnSpPr>
          <p:cNvPr id="41" name="직선 연결선 40"/>
          <p:cNvCxnSpPr/>
          <p:nvPr/>
        </p:nvCxnSpPr>
        <p:spPr bwMode="auto">
          <a:xfrm>
            <a:off x="2661658" y="5261357"/>
            <a:ext cx="2915798" cy="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꺾인 연결선 44"/>
          <p:cNvCxnSpPr>
            <a:stCxn id="40" idx="3"/>
            <a:endCxn id="13" idx="1"/>
          </p:cNvCxnSpPr>
          <p:nvPr/>
        </p:nvCxnSpPr>
        <p:spPr bwMode="auto">
          <a:xfrm flipV="1">
            <a:off x="5771965" y="5444778"/>
            <a:ext cx="1288777" cy="476870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" name="모서리가 둥근 직사각형 48"/>
          <p:cNvSpPr/>
          <p:nvPr/>
        </p:nvSpPr>
        <p:spPr bwMode="auto">
          <a:xfrm>
            <a:off x="7263420" y="4336552"/>
            <a:ext cx="2721012" cy="308191"/>
          </a:xfrm>
          <a:prstGeom prst="roundRect">
            <a:avLst>
              <a:gd name="adj" fmla="val 15658"/>
            </a:avLst>
          </a:prstGeom>
          <a:noFill/>
          <a:ln w="127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400">
              <a:solidFill>
                <a:srgbClr val="2B3749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모서리가 둥근 직사각형 49"/>
          <p:cNvSpPr/>
          <p:nvPr/>
        </p:nvSpPr>
        <p:spPr bwMode="auto">
          <a:xfrm>
            <a:off x="7263420" y="2949548"/>
            <a:ext cx="2108944" cy="308191"/>
          </a:xfrm>
          <a:prstGeom prst="roundRect">
            <a:avLst>
              <a:gd name="adj" fmla="val 15658"/>
            </a:avLst>
          </a:prstGeom>
          <a:noFill/>
          <a:ln w="127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400">
              <a:solidFill>
                <a:srgbClr val="2B3749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오른쪽 중괄호 53"/>
          <p:cNvSpPr/>
          <p:nvPr/>
        </p:nvSpPr>
        <p:spPr bwMode="auto">
          <a:xfrm>
            <a:off x="10119072" y="2473664"/>
            <a:ext cx="180000" cy="324000"/>
          </a:xfrm>
          <a:prstGeom prst="rightBrace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400">
              <a:solidFill>
                <a:srgbClr val="2B3749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874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76046" y="115888"/>
            <a:ext cx="8639908" cy="64800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2.2 </a:t>
            </a:r>
            <a:r>
              <a:rPr lang="en-US" altLang="ko-KR" dirty="0"/>
              <a:t>D</a:t>
            </a:r>
            <a:r>
              <a:rPr lang="en-US" altLang="ko-KR" dirty="0" smtClean="0"/>
              <a:t>ecision tree algorithm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776046" y="1088741"/>
            <a:ext cx="7128266" cy="25656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lIns="72000" tIns="36000" rIns="72000" bIns="36000">
            <a:spAutoFit/>
          </a:bodyPr>
          <a:lstStyle/>
          <a:p>
            <a:pPr algn="l"/>
            <a:r>
              <a:rPr lang="en-US" altLang="ko-KR" b="1" dirty="0"/>
              <a:t>&gt; </a:t>
            </a:r>
            <a:r>
              <a:rPr lang="en-US" altLang="ko-KR" b="1" dirty="0" err="1"/>
              <a:t>set.seed</a:t>
            </a:r>
            <a:r>
              <a:rPr lang="en-US" altLang="ko-KR" b="1" dirty="0"/>
              <a:t>(1234)</a:t>
            </a:r>
          </a:p>
          <a:p>
            <a:pPr algn="l"/>
            <a:endParaRPr lang="en-US" altLang="ko-KR" b="1" dirty="0"/>
          </a:p>
          <a:p>
            <a:pPr algn="l"/>
            <a:r>
              <a:rPr lang="en-US" altLang="ko-KR" b="1" dirty="0"/>
              <a:t>&gt; </a:t>
            </a:r>
            <a:r>
              <a:rPr lang="en-US" altLang="ko-KR" b="1" dirty="0" err="1"/>
              <a:t>resultsplit</a:t>
            </a:r>
            <a:r>
              <a:rPr lang="en-US" altLang="ko-KR" b="1" dirty="0"/>
              <a:t> &lt;- sample(2, </a:t>
            </a:r>
            <a:r>
              <a:rPr lang="en-US" altLang="ko-KR" b="1" dirty="0" err="1"/>
              <a:t>nrow</a:t>
            </a:r>
            <a:r>
              <a:rPr lang="en-US" altLang="ko-KR" b="1" dirty="0"/>
              <a:t>(result), replace=TRUE, </a:t>
            </a:r>
            <a:r>
              <a:rPr lang="en-US" altLang="ko-KR" b="1" dirty="0" err="1"/>
              <a:t>prob</a:t>
            </a:r>
            <a:r>
              <a:rPr lang="en-US" altLang="ko-KR" b="1" dirty="0"/>
              <a:t>=c(0.7, 0.3))</a:t>
            </a:r>
          </a:p>
          <a:p>
            <a:pPr algn="l"/>
            <a:r>
              <a:rPr lang="en-US" altLang="ko-KR" b="1" dirty="0"/>
              <a:t>&gt; </a:t>
            </a:r>
            <a:r>
              <a:rPr lang="en-US" altLang="ko-KR" b="1" dirty="0" err="1"/>
              <a:t>trainD</a:t>
            </a:r>
            <a:r>
              <a:rPr lang="en-US" altLang="ko-KR" b="1" dirty="0"/>
              <a:t> &lt;- result[</a:t>
            </a:r>
            <a:r>
              <a:rPr lang="en-US" altLang="ko-KR" b="1" dirty="0" err="1"/>
              <a:t>resultsplit</a:t>
            </a:r>
            <a:r>
              <a:rPr lang="en-US" altLang="ko-KR" b="1" dirty="0"/>
              <a:t>==1,]</a:t>
            </a:r>
          </a:p>
          <a:p>
            <a:pPr algn="l"/>
            <a:r>
              <a:rPr lang="en-US" altLang="ko-KR" b="1" dirty="0"/>
              <a:t>&gt; </a:t>
            </a:r>
            <a:r>
              <a:rPr lang="en-US" altLang="ko-KR" b="1" dirty="0" err="1"/>
              <a:t>testD</a:t>
            </a:r>
            <a:r>
              <a:rPr lang="en-US" altLang="ko-KR" b="1" dirty="0"/>
              <a:t> &lt;- result[</a:t>
            </a:r>
            <a:r>
              <a:rPr lang="en-US" altLang="ko-KR" b="1" dirty="0" err="1"/>
              <a:t>resultsplit</a:t>
            </a:r>
            <a:r>
              <a:rPr lang="en-US" altLang="ko-KR" b="1" dirty="0"/>
              <a:t>==2,]</a:t>
            </a:r>
          </a:p>
          <a:p>
            <a:pPr algn="l"/>
            <a:endParaRPr lang="en-US" altLang="ko-KR" b="1" dirty="0"/>
          </a:p>
          <a:p>
            <a:pPr algn="l"/>
            <a:r>
              <a:rPr lang="en-US" altLang="ko-KR" b="1" dirty="0"/>
              <a:t>&gt; </a:t>
            </a:r>
            <a:r>
              <a:rPr lang="en-US" altLang="ko-KR" b="1" dirty="0" err="1"/>
              <a:t>rawD</a:t>
            </a:r>
            <a:r>
              <a:rPr lang="en-US" altLang="ko-KR" b="1" dirty="0"/>
              <a:t> &lt;- response ~ total + price + period+ variety</a:t>
            </a:r>
          </a:p>
          <a:p>
            <a:pPr algn="l"/>
            <a:r>
              <a:rPr lang="en-US" altLang="ko-KR" b="1" dirty="0"/>
              <a:t>&gt; </a:t>
            </a:r>
            <a:r>
              <a:rPr lang="en-US" altLang="ko-KR" b="1" dirty="0" err="1"/>
              <a:t>trainModel</a:t>
            </a:r>
            <a:r>
              <a:rPr lang="en-US" altLang="ko-KR" b="1" dirty="0"/>
              <a:t> &lt;- </a:t>
            </a:r>
            <a:r>
              <a:rPr lang="en-US" altLang="ko-KR" b="1" dirty="0" err="1"/>
              <a:t>ctree</a:t>
            </a:r>
            <a:r>
              <a:rPr lang="en-US" altLang="ko-KR" b="1" dirty="0"/>
              <a:t>(</a:t>
            </a:r>
            <a:r>
              <a:rPr lang="en-US" altLang="ko-KR" b="1" dirty="0" err="1"/>
              <a:t>rawD</a:t>
            </a:r>
            <a:r>
              <a:rPr lang="en-US" altLang="ko-KR" b="1" dirty="0"/>
              <a:t>, data=</a:t>
            </a:r>
            <a:r>
              <a:rPr lang="en-US" altLang="ko-KR" b="1" dirty="0" err="1"/>
              <a:t>trainD</a:t>
            </a:r>
            <a:r>
              <a:rPr lang="en-US" altLang="ko-KR" b="1" dirty="0"/>
              <a:t>)</a:t>
            </a:r>
            <a:endParaRPr lang="en-US" altLang="ko-KR" b="1" dirty="0"/>
          </a:p>
        </p:txBody>
      </p:sp>
      <p:sp>
        <p:nvSpPr>
          <p:cNvPr id="42" name="직사각형 41"/>
          <p:cNvSpPr/>
          <p:nvPr/>
        </p:nvSpPr>
        <p:spPr>
          <a:xfrm>
            <a:off x="7186960" y="2523865"/>
            <a:ext cx="205184" cy="2462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ko-KR" altLang="en-US" sz="1600" b="1" dirty="0"/>
              <a:t>③</a:t>
            </a:r>
            <a:endParaRPr lang="ko-KR" altLang="en-US" sz="1600" b="1" dirty="0"/>
          </a:p>
        </p:txBody>
      </p:sp>
      <p:sp>
        <p:nvSpPr>
          <p:cNvPr id="44" name="직사각형 43"/>
          <p:cNvSpPr/>
          <p:nvPr/>
        </p:nvSpPr>
        <p:spPr>
          <a:xfrm>
            <a:off x="8234636" y="1763117"/>
            <a:ext cx="205184" cy="2462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ko-KR" altLang="en-US" sz="1600" b="1" dirty="0"/>
              <a:t>②</a:t>
            </a:r>
            <a:endParaRPr lang="ko-KR" altLang="en-US" sz="1600" b="1" dirty="0"/>
          </a:p>
        </p:txBody>
      </p:sp>
      <p:sp>
        <p:nvSpPr>
          <p:cNvPr id="48" name="직사각형 47"/>
          <p:cNvSpPr/>
          <p:nvPr/>
        </p:nvSpPr>
        <p:spPr>
          <a:xfrm>
            <a:off x="3334532" y="1090172"/>
            <a:ext cx="205184" cy="2462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ko-KR" altLang="en-US" sz="1600" b="1" dirty="0"/>
              <a:t>①</a:t>
            </a:r>
            <a:endParaRPr lang="ko-KR" altLang="en-US" sz="1600" b="1" dirty="0"/>
          </a:p>
        </p:txBody>
      </p:sp>
      <p:sp>
        <p:nvSpPr>
          <p:cNvPr id="53" name="오른쪽 중괄호 52"/>
          <p:cNvSpPr/>
          <p:nvPr/>
        </p:nvSpPr>
        <p:spPr bwMode="auto">
          <a:xfrm>
            <a:off x="6947371" y="2484975"/>
            <a:ext cx="180000" cy="324000"/>
          </a:xfrm>
          <a:prstGeom prst="rightBrace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400">
              <a:solidFill>
                <a:srgbClr val="2B3749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직사각형 56"/>
          <p:cNvSpPr/>
          <p:nvPr>
            <p:custDataLst>
              <p:tags r:id="rId1"/>
            </p:custDataLst>
          </p:nvPr>
        </p:nvSpPr>
        <p:spPr>
          <a:xfrm>
            <a:off x="1902913" y="3869370"/>
            <a:ext cx="6107855" cy="974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266700" indent="-266700" eaLnBrk="0" fontAlgn="base" latinLnBrk="0" hangingPunc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Font typeface="+mj-ea"/>
              <a:buAutoNum type="circleNumDbPlain" startAt="2"/>
            </a:pPr>
            <a:r>
              <a:rPr kumimoji="1" lang="en-US" altLang="ko-KR" sz="1400" dirty="0">
                <a:solidFill>
                  <a:srgbClr val="2B3749"/>
                </a:solidFill>
              </a:rPr>
              <a:t>Divide the data into two by the ratio of 7:3 </a:t>
            </a:r>
            <a:r>
              <a:rPr lang="en-US" altLang="ko-KR" dirty="0"/>
              <a:t>n </a:t>
            </a:r>
          </a:p>
          <a:p>
            <a:pPr marL="266700" indent="-266700" eaLnBrk="0" fontAlgn="base" latinLnBrk="0" hangingPunc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Font typeface="+mj-ea"/>
              <a:buAutoNum type="circleNumDbPlain" startAt="2"/>
            </a:pPr>
            <a:r>
              <a:rPr lang="en-US" altLang="ko-KR" dirty="0" err="1"/>
              <a:t>trainD</a:t>
            </a:r>
            <a:r>
              <a:rPr lang="en-US" altLang="ko-KR" dirty="0"/>
              <a:t>(training data)</a:t>
            </a:r>
            <a:endParaRPr lang="en-US" altLang="ko-KR" dirty="0"/>
          </a:p>
          <a:p>
            <a:pPr marL="250825" lvl="1" eaLnBrk="0" latinLnBrk="0" hangingPunc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ko-KR" dirty="0" err="1"/>
              <a:t>testD</a:t>
            </a:r>
            <a:r>
              <a:rPr lang="en-US" altLang="ko-KR" dirty="0"/>
              <a:t>(test data)</a:t>
            </a:r>
            <a:br>
              <a:rPr lang="en-US" altLang="ko-KR" dirty="0"/>
            </a:br>
            <a:endParaRPr lang="en-US" altLang="ko-KR" dirty="0"/>
          </a:p>
        </p:txBody>
      </p:sp>
      <p:sp>
        <p:nvSpPr>
          <p:cNvPr id="58" name="직사각형 57"/>
          <p:cNvSpPr/>
          <p:nvPr>
            <p:custDataLst>
              <p:tags r:id="rId2"/>
            </p:custDataLst>
          </p:nvPr>
        </p:nvSpPr>
        <p:spPr>
          <a:xfrm>
            <a:off x="1902912" y="5382634"/>
            <a:ext cx="6749372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268288" indent="-268288" eaLnBrk="0" latinLnBrk="0" hangingPunc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Font typeface="+mj-ea"/>
              <a:buAutoNum type="circleNumDbPlain" startAt="3"/>
            </a:pPr>
            <a:r>
              <a:rPr lang="en-US" altLang="ko-KR" dirty="0"/>
              <a:t>S</a:t>
            </a:r>
            <a:r>
              <a:rPr lang="en-US" altLang="ko-KR" dirty="0"/>
              <a:t>pecify nr(no response), low(one) high(many)</a:t>
            </a:r>
            <a:r>
              <a:rPr lang="ko-KR" altLang="en-US" dirty="0"/>
              <a:t> </a:t>
            </a:r>
            <a:r>
              <a:rPr lang="en-US" altLang="ko-KR" dirty="0"/>
              <a:t>total</a:t>
            </a:r>
            <a:r>
              <a:rPr lang="ko-KR" altLang="en-US" dirty="0"/>
              <a:t> </a:t>
            </a:r>
            <a:r>
              <a:rPr lang="en-US" altLang="ko-KR" dirty="0"/>
              <a:t>price, period variety in response</a:t>
            </a:r>
            <a:r>
              <a:rPr lang="ko-KR" altLang="en-US" dirty="0"/>
              <a:t> </a:t>
            </a:r>
            <a:r>
              <a:rPr lang="en-US" altLang="ko-KR" dirty="0"/>
              <a:t>of result</a:t>
            </a:r>
            <a:r>
              <a:rPr lang="ko-KR" altLang="en-US" dirty="0"/>
              <a:t>의 </a:t>
            </a:r>
            <a:endParaRPr kumimoji="1" lang="en-US" altLang="ko-KR" sz="1400" dirty="0">
              <a:solidFill>
                <a:srgbClr val="2B3749"/>
              </a:solidFill>
            </a:endParaRPr>
          </a:p>
          <a:p>
            <a:pPr marL="355600" lvl="1" indent="-104775" eaLnBrk="0" latinLnBrk="0" hangingPunc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Font typeface="맑은 고딕" pitchFamily="50" charset="-127"/>
              <a:buChar char="­"/>
            </a:pPr>
            <a:r>
              <a:rPr lang="en-US" altLang="ko-KR" dirty="0"/>
              <a:t>Specify model to use</a:t>
            </a:r>
            <a:endParaRPr lang="en-US" altLang="ko-KR" dirty="0"/>
          </a:p>
        </p:txBody>
      </p:sp>
      <p:sp>
        <p:nvSpPr>
          <p:cNvPr id="59" name="직사각형 58"/>
          <p:cNvSpPr/>
          <p:nvPr>
            <p:custDataLst>
              <p:tags r:id="rId3"/>
            </p:custDataLst>
          </p:nvPr>
        </p:nvSpPr>
        <p:spPr>
          <a:xfrm>
            <a:off x="1902913" y="3039102"/>
            <a:ext cx="5921279" cy="205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268288" indent="-268288" eaLnBrk="0" latinLnBrk="0" hangingPunc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Font typeface="+mj-ea"/>
              <a:buAutoNum type="circleNumDbPlain"/>
            </a:pPr>
            <a:r>
              <a:rPr lang="en-US" altLang="ko-KR" dirty="0"/>
              <a:t>Generate random number when sampling</a:t>
            </a:r>
            <a:endParaRPr lang="en-US" altLang="ko-KR" dirty="0"/>
          </a:p>
        </p:txBody>
      </p:sp>
      <p:sp>
        <p:nvSpPr>
          <p:cNvPr id="24" name="오른쪽 중괄호 23"/>
          <p:cNvSpPr/>
          <p:nvPr/>
        </p:nvSpPr>
        <p:spPr bwMode="auto">
          <a:xfrm>
            <a:off x="8010767" y="1641400"/>
            <a:ext cx="180000" cy="576000"/>
          </a:xfrm>
          <a:prstGeom prst="rightBrace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400">
              <a:solidFill>
                <a:srgbClr val="2B3749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208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7916" y="2714044"/>
            <a:ext cx="4858038" cy="295011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76046" y="115888"/>
            <a:ext cx="8639908" cy="64800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2.3 Analysis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776046" y="1088741"/>
            <a:ext cx="6192162" cy="6267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lIns="72000" tIns="36000" rIns="72000" bIns="36000">
            <a:spAutoFit/>
          </a:bodyPr>
          <a:lstStyle/>
          <a:p>
            <a:pPr algn="l"/>
            <a:r>
              <a:rPr lang="en-US" altLang="ko-KR" b="1" dirty="0"/>
              <a:t>&gt; table(predict(</a:t>
            </a:r>
            <a:r>
              <a:rPr lang="en-US" altLang="ko-KR" b="1" dirty="0" err="1"/>
              <a:t>trainModel</a:t>
            </a:r>
            <a:r>
              <a:rPr lang="en-US" altLang="ko-KR" b="1" dirty="0"/>
              <a:t>), </a:t>
            </a:r>
            <a:r>
              <a:rPr lang="en-US" altLang="ko-KR" b="1" dirty="0" err="1"/>
              <a:t>trainD$response</a:t>
            </a:r>
            <a:r>
              <a:rPr lang="en-US" altLang="ko-KR" b="1" dirty="0"/>
              <a:t>)</a:t>
            </a:r>
            <a:endParaRPr lang="en-US" altLang="ko-KR" b="1" dirty="0"/>
          </a:p>
          <a:p>
            <a:pPr algn="l"/>
            <a:r>
              <a:rPr lang="en-US" altLang="ko-KR" b="1" dirty="0"/>
              <a:t>&gt; print(</a:t>
            </a:r>
            <a:r>
              <a:rPr lang="en-US" altLang="ko-KR" b="1" dirty="0" err="1"/>
              <a:t>trainModel</a:t>
            </a:r>
            <a:r>
              <a:rPr lang="en-US" altLang="ko-KR" b="1" dirty="0"/>
              <a:t>)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6075818" y="1160284"/>
            <a:ext cx="205184" cy="2462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ko-KR" altLang="en-US" sz="1600" b="1" dirty="0"/>
              <a:t>①</a:t>
            </a:r>
            <a:endParaRPr lang="ko-KR" altLang="en-US" sz="1600" b="1" dirty="0"/>
          </a:p>
        </p:txBody>
      </p:sp>
      <p:sp>
        <p:nvSpPr>
          <p:cNvPr id="61" name="직사각형 60"/>
          <p:cNvSpPr/>
          <p:nvPr>
            <p:custDataLst>
              <p:tags r:id="rId1"/>
            </p:custDataLst>
          </p:nvPr>
        </p:nvSpPr>
        <p:spPr>
          <a:xfrm>
            <a:off x="1897522" y="1815277"/>
            <a:ext cx="5884482" cy="205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0" fontAlgn="base" latinLnBrk="0" hangingPunc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Font typeface="+mj-ea"/>
              <a:buAutoNum type="circleNumDbPlain"/>
            </a:pPr>
            <a:r>
              <a:rPr lang="en-US" altLang="ko-KR" dirty="0"/>
              <a:t>Classify values in</a:t>
            </a:r>
            <a:r>
              <a:rPr lang="ko-KR" altLang="en-US" dirty="0"/>
              <a:t> </a:t>
            </a:r>
            <a:r>
              <a:rPr lang="en-US" altLang="ko-KR" dirty="0"/>
              <a:t>response using </a:t>
            </a:r>
            <a:r>
              <a:rPr lang="en-US" altLang="ko-KR" dirty="0" err="1"/>
              <a:t>trainModel</a:t>
            </a:r>
            <a:endParaRPr lang="en-US" altLang="ko-KR" dirty="0"/>
          </a:p>
        </p:txBody>
      </p:sp>
      <p:sp>
        <p:nvSpPr>
          <p:cNvPr id="19" name="모서리가 둥근 직사각형 18"/>
          <p:cNvSpPr/>
          <p:nvPr/>
        </p:nvSpPr>
        <p:spPr bwMode="auto">
          <a:xfrm>
            <a:off x="5670029" y="3941332"/>
            <a:ext cx="1872000" cy="1816760"/>
          </a:xfrm>
          <a:prstGeom prst="roundRect">
            <a:avLst>
              <a:gd name="adj" fmla="val 6226"/>
            </a:avLst>
          </a:prstGeom>
          <a:noFill/>
          <a:ln w="127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400">
              <a:solidFill>
                <a:srgbClr val="2B3749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직사각형 21"/>
          <p:cNvSpPr/>
          <p:nvPr>
            <p:custDataLst>
              <p:tags r:id="rId2"/>
            </p:custDataLst>
          </p:nvPr>
        </p:nvSpPr>
        <p:spPr>
          <a:xfrm>
            <a:off x="7782004" y="5758092"/>
            <a:ext cx="2633950" cy="8976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268288" indent="-268288" eaLnBrk="0" latinLnBrk="0" hangingPunc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Font typeface="Webdings" pitchFamily="18" charset="2"/>
              <a:buChar char="&lt;"/>
            </a:pPr>
            <a:r>
              <a:rPr lang="en-US" altLang="ko-KR" dirty="0">
                <a:ea typeface="맑은 고딕"/>
              </a:rPr>
              <a:t>Test data:</a:t>
            </a:r>
            <a:r>
              <a:rPr lang="ko-KR" altLang="en-US" dirty="0">
                <a:ea typeface="맑은 고딕"/>
              </a:rPr>
              <a:t> </a:t>
            </a:r>
            <a:r>
              <a:rPr lang="en-US" altLang="ko-KR" dirty="0">
                <a:ea typeface="맑은 고딕"/>
              </a:rPr>
              <a:t>112</a:t>
            </a:r>
          </a:p>
          <a:p>
            <a:pPr marL="268288" indent="-268288" eaLnBrk="0" latinLnBrk="0" hangingPunc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Font typeface="Webdings" pitchFamily="18" charset="2"/>
              <a:buChar char="&lt;"/>
            </a:pPr>
            <a:r>
              <a:rPr lang="en-US" altLang="ko-KR" dirty="0">
                <a:ea typeface="맑은 고딕"/>
              </a:rPr>
              <a:t>Price Period</a:t>
            </a:r>
            <a:r>
              <a:rPr lang="ko-KR" altLang="en-US" dirty="0">
                <a:ea typeface="맑은 고딕"/>
              </a:rPr>
              <a:t> </a:t>
            </a:r>
            <a:r>
              <a:rPr lang="en-US" altLang="ko-KR" dirty="0">
                <a:ea typeface="맑은 고딕"/>
              </a:rPr>
              <a:t>are important classification variables</a:t>
            </a:r>
            <a:endParaRPr lang="ko-KR" altLang="en-US" dirty="0">
              <a:ea typeface="맑은 고딕"/>
            </a:endParaRPr>
          </a:p>
        </p:txBody>
      </p:sp>
      <p:sp>
        <p:nvSpPr>
          <p:cNvPr id="24" name="오른쪽 중괄호 23"/>
          <p:cNvSpPr/>
          <p:nvPr/>
        </p:nvSpPr>
        <p:spPr bwMode="auto">
          <a:xfrm>
            <a:off x="5841159" y="1174392"/>
            <a:ext cx="180000" cy="324000"/>
          </a:xfrm>
          <a:prstGeom prst="rightBrace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400">
              <a:solidFill>
                <a:srgbClr val="2B3749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76047" y="2730721"/>
            <a:ext cx="3641001" cy="138235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cxnSp>
        <p:nvCxnSpPr>
          <p:cNvPr id="13" name="꺾인 연결선 12"/>
          <p:cNvCxnSpPr>
            <a:stCxn id="19" idx="2"/>
            <a:endCxn id="22" idx="1"/>
          </p:cNvCxnSpPr>
          <p:nvPr/>
        </p:nvCxnSpPr>
        <p:spPr bwMode="auto">
          <a:xfrm rot="16200000" flipH="1">
            <a:off x="6969597" y="5394525"/>
            <a:ext cx="448841" cy="1175975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313893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76046" y="115888"/>
            <a:ext cx="8639908" cy="64800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2.4 visualization of decision tree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776046" y="1088741"/>
            <a:ext cx="6048146" cy="6267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lIns="72000" tIns="36000" rIns="72000" bIns="36000">
            <a:spAutoFit/>
          </a:bodyPr>
          <a:lstStyle/>
          <a:p>
            <a:pPr algn="l"/>
            <a:r>
              <a:rPr lang="en-US" altLang="ko-KR" b="1" dirty="0"/>
              <a:t>&gt; </a:t>
            </a:r>
            <a:r>
              <a:rPr lang="en-US" altLang="ko-KR" b="1" dirty="0"/>
              <a:t>plot(</a:t>
            </a:r>
            <a:r>
              <a:rPr lang="en-US" altLang="ko-KR" b="1" dirty="0" err="1"/>
              <a:t>trainModel</a:t>
            </a:r>
            <a:r>
              <a:rPr lang="en-US" altLang="ko-KR" b="1" dirty="0"/>
              <a:t>)</a:t>
            </a:r>
          </a:p>
          <a:p>
            <a:pPr algn="l"/>
            <a:r>
              <a:rPr lang="en-US" altLang="ko-KR" b="1" dirty="0"/>
              <a:t>&gt; plot(</a:t>
            </a:r>
            <a:r>
              <a:rPr lang="en-US" altLang="ko-KR" b="1" dirty="0" err="1"/>
              <a:t>trainModel</a:t>
            </a:r>
            <a:r>
              <a:rPr lang="en-US" altLang="ko-KR" b="1" dirty="0"/>
              <a:t>, type="simple")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3622564" y="1090172"/>
            <a:ext cx="205184" cy="2462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ko-KR" altLang="en-US" sz="1600" b="1" dirty="0"/>
              <a:t>①</a:t>
            </a:r>
            <a:endParaRPr lang="ko-KR" altLang="en-US" sz="1600" b="1" dirty="0"/>
          </a:p>
        </p:txBody>
      </p:sp>
      <p:sp>
        <p:nvSpPr>
          <p:cNvPr id="62" name="직사각형 61"/>
          <p:cNvSpPr/>
          <p:nvPr/>
        </p:nvSpPr>
        <p:spPr>
          <a:xfrm>
            <a:off x="4911598" y="1313836"/>
            <a:ext cx="205184" cy="2462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ko-KR" altLang="en-US" sz="1600" b="1" dirty="0"/>
              <a:t>②</a:t>
            </a:r>
            <a:endParaRPr lang="ko-KR" altLang="en-US" sz="1600" b="1" dirty="0"/>
          </a:p>
        </p:txBody>
      </p:sp>
      <p:sp>
        <p:nvSpPr>
          <p:cNvPr id="63" name="직사각형 62"/>
          <p:cNvSpPr/>
          <p:nvPr>
            <p:custDataLst>
              <p:tags r:id="rId1"/>
            </p:custDataLst>
          </p:nvPr>
        </p:nvSpPr>
        <p:spPr>
          <a:xfrm>
            <a:off x="6709100" y="1842918"/>
            <a:ext cx="3378070" cy="205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266700" indent="-266700" eaLnBrk="0" fontAlgn="base" latinLnBrk="0" hangingPunc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Font typeface="+mj-ea"/>
              <a:buAutoNum type="circleNumDbPlain" startAt="2"/>
            </a:pPr>
            <a:r>
              <a:rPr lang="en-US" altLang="ko-KR" dirty="0"/>
              <a:t>Show tree in simplified form</a:t>
            </a:r>
            <a:endParaRPr lang="en-US" altLang="ko-KR" dirty="0"/>
          </a:p>
        </p:txBody>
      </p:sp>
      <p:sp>
        <p:nvSpPr>
          <p:cNvPr id="64" name="직사각형 63"/>
          <p:cNvSpPr/>
          <p:nvPr>
            <p:custDataLst>
              <p:tags r:id="rId2"/>
            </p:custDataLst>
          </p:nvPr>
        </p:nvSpPr>
        <p:spPr>
          <a:xfrm>
            <a:off x="2008120" y="1846755"/>
            <a:ext cx="3675263" cy="205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268288" indent="-268288" eaLnBrk="0" latinLnBrk="0" hangingPunc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Font typeface="+mj-ea"/>
              <a:buAutoNum type="circleNumDbPlain"/>
            </a:pPr>
            <a:r>
              <a:rPr lang="en-US" altLang="ko-KR" dirty="0"/>
              <a:t>Show in tree form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5542" y="2394658"/>
            <a:ext cx="4310459" cy="405853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4012" y="2394658"/>
            <a:ext cx="4213163" cy="405853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79112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6486" y="3766307"/>
            <a:ext cx="3099454" cy="98965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76046" y="115888"/>
            <a:ext cx="8639908" cy="64800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2.5 Test model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776047" y="1088741"/>
            <a:ext cx="5112117" cy="11806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lIns="72000" tIns="36000" rIns="72000" bIns="36000">
            <a:spAutoFit/>
          </a:bodyPr>
          <a:lstStyle/>
          <a:p>
            <a:pPr algn="l"/>
            <a:r>
              <a:rPr lang="en-US" altLang="ko-KR" b="1" dirty="0"/>
              <a:t>&gt; </a:t>
            </a:r>
            <a:r>
              <a:rPr lang="en-US" altLang="ko-KR" b="1" dirty="0" err="1"/>
              <a:t>testModel</a:t>
            </a:r>
            <a:r>
              <a:rPr lang="en-US" altLang="ko-KR" b="1" dirty="0"/>
              <a:t> </a:t>
            </a:r>
            <a:r>
              <a:rPr lang="en-US" altLang="ko-KR" b="1" dirty="0"/>
              <a:t>&lt;- </a:t>
            </a:r>
            <a:r>
              <a:rPr lang="en-US" altLang="ko-KR" b="1" dirty="0"/>
              <a:t>predict(</a:t>
            </a:r>
            <a:r>
              <a:rPr lang="en-US" altLang="ko-KR" b="1" dirty="0" err="1"/>
              <a:t>trainModel</a:t>
            </a:r>
            <a:r>
              <a:rPr lang="en-US" altLang="ko-KR" b="1" dirty="0"/>
              <a:t>, </a:t>
            </a:r>
            <a:r>
              <a:rPr lang="en-US" altLang="ko-KR" b="1" dirty="0" err="1"/>
              <a:t>newdata</a:t>
            </a:r>
            <a:r>
              <a:rPr lang="en-US" altLang="ko-KR" b="1" dirty="0"/>
              <a:t>=</a:t>
            </a:r>
            <a:r>
              <a:rPr lang="en-US" altLang="ko-KR" b="1" dirty="0" err="1"/>
              <a:t>testD</a:t>
            </a:r>
            <a:r>
              <a:rPr lang="en-US" altLang="ko-KR" b="1" dirty="0"/>
              <a:t>)</a:t>
            </a:r>
          </a:p>
          <a:p>
            <a:pPr algn="l"/>
            <a:endParaRPr lang="en-US" altLang="ko-KR" b="1" dirty="0"/>
          </a:p>
          <a:p>
            <a:pPr algn="l"/>
            <a:r>
              <a:rPr lang="en-US" altLang="ko-KR" b="1" dirty="0"/>
              <a:t>&gt; table(</a:t>
            </a:r>
            <a:r>
              <a:rPr lang="en-US" altLang="ko-KR" b="1" dirty="0" err="1"/>
              <a:t>testModel</a:t>
            </a:r>
            <a:r>
              <a:rPr lang="en-US" altLang="ko-KR" b="1" dirty="0"/>
              <a:t>, </a:t>
            </a:r>
            <a:r>
              <a:rPr lang="en-US" altLang="ko-KR" b="1" dirty="0" err="1"/>
              <a:t>testD$response</a:t>
            </a:r>
            <a:r>
              <a:rPr lang="en-US" altLang="ko-KR" b="1" dirty="0"/>
              <a:t>)</a:t>
            </a:r>
            <a:endParaRPr lang="en-US" altLang="ko-KR" b="1" dirty="0"/>
          </a:p>
        </p:txBody>
      </p:sp>
      <p:sp>
        <p:nvSpPr>
          <p:cNvPr id="48" name="직사각형 47"/>
          <p:cNvSpPr/>
          <p:nvPr/>
        </p:nvSpPr>
        <p:spPr>
          <a:xfrm>
            <a:off x="6528048" y="1090172"/>
            <a:ext cx="205184" cy="2462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ko-KR" altLang="en-US" sz="1600" b="1" dirty="0"/>
              <a:t>①</a:t>
            </a:r>
            <a:endParaRPr lang="ko-KR" altLang="en-US" sz="1600" b="1" dirty="0"/>
          </a:p>
        </p:txBody>
      </p:sp>
      <p:sp>
        <p:nvSpPr>
          <p:cNvPr id="62" name="직사각형 61"/>
          <p:cNvSpPr/>
          <p:nvPr/>
        </p:nvSpPr>
        <p:spPr>
          <a:xfrm>
            <a:off x="4954712" y="1530682"/>
            <a:ext cx="205184" cy="2462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ko-KR" altLang="en-US" sz="1600" b="1" dirty="0"/>
              <a:t>②</a:t>
            </a:r>
            <a:endParaRPr lang="ko-KR" altLang="en-US" sz="1600" b="1" dirty="0"/>
          </a:p>
        </p:txBody>
      </p:sp>
      <p:sp>
        <p:nvSpPr>
          <p:cNvPr id="13" name="직사각형 12"/>
          <p:cNvSpPr/>
          <p:nvPr>
            <p:custDataLst>
              <p:tags r:id="rId1"/>
            </p:custDataLst>
          </p:nvPr>
        </p:nvSpPr>
        <p:spPr>
          <a:xfrm>
            <a:off x="7049974" y="1213281"/>
            <a:ext cx="3365981" cy="205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268288" indent="-268288" eaLnBrk="0" fontAlgn="base" latinLnBrk="0" hangingPunc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Font typeface="+mj-ea"/>
              <a:buAutoNum type="circleNumDbPlain"/>
            </a:pPr>
            <a:r>
              <a:rPr lang="en-US" altLang="ko-KR" dirty="0"/>
              <a:t>Test the model</a:t>
            </a:r>
            <a:endParaRPr lang="en-US" altLang="ko-KR" dirty="0"/>
          </a:p>
        </p:txBody>
      </p:sp>
      <p:sp>
        <p:nvSpPr>
          <p:cNvPr id="14" name="직사각형 13"/>
          <p:cNvSpPr/>
          <p:nvPr>
            <p:custDataLst>
              <p:tags r:id="rId2"/>
            </p:custDataLst>
          </p:nvPr>
        </p:nvSpPr>
        <p:spPr>
          <a:xfrm>
            <a:off x="2118827" y="2622017"/>
            <a:ext cx="4614405" cy="205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0" fontAlgn="base" latinLnBrk="0" hangingPunc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Font typeface="+mj-ea"/>
              <a:buAutoNum type="circleNumDbPlain" startAt="2"/>
            </a:pPr>
            <a:r>
              <a:rPr lang="en-US" altLang="ko-KR" dirty="0"/>
              <a:t>Test the model with test Model</a:t>
            </a:r>
            <a:endParaRPr lang="en-US" altLang="ko-KR" dirty="0"/>
          </a:p>
        </p:txBody>
      </p:sp>
      <p:sp>
        <p:nvSpPr>
          <p:cNvPr id="17" name="모서리가 둥근 직사각형 16"/>
          <p:cNvSpPr/>
          <p:nvPr/>
        </p:nvSpPr>
        <p:spPr bwMode="auto">
          <a:xfrm>
            <a:off x="2315580" y="4019713"/>
            <a:ext cx="2304000" cy="885451"/>
          </a:xfrm>
          <a:prstGeom prst="roundRect">
            <a:avLst>
              <a:gd name="adj" fmla="val 9537"/>
            </a:avLst>
          </a:prstGeom>
          <a:noFill/>
          <a:ln w="127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400">
              <a:solidFill>
                <a:srgbClr val="2B3749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758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Code for decision tree with R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1776046" y="929986"/>
            <a:ext cx="8639908" cy="5667366"/>
          </a:xfrm>
        </p:spPr>
        <p:txBody>
          <a:bodyPr/>
          <a:lstStyle/>
          <a:p>
            <a:r>
              <a:rPr lang="en-US" altLang="ko-KR" sz="800" dirty="0"/>
              <a:t>##### classification analysis</a:t>
            </a:r>
          </a:p>
          <a:p>
            <a:endParaRPr lang="en-US" altLang="ko-KR" sz="800" dirty="0"/>
          </a:p>
          <a:p>
            <a:r>
              <a:rPr lang="en-US" altLang="ko-KR" sz="800" dirty="0" err="1"/>
              <a:t>setwd</a:t>
            </a:r>
            <a:r>
              <a:rPr lang="en-US" altLang="ko-KR" sz="800" dirty="0"/>
              <a:t>("c:/</a:t>
            </a:r>
            <a:r>
              <a:rPr lang="en-US" altLang="ko-KR" sz="800" dirty="0" err="1"/>
              <a:t>Rtest</a:t>
            </a:r>
            <a:r>
              <a:rPr lang="en-US" altLang="ko-KR" sz="800" dirty="0"/>
              <a:t>")</a:t>
            </a:r>
          </a:p>
          <a:p>
            <a:endParaRPr lang="en-US" altLang="ko-KR" sz="800" dirty="0"/>
          </a:p>
          <a:p>
            <a:r>
              <a:rPr lang="en-US" altLang="ko-KR" sz="800" dirty="0" err="1"/>
              <a:t>install.packages</a:t>
            </a:r>
            <a:r>
              <a:rPr lang="en-US" altLang="ko-KR" sz="800" dirty="0"/>
              <a:t>("party")</a:t>
            </a:r>
          </a:p>
          <a:p>
            <a:r>
              <a:rPr lang="en-US" altLang="ko-KR" sz="800" dirty="0"/>
              <a:t>library(party)</a:t>
            </a:r>
          </a:p>
          <a:p>
            <a:endParaRPr lang="en-US" altLang="ko-KR" sz="800" dirty="0"/>
          </a:p>
          <a:p>
            <a:r>
              <a:rPr lang="en-US" altLang="ko-KR" sz="800" dirty="0"/>
              <a:t>result &lt;- read.csv("mydata_classification.csv", header=FALSE)</a:t>
            </a:r>
          </a:p>
          <a:p>
            <a:r>
              <a:rPr lang="en-US" altLang="ko-KR" sz="800" dirty="0"/>
              <a:t>View(result)</a:t>
            </a:r>
          </a:p>
          <a:p>
            <a:endParaRPr lang="en-US" altLang="ko-KR" sz="800" dirty="0"/>
          </a:p>
          <a:p>
            <a:r>
              <a:rPr lang="en-US" altLang="ko-KR" sz="800" dirty="0" err="1"/>
              <a:t>install.packages</a:t>
            </a:r>
            <a:r>
              <a:rPr lang="en-US" altLang="ko-KR" sz="800" dirty="0"/>
              <a:t>("reshape")</a:t>
            </a:r>
          </a:p>
          <a:p>
            <a:r>
              <a:rPr lang="en-US" altLang="ko-KR" sz="800" dirty="0"/>
              <a:t>library(reshape)</a:t>
            </a:r>
          </a:p>
          <a:p>
            <a:endParaRPr lang="en-US" altLang="ko-KR" sz="800" dirty="0"/>
          </a:p>
          <a:p>
            <a:r>
              <a:rPr lang="en-US" altLang="ko-KR" sz="800" dirty="0"/>
              <a:t>result &lt;- rename(result, c(V1="total", V2="price", V3="period", V4="variety", V5="response"))</a:t>
            </a:r>
          </a:p>
          <a:p>
            <a:r>
              <a:rPr lang="en-US" altLang="ko-KR" sz="800" dirty="0"/>
              <a:t>View(result)</a:t>
            </a:r>
          </a:p>
          <a:p>
            <a:endParaRPr lang="en-US" altLang="ko-KR" sz="800" dirty="0"/>
          </a:p>
          <a:p>
            <a:r>
              <a:rPr lang="en-US" altLang="ko-KR" sz="800" dirty="0" err="1"/>
              <a:t>set.seed</a:t>
            </a:r>
            <a:r>
              <a:rPr lang="en-US" altLang="ko-KR" sz="800" dirty="0"/>
              <a:t>(1234)</a:t>
            </a:r>
          </a:p>
          <a:p>
            <a:endParaRPr lang="en-US" altLang="ko-KR" sz="800" dirty="0"/>
          </a:p>
          <a:p>
            <a:r>
              <a:rPr lang="en-US" altLang="ko-KR" sz="800" dirty="0" err="1"/>
              <a:t>resultsplit</a:t>
            </a:r>
            <a:r>
              <a:rPr lang="en-US" altLang="ko-KR" sz="800" dirty="0"/>
              <a:t> &lt;- sample(2, </a:t>
            </a:r>
            <a:r>
              <a:rPr lang="en-US" altLang="ko-KR" sz="800" dirty="0" err="1"/>
              <a:t>nrow</a:t>
            </a:r>
            <a:r>
              <a:rPr lang="en-US" altLang="ko-KR" sz="800" dirty="0"/>
              <a:t>(result), replace=TRUE, </a:t>
            </a:r>
            <a:r>
              <a:rPr lang="en-US" altLang="ko-KR" sz="800" dirty="0" err="1"/>
              <a:t>prob</a:t>
            </a:r>
            <a:r>
              <a:rPr lang="en-US" altLang="ko-KR" sz="800" dirty="0"/>
              <a:t>=c(0.7, 0.3))</a:t>
            </a:r>
          </a:p>
          <a:p>
            <a:r>
              <a:rPr lang="en-US" altLang="ko-KR" sz="800" dirty="0" err="1"/>
              <a:t>trainD</a:t>
            </a:r>
            <a:r>
              <a:rPr lang="en-US" altLang="ko-KR" sz="800" dirty="0"/>
              <a:t> &lt;- result[</a:t>
            </a:r>
            <a:r>
              <a:rPr lang="en-US" altLang="ko-KR" sz="800" dirty="0" err="1"/>
              <a:t>resultsplit</a:t>
            </a:r>
            <a:r>
              <a:rPr lang="en-US" altLang="ko-KR" sz="800" dirty="0"/>
              <a:t>==1,]</a:t>
            </a:r>
          </a:p>
          <a:p>
            <a:r>
              <a:rPr lang="en-US" altLang="ko-KR" sz="800" dirty="0" err="1"/>
              <a:t>testD</a:t>
            </a:r>
            <a:r>
              <a:rPr lang="en-US" altLang="ko-KR" sz="800" dirty="0"/>
              <a:t> &lt;- result[</a:t>
            </a:r>
            <a:r>
              <a:rPr lang="en-US" altLang="ko-KR" sz="800" dirty="0" err="1"/>
              <a:t>resultsplit</a:t>
            </a:r>
            <a:r>
              <a:rPr lang="en-US" altLang="ko-KR" sz="800" dirty="0"/>
              <a:t>==2,]</a:t>
            </a:r>
          </a:p>
          <a:p>
            <a:endParaRPr lang="en-US" altLang="ko-KR" sz="800" dirty="0"/>
          </a:p>
          <a:p>
            <a:r>
              <a:rPr lang="en-US" altLang="ko-KR" sz="800" dirty="0" err="1"/>
              <a:t>rawD</a:t>
            </a:r>
            <a:r>
              <a:rPr lang="en-US" altLang="ko-KR" sz="800" dirty="0"/>
              <a:t> &lt;- response ~ total + price + period+ variety</a:t>
            </a:r>
          </a:p>
          <a:p>
            <a:r>
              <a:rPr lang="en-US" altLang="ko-KR" sz="800" dirty="0" err="1"/>
              <a:t>trainModel</a:t>
            </a:r>
            <a:r>
              <a:rPr lang="en-US" altLang="ko-KR" sz="800" dirty="0"/>
              <a:t> &lt;- </a:t>
            </a:r>
            <a:r>
              <a:rPr lang="en-US" altLang="ko-KR" sz="800" dirty="0" err="1"/>
              <a:t>ctree</a:t>
            </a:r>
            <a:r>
              <a:rPr lang="en-US" altLang="ko-KR" sz="800" dirty="0"/>
              <a:t>(</a:t>
            </a:r>
            <a:r>
              <a:rPr lang="en-US" altLang="ko-KR" sz="800" dirty="0" err="1"/>
              <a:t>rawD</a:t>
            </a:r>
            <a:r>
              <a:rPr lang="en-US" altLang="ko-KR" sz="800" dirty="0"/>
              <a:t>, data=</a:t>
            </a:r>
            <a:r>
              <a:rPr lang="en-US" altLang="ko-KR" sz="800" dirty="0" err="1"/>
              <a:t>trainD</a:t>
            </a:r>
            <a:r>
              <a:rPr lang="en-US" altLang="ko-KR" sz="800" dirty="0"/>
              <a:t>)</a:t>
            </a:r>
          </a:p>
          <a:p>
            <a:endParaRPr lang="en-US" altLang="ko-KR" sz="800" dirty="0"/>
          </a:p>
          <a:p>
            <a:r>
              <a:rPr lang="en-US" altLang="ko-KR" sz="800" dirty="0"/>
              <a:t>table(predict(</a:t>
            </a:r>
            <a:r>
              <a:rPr lang="en-US" altLang="ko-KR" sz="800" dirty="0" err="1"/>
              <a:t>trainModel</a:t>
            </a:r>
            <a:r>
              <a:rPr lang="en-US" altLang="ko-KR" sz="800" dirty="0"/>
              <a:t>), </a:t>
            </a:r>
            <a:r>
              <a:rPr lang="en-US" altLang="ko-KR" sz="800" dirty="0" err="1"/>
              <a:t>trainD$response</a:t>
            </a:r>
            <a:r>
              <a:rPr lang="en-US" altLang="ko-KR" sz="800" dirty="0"/>
              <a:t>)</a:t>
            </a:r>
          </a:p>
          <a:p>
            <a:r>
              <a:rPr lang="en-US" altLang="ko-KR" sz="800" dirty="0"/>
              <a:t>print(</a:t>
            </a:r>
            <a:r>
              <a:rPr lang="en-US" altLang="ko-KR" sz="800" dirty="0" err="1"/>
              <a:t>trainModel</a:t>
            </a:r>
            <a:r>
              <a:rPr lang="en-US" altLang="ko-KR" sz="800" dirty="0"/>
              <a:t>)</a:t>
            </a:r>
          </a:p>
          <a:p>
            <a:endParaRPr lang="en-US" altLang="ko-KR" sz="800" dirty="0"/>
          </a:p>
          <a:p>
            <a:r>
              <a:rPr lang="en-US" altLang="ko-KR" sz="800" dirty="0"/>
              <a:t>plot(</a:t>
            </a:r>
            <a:r>
              <a:rPr lang="en-US" altLang="ko-KR" sz="800" dirty="0" err="1"/>
              <a:t>trainModel</a:t>
            </a:r>
            <a:r>
              <a:rPr lang="en-US" altLang="ko-KR" sz="800" dirty="0"/>
              <a:t>)</a:t>
            </a:r>
          </a:p>
          <a:p>
            <a:r>
              <a:rPr lang="en-US" altLang="ko-KR" sz="800" dirty="0"/>
              <a:t>plot(</a:t>
            </a:r>
            <a:r>
              <a:rPr lang="en-US" altLang="ko-KR" sz="800" dirty="0" err="1"/>
              <a:t>trainModel</a:t>
            </a:r>
            <a:r>
              <a:rPr lang="en-US" altLang="ko-KR" sz="800" dirty="0"/>
              <a:t>, type="simple")</a:t>
            </a:r>
          </a:p>
          <a:p>
            <a:endParaRPr lang="en-US" altLang="ko-KR" sz="800" dirty="0"/>
          </a:p>
          <a:p>
            <a:r>
              <a:rPr lang="en-US" altLang="ko-KR" sz="800" dirty="0" err="1"/>
              <a:t>testModel</a:t>
            </a:r>
            <a:r>
              <a:rPr lang="en-US" altLang="ko-KR" sz="800" dirty="0"/>
              <a:t> &lt;- predict(</a:t>
            </a:r>
            <a:r>
              <a:rPr lang="en-US" altLang="ko-KR" sz="800" dirty="0" err="1"/>
              <a:t>trainModel</a:t>
            </a:r>
            <a:r>
              <a:rPr lang="en-US" altLang="ko-KR" sz="800" dirty="0"/>
              <a:t>, </a:t>
            </a:r>
            <a:r>
              <a:rPr lang="en-US" altLang="ko-KR" sz="800" dirty="0" err="1"/>
              <a:t>newdata</a:t>
            </a:r>
            <a:r>
              <a:rPr lang="en-US" altLang="ko-KR" sz="800" dirty="0"/>
              <a:t>=</a:t>
            </a:r>
            <a:r>
              <a:rPr lang="en-US" altLang="ko-KR" sz="800" dirty="0" err="1"/>
              <a:t>testD</a:t>
            </a:r>
            <a:r>
              <a:rPr lang="en-US" altLang="ko-KR" sz="800" dirty="0"/>
              <a:t>)</a:t>
            </a:r>
          </a:p>
          <a:p>
            <a:r>
              <a:rPr lang="en-US" altLang="ko-KR" sz="800" dirty="0"/>
              <a:t>table(</a:t>
            </a:r>
            <a:r>
              <a:rPr lang="en-US" altLang="ko-KR" sz="800" dirty="0" err="1"/>
              <a:t>testModel</a:t>
            </a:r>
            <a:r>
              <a:rPr lang="en-US" altLang="ko-KR" sz="800" dirty="0"/>
              <a:t>, </a:t>
            </a:r>
            <a:r>
              <a:rPr lang="en-US" altLang="ko-KR" sz="800" dirty="0" err="1"/>
              <a:t>testD$response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83748639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tFRZPCN6kyxPfeaWGaXRg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tFRZPCN6kyxPfeaWGaXR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tFRZPCN6kyxPfeaWGaXR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tFRZPCN6kyxPfeaWGaXR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tFRZPCN6kyxPfeaWGaXR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tFRZPCN6kyxPfeaWGaXR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tFRZPCN6kyxPfeaWGaXR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tFRZPCN6kyxPfeaWGaXR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tFRZPCN6kyxPfeaWGaXR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tFRZPCN6kyxPfeaWGaXR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tFRZPCN6kyxPfeaWGaXR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tFRZPCN6kyxPfeaWGaXR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tFRZPCN6kyxPfeaWGaXR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tFRZPCN6kyxPfeaWGaXR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tFRZPCN6kyxPfeaWGaXRg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448</Words>
  <Application>Microsoft Office PowerPoint</Application>
  <PresentationFormat>와이드스크린</PresentationFormat>
  <Paragraphs>108</Paragraphs>
  <Slides>9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맑은 고딕</vt:lpstr>
      <vt:lpstr>Arial</vt:lpstr>
      <vt:lpstr>Webdings</vt:lpstr>
      <vt:lpstr>Wingdings</vt:lpstr>
      <vt:lpstr>Office 테마</vt:lpstr>
      <vt:lpstr>2. Decision  Tree (R)</vt:lpstr>
      <vt:lpstr>2. Decision Tree</vt:lpstr>
      <vt:lpstr>2.1 Data preparation and set up</vt:lpstr>
      <vt:lpstr>Read data</vt:lpstr>
      <vt:lpstr>2.2 Decision tree algorithm</vt:lpstr>
      <vt:lpstr>2.3 Analysis</vt:lpstr>
      <vt:lpstr>2.4 visualization of decision tree</vt:lpstr>
      <vt:lpstr>2.5 Test model</vt:lpstr>
      <vt:lpstr>Code for decision tree with 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 Decision  Tree (R)</dc:title>
  <dc:creator>Windows User</dc:creator>
  <cp:lastModifiedBy>Windows User</cp:lastModifiedBy>
  <cp:revision>1</cp:revision>
  <dcterms:created xsi:type="dcterms:W3CDTF">2020-03-15T14:02:38Z</dcterms:created>
  <dcterms:modified xsi:type="dcterms:W3CDTF">2020-03-15T14:02:59Z</dcterms:modified>
</cp:coreProperties>
</file>