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0" r:id="rId9"/>
    <p:sldId id="266" r:id="rId10"/>
    <p:sldId id="273" r:id="rId11"/>
    <p:sldId id="267" r:id="rId12"/>
    <p:sldId id="261" r:id="rId13"/>
    <p:sldId id="268" r:id="rId14"/>
    <p:sldId id="262" r:id="rId15"/>
    <p:sldId id="269" r:id="rId16"/>
    <p:sldId id="270" r:id="rId17"/>
    <p:sldId id="272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06" autoAdjust="0"/>
    <p:restoredTop sz="85000" autoAdjust="0"/>
  </p:normalViewPr>
  <p:slideViewPr>
    <p:cSldViewPr snapToGrid="0">
      <p:cViewPr varScale="1">
        <p:scale>
          <a:sx n="64" d="100"/>
          <a:sy n="64" d="100"/>
        </p:scale>
        <p:origin x="1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A0770-6732-46E7-999C-BC11EB7CA83D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D0897-D49E-4640-A5D0-3AC77D25F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35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저는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주차 발표를 맡은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20201635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전찬 이고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0897-D49E-4640-A5D0-3AC77D25FE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240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사실 이 과정은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up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인 경우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carry, down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인 경우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borrow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가 발생하는 조건과 동일하다고 생각할 수 있습니다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아래 경우들은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toggle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 일어난 경우를 나열해</a:t>
                </a:r>
                <a:r>
                  <a:rPr lang="ko-KR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놓은 것인데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Q0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는 항상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toggle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 발생하며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Q1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은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Q0 + 1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carry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가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일 때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Q0 – 1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borrow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가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일 때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toggle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 발생합니다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동일하게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Q2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도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Q1Q0 + 1, Q1Q0 – 1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에서의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carry, borrow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 따라서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toggle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 발생함을 파악할 수 있습니다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그럼 이제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3-bit up-down counter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에서 각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flip-flop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들의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output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 대해 살펴봄으로써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counter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동작을 알아보겠습니다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먼저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Q0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경우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Up mode, Down mode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와 관계없이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clock pulse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 주어지면 항상 바뀝니다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따라서 첫번째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flip-flop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input J0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과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K0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은 항상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이어야 됩니다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𝐽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_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0=𝐾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_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0=1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Q1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경우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Up mode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일 때는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Q0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이어야 바뀌고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Down mode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일 때는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Q1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이어야 바뀝니다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따라서 다음과 같은 식이 성립합니다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𝐽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_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1=𝐾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_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1=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𝑄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_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0∙𝑈𝑃)+(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𝑄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_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 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 ̅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∙𝐷𝑂𝑊𝑁)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Q2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경우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Up mode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일 때는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Q0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과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Q1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 모두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이어야 바뀌고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Down mode</a:t>
                </a:r>
                <a:r>
                  <a:rPr lang="ko-KR" altLang="ko-KR" sz="1800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일때는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모두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이어야 바뀝니다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따라서 다음 식이 성립합니다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𝐽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_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1=𝐾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_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1=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𝑄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_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0∙𝑄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_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1∙𝑈𝑃)+(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𝑄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_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 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 ̅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∙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𝑄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_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 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 ̅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∙𝐷𝑂𝑊𝑁)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0897-D49E-4640-A5D0-3AC77D25FEB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081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이를 회로로 표현하면 다음과 같은 형태가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위쪽 부분은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 count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사용됨을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아래쪽 부분은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 count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때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Q_bar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사용됨을 파악할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0897-D49E-4640-A5D0-3AC77D25FEB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137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 번째로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Ripple counter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비동기식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모든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flip-flop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동일한 시간에 작동하지 않으며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이로 인해 전파 지연이 많이 일어나는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또한 전파 지연이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주기를 넘게 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비정상적으로 회로가 동작할 수도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전파 지연을 줄이기 위해서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0897-D49E-4640-A5D0-3AC77D25FEB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282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다음과 같은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구현할 수 있는데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구현할 경우 전파 지연을 줄일 수 있지만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회로가 더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복잡해짐을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파악할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0897-D49E-4640-A5D0-3AC77D25FEB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627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추가적인 내용을 설명하겠습니다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 설명한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 register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직렬 형태의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 input, output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사용했었는데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 register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병렬이 되도록 설계할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 보이는 회로는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병렬적으로 만든 회로인데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통해서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Q0, Q1, Q2, Q3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직접적으로 파악할 수 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직렬 형태의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input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병렬로 바꿀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0897-D49E-4640-A5D0-3AC77D25FEB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102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번째로는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병렬로 들어가는 경우입니다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경우에는 앞에서 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 input shift register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모든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저장되기 위해서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거쳐야 했지만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경우에는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바로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저장할 수 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꺼내게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또한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병렬적인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직렬 형태의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바꿀 수 있다는 점도 존재합니다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0897-D49E-4640-A5D0-3AC77D25FEB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44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bidirectional shift register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이전에 설명한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 down counter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비슷하게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왼쪽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오른쪽 방향으로 수행할 수 있도록 구현한 회로입니다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비슷하게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Right/left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제어선을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방향을 조절하게 되는데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경우에서 특이한 점은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이전까지의 회로들과 다르게 왼쪽으로의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구현하기 위해서 오른쪽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flip-flop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다시 왼쪽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flip-flop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들어갈 수 있다는 점입니다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회로에서 보면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실제로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G5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연결되어 가장 왼쪽의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flip-flop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들어갈 수도 있다는 것을 파악할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0897-D49E-4640-A5D0-3AC77D25FEB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8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 register, ring counter, ,,,, 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추가적인 이론에 대해 발표를 진행하겠습니다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0897-D49E-4640-A5D0-3AC77D25FE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098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shift register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데이터의 저장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전송에서 중요한 역할을 하는 회로로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flip-flop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조합으로 구성되게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아래는 가장 기본적인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 register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구조인데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마다 저장된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오른쪽 방향으로 이동하는 형태임을 파악할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내에서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flip-flop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하기도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0897-D49E-4640-A5D0-3AC77D25FEB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578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이해를 위해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0, 1, 0 ,1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순차적으로 대입했을 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4bit shift register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 동작을 설명해 보겠습니다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clock = 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들어가며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화살표 방향으로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Q3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clock =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때 들어간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화살표 방향으로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clock = 3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때 들어간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화살표 방향으로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저장되게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 = 4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때 모든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4bit data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안에 저장됩니다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0897-D49E-4640-A5D0-3AC77D25FEB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007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이후에는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4~7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output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0, 1, 0, 1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순차적으로 나오는 것을 파악할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0, 1, 0, 1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몇 번의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Q3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통해서 나오기 때문에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 register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어떠한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의도적으로 시간을 지연시킬 때 활용하기도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0897-D49E-4640-A5D0-3AC77D25FEB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641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Ring counter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 register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활용한 동기식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output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다시 첫 번째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flip-flop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들어가는 고리 형태 구조입니다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bit ring counter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구조인데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기본적으로는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preset, clear input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Q0 ~ Q9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1 0 0 0 0 0 0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형태를 만든 이후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counting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시작하는 형태입니다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0897-D49E-4640-A5D0-3AC77D25FE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95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 표는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 pulse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진행됨에 따라서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ring counter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각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표시한 것인데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clock pulse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때는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preset / clear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의해서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Q0 = 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형태임을 파악할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이후에는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 register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형태를 따라 각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마다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오른쪽으로 이동하는 형태입니다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 pulse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숫자가 동일하기 때문에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지금까지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decoding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거쳐야 했던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들과 달리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counting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진수 형태로 바로 알아낼 수 있다는 장점이 존재합니다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0897-D49E-4640-A5D0-3AC77D25FE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07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세 번째로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UP down counter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은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지금까지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up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방향으로만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+1 count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한 회로들과 다르게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down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방향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-1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으로도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count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수행할 수 있는 회로를 의미합니다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up count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할지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down count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할지는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Up/down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제어선을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통해 조절할 수 있는데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제어선이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HIGH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이라면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up count,  = LOW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이라면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down count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수행하게 됩니다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ko-KR" sz="12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Up-Down counter</a:t>
                </a:r>
                <a:r>
                  <a:rPr lang="ko-KR" altLang="ko-KR" sz="12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는</a:t>
                </a:r>
                <a:r>
                  <a:rPr lang="en-US" altLang="ko-KR" sz="12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counter</a:t>
                </a:r>
                <a:r>
                  <a:rPr lang="ko-KR" altLang="ko-KR" sz="12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계수가 </a:t>
                </a:r>
                <a:r>
                  <a:rPr lang="en-US" altLang="ko-KR" sz="12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clock pulse</a:t>
                </a:r>
                <a:r>
                  <a:rPr lang="ko-KR" altLang="ko-KR" sz="12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 따라 증가할지 감소할지를 정할 수 있는 </a:t>
                </a:r>
                <a:r>
                  <a:rPr lang="en-US" altLang="ko-KR" sz="12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counter</a:t>
                </a:r>
                <a:r>
                  <a:rPr lang="ko-KR" altLang="ko-KR" sz="12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입니다</a:t>
                </a:r>
                <a:r>
                  <a:rPr lang="en-US" altLang="ko-KR" sz="12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12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따라서</a:t>
                </a:r>
                <a:r>
                  <a:rPr lang="en-US" altLang="ko-KR" sz="12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3-bit up-down counter</a:t>
                </a:r>
                <a:r>
                  <a:rPr lang="ko-KR" altLang="ko-KR" sz="12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경우</a:t>
                </a:r>
                <a:r>
                  <a:rPr lang="en-US" altLang="ko-KR" sz="12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12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일반적인 </a:t>
                </a:r>
                <a:r>
                  <a:rPr lang="en-US" altLang="ko-KR" sz="12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3-bit counter</a:t>
                </a:r>
                <a:r>
                  <a:rPr lang="ko-KR" altLang="ko-KR" sz="12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12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sequence</a:t>
                </a:r>
                <a:r>
                  <a:rPr lang="ko-KR" altLang="ko-KR" sz="12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에서 방향을 원하는 대로 조절할 수 있습니다</a:t>
                </a:r>
                <a:r>
                  <a:rPr lang="en-US" altLang="ko-KR" sz="12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12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이러한 조절은 일반적으로 </a:t>
                </a:r>
                <a:r>
                  <a:rPr lang="en-US" altLang="ko-KR" sz="12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Up/</a:t>
                </a:r>
                <a:r>
                  <a:rPr lang="en-US" altLang="ko-KR" sz="1200" i="0" kern="100" dirty="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¯</a:t>
                </a:r>
                <a:r>
                  <a:rPr lang="en-US" altLang="ko-KR" sz="1200" b="0" i="0" kern="100" dirty="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Down</a:t>
                </a:r>
                <a:r>
                  <a:rPr lang="en-US" altLang="ko-KR" sz="12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2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제어선의 </a:t>
                </a:r>
                <a:r>
                  <a:rPr lang="en-US" altLang="ko-KR" sz="12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level</a:t>
                </a:r>
                <a:r>
                  <a:rPr lang="ko-KR" altLang="ko-KR" sz="12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을 통해 이루어집니다</a:t>
                </a:r>
                <a:r>
                  <a:rPr lang="en-US" altLang="ko-KR" sz="12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ko-KR" sz="12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0897-D49E-4640-A5D0-3AC77D25FEB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989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 표는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3-bit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에서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up count / down count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순서를 설명하는 것인데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up count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인 경우에는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0 0 0, 0 0 1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처럼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아래로 내려가는 형태이며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down count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일 때는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0 0 0, 1 1 1, 1 1 0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형태로 올라가는 형태로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count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진행함을 파악할 수 있습니다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실제로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up / down counter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은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JK flip-flop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 = 1, K = 1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toggle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을 활용해서 구현하게 되는데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과정은 아래 형태와 같습니다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(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그냥 그대로 읽기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그럼 이제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3-bit up-down counter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에서 각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flip-flop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들의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output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 대해 살펴봄으로써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counter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동작을 알아보겠습니다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먼저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Q0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경우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Up mode, Down mode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와 관계없이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clock pulse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 주어지면 항상 바뀝니다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따라서 첫번째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flip-flop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input J0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과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K0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은 항상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이어야 됩니다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𝐽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_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0=𝐾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_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0=1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Q1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경우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Up mode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일 때는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Q0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이어야 바뀌고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Down mode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일 때는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Q1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이어야 바뀝니다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따라서 다음과 같은 식이 성립합니다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𝐽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_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1=𝐾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_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1=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𝑄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_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0∙𝑈𝑃)+(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𝑄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_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 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 ̅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∙𝐷𝑂𝑊𝑁)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Q2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경우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Up mode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일 때는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Q0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과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Q1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 모두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이어야 바뀌고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Down mode</a:t>
                </a:r>
                <a:r>
                  <a:rPr lang="ko-KR" altLang="ko-KR" sz="1800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일때는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모두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이어야 바뀝니다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따라서 다음 식이 성립합니다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𝐽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_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1=𝐾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_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1=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𝑄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_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0∙𝑄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_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1∙𝑈𝑃)+(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𝑄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_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 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 ̅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∙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𝑄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_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 </a:t>
                </a:r>
                <a:r>
                  <a:rPr lang="ko-KR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 ̅</a:t>
                </a:r>
                <a:r>
                  <a:rPr lang="en-US" altLang="ko-KR" sz="1800" i="0" kern="10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∙𝐷𝑂𝑊𝑁)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0897-D49E-4640-A5D0-3AC77D25FEB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49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8558D-FD89-4FE7-9467-4048E413A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47AA46-C248-4498-9F23-985EE2BBE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F14EE-B487-45DA-B4ED-2D2037FDD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8B89-F67C-4A73-A11D-8F94D2F56021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D89277-B6E6-4DC0-B735-A7B4A765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66CE9-0815-4738-B5D6-2DADE702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9441-4B4A-4F62-B380-B56B2D0D2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747CD-E8A1-4C48-91D7-AC858BC9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55CEE6-2D33-4122-8AE6-163D6E640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E4607-22C2-42F0-85E9-92526A2E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8B89-F67C-4A73-A11D-8F94D2F56021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04E78B-99B2-4E10-A582-A817E0D2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C07649-EEAC-46F4-9E6F-3E0E52DB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9441-4B4A-4F62-B380-B56B2D0D2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39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EFD647-D9C4-4CA1-8843-FAF488A69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D9675A-5196-4ABE-9EB1-D80D06DE4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2F089-83E8-45B1-81C5-1FB599BC7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8B89-F67C-4A73-A11D-8F94D2F56021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433D93-6790-49EB-AF6B-12A69B24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592E1E-66D4-472D-B3CF-E7814FAE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9441-4B4A-4F62-B380-B56B2D0D2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02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14A56-7EA1-4FC4-B893-19415B38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50CEE-EF66-4CEE-A12E-80094CD42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D6B18D-00DD-4C40-91A5-84F87E01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8B89-F67C-4A73-A11D-8F94D2F56021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34A17-241F-4B69-AE44-627256B1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3A937-F5FD-44F5-B5EB-CFF68FE4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9441-4B4A-4F62-B380-B56B2D0D2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84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1C2F5-A632-49F2-BD53-2681E4DC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FF51D6-AD1A-4E48-9CB9-7147C0274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8E603-9872-45D7-9B67-04789BC8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8B89-F67C-4A73-A11D-8F94D2F56021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7874B-DBED-4ACF-A596-6ACB8E01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9E6DD-FB91-47BF-BCBE-ACC4ED0F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9441-4B4A-4F62-B380-B56B2D0D2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78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6D59E-5273-47D4-BC34-21806366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B9652-4AF3-4990-B6B3-A9B800013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2DC640-64DE-4FEF-B132-A4857E974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C28CDF-13C1-449A-AA4E-466F5EC0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8B89-F67C-4A73-A11D-8F94D2F56021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D804EC-79F4-46C6-94DF-07EAA557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278DA3-6317-4607-83B0-A3D65A91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9441-4B4A-4F62-B380-B56B2D0D2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8B502-A5F8-4CF9-A468-D0D8304A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AD0712-B75D-4365-BA3F-250B9A861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C515C7-006F-4336-8675-1C7F7F218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98972F-95CC-483B-8F98-41896CCE9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E2F327-3BCA-43BC-9A4D-DDA903012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8EFB74-D879-4BC7-98DF-40926E34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8B89-F67C-4A73-A11D-8F94D2F56021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A327DD-69A5-41D3-AAEB-05D059F3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956605-6EEE-4A34-B631-FDBC3E01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9441-4B4A-4F62-B380-B56B2D0D2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68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D6E0-A8AB-4C17-9A29-4A4BB3FC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99CFDD-C31E-442F-A89A-B164CF65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8B89-F67C-4A73-A11D-8F94D2F56021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FB0856-246A-48F4-B213-35F2279B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D6F277-2ACE-4F59-A693-9D3B2E58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9441-4B4A-4F62-B380-B56B2D0D2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9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86F019-C4E7-4035-8479-A62F3667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8B89-F67C-4A73-A11D-8F94D2F56021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9D6E6F-E88B-4A51-AD40-4B358FA4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B2B41-E357-449E-A3FF-488475D9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9441-4B4A-4F62-B380-B56B2D0D2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48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717F5-2BD4-4A24-A4B3-1F220BB3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92B45-0217-4548-B722-1CFB68938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35D819-04A4-4DC1-8DFC-E1A85753E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00752-0988-4C26-8392-8F89F899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8B89-F67C-4A73-A11D-8F94D2F56021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8F9610-82C9-4A20-960C-5806D67B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049A38-0759-4F79-9D7E-86EC0D70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9441-4B4A-4F62-B380-B56B2D0D2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09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80768-C98F-4911-BB58-CE0E83D6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119826-B406-4360-B46B-B37FEC874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643C55-76BD-450B-B126-A43420755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890740-946A-4390-8352-C26B41E2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8B89-F67C-4A73-A11D-8F94D2F56021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BBA0BA-1707-4FA3-9A94-A63DFBE7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4B6F8B-ABDA-4E89-9A26-DAC485C2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9441-4B4A-4F62-B380-B56B2D0D2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23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B4F2C3-B9BE-46FE-8FAC-8E45E3B6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A4770-CDA4-439B-B99B-92EAE672C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44453-45C6-4B99-9D8D-51DD5B96F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48B89-F67C-4A73-A11D-8F94D2F56021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3B3CB6-921D-488C-B805-B3D5DF8EC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C1FEC-B1DD-4988-8E6B-BACA040C5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9441-4B4A-4F62-B380-B56B2D0D2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76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27B6E-F3E3-46BB-9E50-D94AE49FFD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13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C936F7-F5BD-4A1A-B8D5-4455AB1841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컴퓨터공학실험</a:t>
            </a:r>
            <a:r>
              <a:rPr lang="en-US" altLang="ko-KR" dirty="0"/>
              <a:t>II</a:t>
            </a:r>
          </a:p>
          <a:p>
            <a:endParaRPr lang="en-US" altLang="ko-KR" sz="1800" dirty="0"/>
          </a:p>
          <a:p>
            <a:r>
              <a:rPr lang="en-US" altLang="ko-KR" sz="1800" dirty="0"/>
              <a:t>9</a:t>
            </a:r>
            <a:r>
              <a:rPr lang="ko-KR" altLang="en-US" sz="1800" dirty="0"/>
              <a:t>조 </a:t>
            </a:r>
            <a:r>
              <a:rPr lang="en-US" altLang="ko-KR" sz="1800" dirty="0"/>
              <a:t>20192009 </a:t>
            </a:r>
            <a:r>
              <a:rPr lang="ko-KR" altLang="en-US" sz="1800" dirty="0" err="1"/>
              <a:t>우시아</a:t>
            </a:r>
            <a:r>
              <a:rPr lang="en-US" altLang="ko-KR" sz="1800" dirty="0"/>
              <a:t> / 20201585 </a:t>
            </a:r>
            <a:r>
              <a:rPr lang="ko-KR" altLang="en-US" sz="1800" dirty="0" err="1"/>
              <a:t>박준하</a:t>
            </a:r>
            <a:r>
              <a:rPr lang="ko-KR" altLang="en-US" sz="1800" dirty="0"/>
              <a:t> </a:t>
            </a:r>
            <a:r>
              <a:rPr lang="en-US" altLang="ko-KR" sz="1800" dirty="0"/>
              <a:t>/ 20201635 </a:t>
            </a:r>
            <a:r>
              <a:rPr lang="ko-KR" altLang="en-US" sz="1800" dirty="0"/>
              <a:t>전찬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751641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BDA4C9-2B8C-4B16-8743-FCA15E2895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883" y="251085"/>
                <a:ext cx="13611069" cy="6355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ko-KR" sz="20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toggle </a:t>
                </a:r>
                <a:r>
                  <a:rPr lang="ko-KR" altLang="en-US" sz="20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 발생하는 조건은 </a:t>
                </a:r>
                <a:r>
                  <a:rPr lang="en-US" altLang="ko-KR" sz="20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UP</a:t>
                </a:r>
                <a:r>
                  <a:rPr lang="ko-KR" altLang="en-US" sz="20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인 경우 </a:t>
                </a:r>
                <a:r>
                  <a:rPr lang="en-US" altLang="ko-KR" sz="20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carry / DOWN </a:t>
                </a:r>
                <a:r>
                  <a:rPr lang="ko-KR" altLang="en-US" sz="20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인 경우 </a:t>
                </a:r>
                <a:r>
                  <a:rPr lang="en-US" altLang="ko-KR" sz="20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borrow</a:t>
                </a:r>
              </a:p>
              <a:p>
                <a:pPr marL="0" indent="0">
                  <a:buNone/>
                </a:pPr>
                <a:endParaRPr lang="en-US" altLang="ko-KR" sz="20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  <a:buFontTx/>
                  <a:buChar char="-"/>
                </a:pP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Q0: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+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/ 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+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 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/ 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–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/ 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–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</a:t>
                </a: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  <a:buFontTx/>
                  <a:buChar char="-"/>
                </a:pP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Q1: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01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+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10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/ 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+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00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/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00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–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/ 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10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–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01</a:t>
                </a:r>
              </a:p>
              <a:p>
                <a:pPr marL="0" indent="0" algn="just" latinLnBrk="1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(Q0 + 1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carry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1,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Q0 – 1 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borrow = 1)</a:t>
                </a:r>
                <a:endParaRPr lang="en-US" altLang="ko-KR" sz="16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  <a:buFontTx/>
                  <a:buChar char="-"/>
                </a:pP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Q2: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011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+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100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/ 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111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+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000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/ 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000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–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111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/ 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100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–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011</a:t>
                </a:r>
              </a:p>
              <a:p>
                <a:pPr marL="0" indent="0" algn="just" latinLnBrk="1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(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Q1Q0 + 1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carry = 1, Q1Q0 – 1 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borrow = 1</a:t>
                </a:r>
                <a:r>
                  <a:rPr lang="en-US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just" latinLnBrk="1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US" altLang="ko-KR" sz="16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+ Q3(4-bit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경우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):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Q2 =1 &amp; Q1 = 1 &amp; Q0 = 1 &amp; UP = 1 , Q2 = 0 Q1 = 0, Q0 = 0 &amp;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1600" i="1" kern="100" dirty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ko-KR" sz="1600" kern="100" dirty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Down</m:t>
                        </m:r>
                      </m:e>
                    </m:bar>
                  </m:oMath>
                </a14:m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=0</a:t>
                </a:r>
                <a:endParaRPr lang="ko-KR" altLang="ko-KR" sz="16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BDA4C9-2B8C-4B16-8743-FCA15E2895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883" y="251085"/>
                <a:ext cx="13611069" cy="6355829"/>
              </a:xfrm>
              <a:blipFill>
                <a:blip r:embed="rId3"/>
                <a:stretch>
                  <a:fillRect l="-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15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AC284A9-BE3E-4E40-B4EB-6AD137750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4851" y="119921"/>
                <a:ext cx="11752289" cy="6355830"/>
              </a:xfrm>
            </p:spPr>
            <p:txBody>
              <a:bodyPr/>
              <a:lstStyle/>
              <a:p>
                <a:r>
                  <a:rPr lang="ko-KR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그림 </a:t>
                </a: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 – 3-bit up/down </a:t>
                </a:r>
                <a:r>
                  <a:rPr lang="ko-KR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동기식 </a:t>
                </a: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counter</a:t>
                </a:r>
                <a:r>
                  <a:rPr lang="ko-KR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구조</a:t>
                </a:r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다</a:t>
                </a:r>
                <a:r>
                  <a:rPr lang="ko-KR" altLang="en-US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음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flip-flop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input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을 결정하는 과정에서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Up mode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냐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Down mode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냐에 따라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flip-flop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output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중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Q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 쓰일지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ko-KR" sz="1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800" b="0" i="0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</m:acc>
                    <m:r>
                      <a:rPr lang="en-US" altLang="ko-KR" sz="18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 쓰일지가 결정</a:t>
                </a:r>
                <a:r>
                  <a:rPr lang="ko-KR" altLang="en-US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된다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AC284A9-BE3E-4E40-B4EB-6AD137750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851" y="119921"/>
                <a:ext cx="11752289" cy="6355830"/>
              </a:xfrm>
              <a:blipFill>
                <a:blip r:embed="rId3"/>
                <a:stretch>
                  <a:fillRect l="-432" t="-5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853BDE2D-876E-4250-867F-2E4DEA7B4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28" y="487113"/>
            <a:ext cx="9388477" cy="396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09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5CEFA-DAFA-4536-9DCF-BE4674E3B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31" y="53532"/>
            <a:ext cx="10515600" cy="1325563"/>
          </a:xfrm>
        </p:spPr>
        <p:txBody>
          <a:bodyPr/>
          <a:lstStyle/>
          <a:p>
            <a:r>
              <a:rPr lang="en-US" altLang="ko-KR" dirty="0"/>
              <a:t>4. Ripple Counter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D5E88-4C49-48D5-96AE-2AC5C7B5E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705" y="1168098"/>
            <a:ext cx="11388564" cy="5516380"/>
          </a:xfrm>
        </p:spPr>
        <p:txBody>
          <a:bodyPr>
            <a:normAutofit fontScale="92500" lnSpcReduction="10000"/>
          </a:bodyPr>
          <a:lstStyle/>
          <a:p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비동기식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Counter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라고도 불린다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ko-KR" sz="15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그림 </a:t>
            </a:r>
            <a:r>
              <a:rPr lang="en-US" altLang="ko-KR" sz="15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 – </a:t>
            </a:r>
            <a:r>
              <a:rPr lang="ko-KR" altLang="ko-KR" sz="15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비동기식 </a:t>
            </a:r>
            <a:r>
              <a:rPr lang="en-US" altLang="ko-KR" sz="15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3-bit counter</a:t>
            </a:r>
            <a:r>
              <a:rPr lang="ko-KR" altLang="ko-KR" sz="15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구조</a:t>
            </a:r>
            <a:endParaRPr lang="en-US" altLang="ko-KR" sz="15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5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그림 </a:t>
            </a:r>
            <a:r>
              <a:rPr lang="en-US" altLang="ko-KR" sz="15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 – </a:t>
            </a:r>
            <a:r>
              <a:rPr lang="ko-KR" altLang="ko-KR" sz="15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비동기식 </a:t>
            </a:r>
            <a:r>
              <a:rPr lang="en-US" altLang="ko-KR" sz="15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counter</a:t>
            </a:r>
            <a:r>
              <a:rPr lang="ko-KR" altLang="ko-KR" sz="15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많은 전파지연</a:t>
            </a:r>
            <a:endParaRPr lang="en-US" altLang="ko-KR" sz="15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ko-KR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앞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flip-flop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상태가 변함에 따라 그 다음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flip-flop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영향을 줄 수 있기에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propagation delay,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 전파 지연이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많이 일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지연시간이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clock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주기를 넘어서게 되면 회로가 정상적으로 작동하지 않을 수 있기에 주의</a:t>
            </a:r>
            <a:endParaRPr lang="ko-KR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3143BB-CD6A-4D9D-8DA7-7AB5C434D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466" y="1186103"/>
            <a:ext cx="6508908" cy="18682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60E85C-49DF-4B9E-96E9-6060E45B0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258" y="3086194"/>
            <a:ext cx="6252473" cy="264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11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C24AE-D793-4F12-A1EE-37993F22D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95" y="487180"/>
            <a:ext cx="11872210" cy="6370820"/>
          </a:xfrm>
        </p:spPr>
        <p:txBody>
          <a:bodyPr/>
          <a:lstStyle/>
          <a:p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그림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 –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동기식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4-bit counter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구조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동기식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counter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전파 지연은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counter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모든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flip-flop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clock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직접적으로 연결되어 있어 상태가 동시에 변하기 때문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하나의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flip-flop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발생하는 지연 시간과 동일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비동기식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counter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비해 회로가 복잡하다는 단점이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574E31-70CD-4F77-B709-3EFEE88AA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86" y="1040665"/>
            <a:ext cx="11186227" cy="347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1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3B764-3880-4AD1-9146-3E9D21D3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823"/>
            <a:ext cx="10515600" cy="132556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기타 이론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3A9D2-6712-41D5-BDC9-19D389516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035"/>
            <a:ext cx="10944069" cy="522514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2800" dirty="0"/>
              <a:t>Serial-in/Parallel-out</a:t>
            </a:r>
            <a:r>
              <a:rPr lang="ko-KR" altLang="en-US" sz="2800" dirty="0"/>
              <a:t> </a:t>
            </a:r>
            <a:r>
              <a:rPr lang="en-US" altLang="ko-KR" sz="2800" dirty="0"/>
              <a:t>register</a:t>
            </a:r>
          </a:p>
          <a:p>
            <a:pPr marL="0" indent="0">
              <a:buNone/>
            </a:pPr>
            <a:endParaRPr lang="en-US" altLang="ko-KR" sz="2800" dirty="0"/>
          </a:p>
          <a:p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그림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– Serial-in/parallel out shift register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구조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(SIP</a:t>
            </a:r>
            <a:r>
              <a:rPr lang="en-US" altLang="ko-KR" sz="1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endParaRPr lang="en-US" altLang="ko-KR" sz="18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flip-flop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output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shift register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output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나오게끔 하여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register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모든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stage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상태를 직접적으로 알 수 있게 해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ko-KR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2B5094-CF73-4140-876F-49E7CDCE1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94599"/>
            <a:ext cx="6971675" cy="305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B3B7CB7-B029-4F1C-A7F6-D6273E394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9823" y="179881"/>
                <a:ext cx="11922177" cy="7030387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sz="2800" dirty="0"/>
                  <a:t>Parallel-in/Serial-out register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그림 </a:t>
                </a: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 – Parallel in/serial out shift register</a:t>
                </a:r>
                <a:r>
                  <a:rPr lang="ko-KR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구조</a:t>
                </a: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(PISO)</a:t>
                </a:r>
              </a:p>
              <a:p>
                <a:endParaRPr lang="en-US" altLang="ko-KR" sz="18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kern="100" dirty="0"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buFontTx/>
                  <a:buChar char="-"/>
                </a:pPr>
                <a:r>
                  <a:rPr lang="ko-KR" altLang="ko-KR" sz="1800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주어진 </a:t>
                </a:r>
                <a:r>
                  <a:rPr lang="en-US" altLang="ko-KR" sz="1800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input</a:t>
                </a:r>
                <a:r>
                  <a:rPr lang="ko-KR" altLang="ko-KR" sz="1800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각 </a:t>
                </a:r>
                <a:r>
                  <a:rPr lang="en-US" altLang="ko-KR" sz="1800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bit</a:t>
                </a:r>
                <a:r>
                  <a:rPr lang="ko-KR" altLang="ko-KR" sz="1800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 대응되는 </a:t>
                </a:r>
                <a:r>
                  <a:rPr lang="en-US" altLang="ko-KR" sz="1800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flip-flop</a:t>
                </a:r>
                <a:r>
                  <a:rPr lang="ko-KR" altLang="ko-KR" sz="1800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으로 동시에 입력</a:t>
                </a:r>
                <a:r>
                  <a:rPr lang="ko-KR" altLang="en-US" sz="1800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을</a:t>
                </a:r>
                <a:r>
                  <a:rPr lang="ko-KR" altLang="ko-KR" sz="1800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위해</a:t>
                </a:r>
                <a:r>
                  <a:rPr lang="en-US" altLang="ko-KR" sz="1800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SHIFT/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1800" i="1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ko-KR" sz="1800" b="0" i="0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LOAD</m:t>
                        </m:r>
                      </m:e>
                    </m:bar>
                  </m:oMath>
                </a14:m>
                <a:r>
                  <a:rPr lang="en-US" altLang="ko-KR" sz="1800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800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라는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제어선이 추가</a:t>
                </a: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buFontTx/>
                  <a:buChar char="-"/>
                </a:pP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제어선의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level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 따라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shift register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기능을 조절할 수 있다</a:t>
                </a:r>
                <a:r>
                  <a:rPr lang="en-US" altLang="ko-KR" sz="18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altLang="ko-KR" sz="18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</a:t>
                </a:r>
                <a:r>
                  <a:rPr lang="ko-KR" altLang="ko-KR" sz="1800" u="sng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제어선</a:t>
                </a:r>
                <a:r>
                  <a:rPr lang="ko-KR" altLang="ko-KR" sz="1800" u="sng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u="sng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LOW</a:t>
                </a:r>
                <a:r>
                  <a:rPr lang="en-US" altLang="ko-KR" sz="18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G1</a:t>
                </a:r>
                <a:r>
                  <a:rPr lang="ko-KR" altLang="ko-KR" sz="1800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부터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G4</a:t>
                </a:r>
                <a:r>
                  <a:rPr lang="ko-KR" altLang="ko-KR" sz="1800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까지의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4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개의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AND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게이트가 활성화되어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D0, D1, D2, D3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 각각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FF0, FF1, FF2, FF3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input</a:t>
                </a:r>
                <a:r>
                  <a:rPr lang="ko-KR" altLang="ko-KR" sz="1800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으로</a:t>
                </a:r>
                <a:r>
                  <a:rPr lang="en-US" altLang="ko-KR" sz="18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들어가게 </a:t>
                </a:r>
                <a:r>
                  <a:rPr lang="ko-KR" altLang="en-US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된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다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즉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shift register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는 저장 기능을 수행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ko-KR" altLang="en-US" sz="18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</a:t>
                </a:r>
                <a:r>
                  <a:rPr lang="ko-KR" altLang="en-US" sz="1800" u="sng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제어선</a:t>
                </a:r>
                <a:r>
                  <a:rPr lang="en-US" altLang="ko-KR" sz="1800" u="sng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HIGH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G5</a:t>
                </a:r>
                <a:r>
                  <a:rPr lang="ko-KR" altLang="ko-KR" sz="1800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부터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G7</a:t>
                </a:r>
                <a:r>
                  <a:rPr lang="ko-KR" altLang="ko-KR" sz="1800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까지의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AND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게이트가 활성화되면서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stage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데이터가 다음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stage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로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shift</a:t>
                </a:r>
                <a:r>
                  <a:rPr lang="ko-KR" altLang="en-US" sz="18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된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다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B3B7CB7-B029-4F1C-A7F6-D6273E394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9823" y="179881"/>
                <a:ext cx="11922177" cy="7030387"/>
              </a:xfrm>
              <a:blipFill>
                <a:blip r:embed="rId3"/>
                <a:stretch>
                  <a:fillRect l="-745" t="-23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502FA9B-2842-4C0B-8F57-6F40F7116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92" y="1267162"/>
            <a:ext cx="7847299" cy="39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26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85D5359-E945-47B6-8891-CC033DE4F6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921" y="134911"/>
                <a:ext cx="12072079" cy="672309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sz="2800" dirty="0"/>
                  <a:t>Up/Down(</a:t>
                </a:r>
                <a:r>
                  <a:rPr lang="en-US" altLang="ko-KR" dirty="0"/>
                  <a:t>Bidirectional</a:t>
                </a:r>
                <a:r>
                  <a:rPr lang="en-US" altLang="ko-KR" sz="2800" dirty="0"/>
                  <a:t>) shift register</a:t>
                </a:r>
                <a:endParaRPr lang="ko-KR" altLang="en-US" sz="28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그림 </a:t>
                </a: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5 – Up-Down(Bidirectional) shift register</a:t>
                </a:r>
                <a:r>
                  <a:rPr lang="ko-KR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구조</a:t>
                </a:r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buFontTx/>
                  <a:buChar char="-"/>
                </a:pP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데이터가 왼쪽 또는 오른쪽으로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shift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될 지를 정할 수 있는 레지스터</a:t>
                </a: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buFontTx/>
                  <a:buChar char="-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Shift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되는 방향은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RIGHT/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1800" i="1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ko-KR" sz="1800" b="0" i="0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a:rPr lang="en-US" altLang="ko-KR" sz="1800" b="0" i="1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𝐸𝐹𝑇</m:t>
                        </m:r>
                      </m:e>
                    </m:bar>
                  </m:oMath>
                </a14:m>
                <a:r>
                  <a:rPr lang="en-US" altLang="ko-KR" sz="1800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라는 제어선이 결정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ko-KR" sz="18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:r>
                  <a:rPr lang="ko-KR" altLang="ko-KR" sz="1800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제어선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HIGH</a:t>
                </a:r>
                <a:r>
                  <a:rPr lang="en-US" altLang="ko-KR" sz="18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레지스터 속 데이터 비트는 오른쪽 방향으로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shift</a:t>
                </a:r>
                <a:r>
                  <a:rPr lang="ko-KR" altLang="en-US" sz="18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된다</a:t>
                </a:r>
                <a:r>
                  <a:rPr lang="en-US" altLang="ko-KR" sz="18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G1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부터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G4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까지의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4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개의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AND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게이트가 활성화</a:t>
                </a:r>
                <a:r>
                  <a:rPr lang="ko-KR" altLang="en-US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되고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게이트들을 통해 왼쪽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flip-flop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output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 오른쪽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flip-flop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input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과 연결</a:t>
                </a:r>
                <a:r>
                  <a:rPr lang="ko-KR" altLang="en-US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된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다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en-US" altLang="ko-KR" sz="18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ko-KR" altLang="en-US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:r>
                  <a:rPr lang="ko-KR" altLang="en-US" sz="1800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제어선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LOW</a:t>
                </a:r>
                <a:r>
                  <a:rPr lang="en-US" altLang="ko-KR" sz="18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레지스터 속 데이터 비트는 왼쪽 방향으로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shift </a:t>
                </a:r>
                <a:r>
                  <a:rPr lang="ko-KR" altLang="en-US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된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다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G5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부터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G8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까지의 게이트가 활성화</a:t>
                </a:r>
                <a:r>
                  <a:rPr lang="ko-KR" altLang="en-US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되고</a:t>
                </a:r>
                <a:r>
                  <a:rPr lang="en-US" altLang="ko-KR" sz="18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오른쪽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flip-flop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output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 왼쪽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flip-flop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input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으로 가게끔 </a:t>
                </a:r>
                <a:r>
                  <a:rPr lang="ko-KR" altLang="en-US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한다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85D5359-E945-47B6-8891-CC033DE4F6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921" y="134911"/>
                <a:ext cx="12072079" cy="6723090"/>
              </a:xfrm>
              <a:blipFill>
                <a:blip r:embed="rId3"/>
                <a:stretch>
                  <a:fillRect l="-735" t="-1887" r="-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D029B6E-F762-4271-9468-6322B0419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53" y="1318282"/>
            <a:ext cx="7749916" cy="371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81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C4561-B5E7-4644-B1A0-6D73AE9C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84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sz="1700" dirty="0">
                <a:sym typeface="Wingdings" panose="05000000000000000000" pitchFamily="2" charset="2"/>
              </a:rPr>
              <a:t>팀원 별 기여도</a:t>
            </a:r>
            <a:r>
              <a:rPr lang="en-US" altLang="ko-KR" sz="1700" dirty="0">
                <a:sym typeface="Wingdings" panose="05000000000000000000" pitchFamily="2" charset="2"/>
              </a:rPr>
              <a:t>: </a:t>
            </a:r>
            <a:r>
              <a:rPr lang="ko-KR" altLang="en-US" sz="1700" dirty="0" err="1">
                <a:sym typeface="Wingdings" panose="05000000000000000000" pitchFamily="2" charset="2"/>
              </a:rPr>
              <a:t>우시아</a:t>
            </a:r>
            <a:r>
              <a:rPr lang="ko-KR" altLang="en-US" sz="1700" dirty="0">
                <a:sym typeface="Wingdings" panose="05000000000000000000" pitchFamily="2" charset="2"/>
              </a:rPr>
              <a:t> </a:t>
            </a:r>
            <a:r>
              <a:rPr lang="en-US" altLang="ko-KR" sz="1700" dirty="0">
                <a:sym typeface="Wingdings" panose="05000000000000000000" pitchFamily="2" charset="2"/>
              </a:rPr>
              <a:t>33.3, </a:t>
            </a:r>
            <a:r>
              <a:rPr lang="ko-KR" altLang="en-US" sz="1700" dirty="0" err="1">
                <a:sym typeface="Wingdings" panose="05000000000000000000" pitchFamily="2" charset="2"/>
              </a:rPr>
              <a:t>박준하</a:t>
            </a:r>
            <a:r>
              <a:rPr lang="ko-KR" altLang="en-US" sz="1700" dirty="0">
                <a:sym typeface="Wingdings" panose="05000000000000000000" pitchFamily="2" charset="2"/>
              </a:rPr>
              <a:t> </a:t>
            </a:r>
            <a:r>
              <a:rPr lang="en-US" altLang="ko-KR" sz="1700" dirty="0">
                <a:sym typeface="Wingdings" panose="05000000000000000000" pitchFamily="2" charset="2"/>
              </a:rPr>
              <a:t>33.3, </a:t>
            </a:r>
            <a:r>
              <a:rPr lang="ko-KR" altLang="en-US" sz="1700" dirty="0">
                <a:sym typeface="Wingdings" panose="05000000000000000000" pitchFamily="2" charset="2"/>
              </a:rPr>
              <a:t>전찬 </a:t>
            </a:r>
            <a:r>
              <a:rPr lang="en-US" altLang="ko-KR" sz="1700" dirty="0">
                <a:sym typeface="Wingdings" panose="05000000000000000000" pitchFamily="2" charset="2"/>
              </a:rPr>
              <a:t>33.3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584866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B347-BBA3-4241-9C59-67CB0A71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436C5-66B9-4690-AD0E-4CD51704C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Digital Fundamentals by Thomas L. Floyd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서강대학교 컴퓨터공학실험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2 13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 강의자료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06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6968F-592B-4075-96D5-EB978383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E3B7B-5D60-4B99-B5E2-78963F56C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Shift 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Ring counter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UP DOWN Counter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Ripple Counter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기타 이론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2400" dirty="0"/>
              <a:t>Serial-in/Parallel-out</a:t>
            </a:r>
            <a:r>
              <a:rPr lang="ko-KR" altLang="en-US" sz="2400" dirty="0"/>
              <a:t> </a:t>
            </a:r>
            <a:r>
              <a:rPr lang="en-US" altLang="ko-KR" sz="2400" dirty="0"/>
              <a:t>register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2400" dirty="0"/>
              <a:t>Parallel-in/Serial-out register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2400" dirty="0"/>
              <a:t>Up/Down shift register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246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81AC4-41E7-43C9-B8B8-23E71C8D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Shift register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52A88-8684-4858-8A5B-5A9EA45FC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92" y="1439056"/>
            <a:ext cx="12027108" cy="5261547"/>
          </a:xfrm>
        </p:spPr>
        <p:txBody>
          <a:bodyPr>
            <a:normAutofit/>
          </a:bodyPr>
          <a:lstStyle/>
          <a:p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디지털 시스템에서 데이터의 저장 및 전송에 있어 중요한 역할을 하는 순차 회로로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여러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flip-flop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들의 집합으로 구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그림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– Shift register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구조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 flip-flop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구성된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4-bit shift register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flip-flop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Q output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다음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flip-flop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 input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가게끔 연결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Stage: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flip-flop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들이 하나의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clock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연동되어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동작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하나의 비트에 대한 저장공간을 제공</a:t>
            </a:r>
          </a:p>
          <a:p>
            <a:pPr marL="0" indent="0">
              <a:buNone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2E3C4-8C35-49F1-97D0-AC2E054EB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16" y="3195401"/>
            <a:ext cx="6565302" cy="224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1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88E0E-7C9D-4B3D-B7A5-E5F989BF4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62" y="149901"/>
            <a:ext cx="11707318" cy="6385810"/>
          </a:xfrm>
        </p:spPr>
        <p:txBody>
          <a:bodyPr/>
          <a:lstStyle/>
          <a:p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– Shift register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데이터 저장 예시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1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첫번째 </a:t>
            </a:r>
            <a:r>
              <a:rPr lang="en-US" altLang="ko-KR" sz="1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clock pulse: 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FF0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input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들어와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FF0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RESET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en-US" sz="1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두번째 </a:t>
            </a:r>
            <a:r>
              <a:rPr lang="en-US" altLang="ko-KR" sz="1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clock pulse: 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FF1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input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FF0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output 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들어오므로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FF1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RESET. FF0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input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받으므로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SET.</a:t>
            </a:r>
          </a:p>
          <a:p>
            <a:pPr marL="0" indent="0">
              <a:buNone/>
            </a:pPr>
            <a:r>
              <a:rPr lang="ko-KR" altLang="en-US" sz="1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세번째 </a:t>
            </a:r>
            <a:r>
              <a:rPr lang="en-US" altLang="ko-KR" sz="1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clock pulse: 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FF2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FF1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output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input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받아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RESET. FF1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FF0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output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받아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FF0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받아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RESET.</a:t>
            </a:r>
          </a:p>
          <a:p>
            <a:pPr marL="0" indent="0">
              <a:buNone/>
            </a:pPr>
            <a:r>
              <a:rPr lang="ko-KR" altLang="en-US" sz="1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네번째 </a:t>
            </a:r>
            <a:r>
              <a:rPr lang="en-US" altLang="ko-KR" sz="1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clock pulse: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FF0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SET, FF1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RESET, FF2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SET, FF3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RESET.</a:t>
            </a:r>
          </a:p>
          <a:p>
            <a:pPr marL="0" indent="0">
              <a:buNone/>
            </a:pP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4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clock pulse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거쳐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shift register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모든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data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저장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ko-KR" altLang="en-US" sz="18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76282C-1730-4CA8-B5C0-29E01197B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98" y="816496"/>
            <a:ext cx="8071736" cy="261250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6279297-8E21-4F4B-B4B0-24D87B8DA7F8}"/>
              </a:ext>
            </a:extLst>
          </p:cNvPr>
          <p:cNvCxnSpPr/>
          <p:nvPr/>
        </p:nvCxnSpPr>
        <p:spPr>
          <a:xfrm>
            <a:off x="2939143" y="1943100"/>
            <a:ext cx="1224643" cy="35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372E522-46A7-074D-B1F7-3DFA6C0A1477}"/>
              </a:ext>
            </a:extLst>
          </p:cNvPr>
          <p:cNvCxnSpPr/>
          <p:nvPr/>
        </p:nvCxnSpPr>
        <p:spPr>
          <a:xfrm>
            <a:off x="2939142" y="2302329"/>
            <a:ext cx="1224643" cy="35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4626214-739C-A24A-9CB0-FDF03A15A777}"/>
              </a:ext>
            </a:extLst>
          </p:cNvPr>
          <p:cNvCxnSpPr/>
          <p:nvPr/>
        </p:nvCxnSpPr>
        <p:spPr>
          <a:xfrm>
            <a:off x="2939141" y="2669722"/>
            <a:ext cx="1224643" cy="35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094FD4A-2501-A44E-B032-1C3B0750A3C8}"/>
              </a:ext>
            </a:extLst>
          </p:cNvPr>
          <p:cNvCxnSpPr/>
          <p:nvPr/>
        </p:nvCxnSpPr>
        <p:spPr>
          <a:xfrm>
            <a:off x="4648466" y="2310493"/>
            <a:ext cx="1224643" cy="35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9A7B650-00A4-9341-A590-E54A2A4CFF09}"/>
              </a:ext>
            </a:extLst>
          </p:cNvPr>
          <p:cNvCxnSpPr/>
          <p:nvPr/>
        </p:nvCxnSpPr>
        <p:spPr>
          <a:xfrm>
            <a:off x="4648466" y="2669722"/>
            <a:ext cx="1224643" cy="35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C89FDA4-E923-B64E-813E-3E8AAE26007C}"/>
              </a:ext>
            </a:extLst>
          </p:cNvPr>
          <p:cNvCxnSpPr/>
          <p:nvPr/>
        </p:nvCxnSpPr>
        <p:spPr>
          <a:xfrm>
            <a:off x="6318893" y="2669722"/>
            <a:ext cx="1224643" cy="35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24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EA919-CE02-4201-8A42-3FD5CEF31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23" y="284813"/>
            <a:ext cx="11737298" cy="6385810"/>
          </a:xfrm>
        </p:spPr>
        <p:txBody>
          <a:bodyPr/>
          <a:lstStyle/>
          <a:p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2 - Shift register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데이터 출력 예시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clock pulse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마다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FF3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들어있는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bit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0, 1, 0, 1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순차적으로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나온다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8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FA2651-03EC-40FA-901B-852EE80F6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11" y="826790"/>
            <a:ext cx="8433456" cy="26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44536-E7DA-488D-AF3B-99676828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Ring Counter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8C012-9F37-46CB-8DC4-4CC300A4F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shift register</a:t>
            </a:r>
            <a:r>
              <a:rPr lang="ko-KR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사용한 동기식 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counter</a:t>
            </a:r>
            <a:r>
              <a:rPr lang="ko-KR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shift register</a:t>
            </a:r>
            <a:r>
              <a:rPr lang="ko-KR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마지막 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flip-flop</a:t>
            </a:r>
            <a:r>
              <a:rPr lang="ko-KR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output</a:t>
            </a:r>
            <a:r>
              <a:rPr lang="ko-KR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첫 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flip-flop</a:t>
            </a:r>
            <a:r>
              <a:rPr lang="ko-KR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input</a:t>
            </a:r>
            <a:r>
              <a:rPr lang="ko-KR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연결한 구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그림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 – 10-bit ring counter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구조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마지막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flip-flop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첫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flip-flop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연결되면서 고리 형태를 띠고 있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ko-KR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B02910-5F04-4556-AB7D-138059BA3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4148"/>
            <a:ext cx="9177000" cy="27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4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58E18-65C7-43EB-8BC3-BF9BA693F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91" y="44970"/>
            <a:ext cx="11842229" cy="6475751"/>
          </a:xfrm>
        </p:spPr>
        <p:txBody>
          <a:bodyPr/>
          <a:lstStyle/>
          <a:p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 – 10-bit ring counter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sequence</a:t>
            </a:r>
            <a:endParaRPr lang="ko-KR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counter 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속 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다음 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flip-flop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shift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되는 형태를 가</a:t>
            </a:r>
            <a:r>
              <a:rPr lang="ko-KR" altLang="en-US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진다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counter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계수를 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decoding 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과정 없이 직접적으로 알 수 있다</a:t>
            </a:r>
            <a:r>
              <a:rPr lang="en-US" altLang="ko-KR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44CFB6-E138-4035-9FAE-C804A4721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89" y="776755"/>
            <a:ext cx="10518369" cy="417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6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34CAE-825E-4EE6-AEC5-F1F5AA39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UP DOWN Counter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8D5C7F-4F4C-4DE3-A34F-3B1DF9509C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602" y="1597546"/>
                <a:ext cx="10515600" cy="4351338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en-US" altLang="ko-KR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counter</a:t>
                </a:r>
                <a:r>
                  <a:rPr lang="ko-KR" altLang="ko-KR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계수가 </a:t>
                </a:r>
                <a:r>
                  <a:rPr lang="en-US" altLang="ko-KR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clock pulse</a:t>
                </a:r>
                <a:r>
                  <a:rPr lang="ko-KR" altLang="ko-KR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 따라 증가할지 감소할지를 정할 수 있는 </a:t>
                </a:r>
                <a:r>
                  <a:rPr lang="en-US" altLang="ko-KR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counter. </a:t>
                </a:r>
              </a:p>
              <a:p>
                <a:r>
                  <a:rPr lang="en-US" altLang="ko-KR" sz="20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Up/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kern="100" dirty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ko-KR" sz="2000" kern="100" dirty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Down</m:t>
                        </m:r>
                      </m:e>
                    </m:bar>
                  </m:oMath>
                </a14:m>
                <a:r>
                  <a:rPr lang="en-US" altLang="ko-KR" sz="20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: </a:t>
                </a:r>
                <a:r>
                  <a:rPr lang="en-US" altLang="ko-KR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3-bit up-down counter</a:t>
                </a:r>
                <a:r>
                  <a:rPr lang="ko-KR" altLang="ko-KR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경우</a:t>
                </a:r>
                <a:r>
                  <a:rPr lang="en-US" altLang="ko-KR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일반적인 </a:t>
                </a:r>
                <a:r>
                  <a:rPr lang="en-US" altLang="ko-KR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3-bit counter</a:t>
                </a:r>
                <a:r>
                  <a:rPr lang="ko-KR" altLang="ko-KR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sequence</a:t>
                </a:r>
                <a:r>
                  <a:rPr lang="ko-KR" altLang="ko-KR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에서 방향을 원하는 대로 조절할 수 있</a:t>
                </a:r>
                <a:r>
                  <a:rPr lang="ko-KR" altLang="en-US" sz="20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고</a:t>
                </a:r>
                <a:r>
                  <a:rPr lang="en-US" altLang="ko-KR" sz="20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</a:t>
                </a:r>
                <a:r>
                  <a:rPr lang="en-US" altLang="ko-KR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이러한 조절은 일반적으로 </a:t>
                </a:r>
                <a:r>
                  <a:rPr lang="en-US" altLang="ko-KR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Up/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ko-KR" sz="2000" b="0" i="0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Down</m:t>
                        </m:r>
                      </m:e>
                    </m:bar>
                  </m:oMath>
                </a14:m>
                <a:r>
                  <a:rPr lang="en-US" altLang="ko-KR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제어선의 </a:t>
                </a:r>
                <a:r>
                  <a:rPr lang="en-US" altLang="ko-KR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level</a:t>
                </a:r>
                <a:r>
                  <a:rPr lang="ko-KR" altLang="ko-KR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을 통해 이루어</a:t>
                </a:r>
                <a:r>
                  <a:rPr lang="ko-KR" altLang="en-US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진다</a:t>
                </a:r>
                <a:r>
                  <a:rPr lang="en-US" altLang="ko-KR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2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8D5C7F-4F4C-4DE3-A34F-3B1DF9509C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602" y="1597546"/>
                <a:ext cx="10515600" cy="4351338"/>
              </a:xfrm>
              <a:blipFill>
                <a:blip r:embed="rId3"/>
                <a:stretch>
                  <a:fillRect l="-483" t="-14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92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BDA4C9-2B8C-4B16-8743-FCA15E2895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883" y="251085"/>
                <a:ext cx="13611069" cy="635582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ko-KR" altLang="ko-KR" sz="20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그림 </a:t>
                </a:r>
                <a:r>
                  <a:rPr lang="en-US" altLang="ko-KR" sz="20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10 – 3-bit up-down counter</a:t>
                </a:r>
                <a:r>
                  <a:rPr lang="ko-KR" altLang="ko-KR" sz="20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20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sequence</a:t>
                </a:r>
              </a:p>
              <a:p>
                <a:endParaRPr lang="en-US" altLang="ko-KR" sz="20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20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20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20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20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20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20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20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20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20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20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20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20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  <a:buFontTx/>
                  <a:buChar char="-"/>
                </a:pPr>
                <a:r>
                  <a:rPr lang="en-US" altLang="ko-KR" sz="16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Q0: </a:t>
                </a:r>
                <a:r>
                  <a:rPr lang="en-US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Up mode, Down mode</a:t>
                </a:r>
                <a:r>
                  <a:rPr lang="ko-KR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와 관계없이</a:t>
                </a:r>
                <a:r>
                  <a:rPr lang="en-US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clock pulse</a:t>
                </a:r>
                <a:r>
                  <a:rPr lang="ko-KR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 주어지면 항상 바</a:t>
                </a:r>
                <a:r>
                  <a:rPr lang="ko-KR" altLang="en-US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뀐</a:t>
                </a:r>
                <a:r>
                  <a:rPr lang="ko-KR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다</a:t>
                </a:r>
                <a:r>
                  <a:rPr lang="en-US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따라서</a:t>
                </a:r>
                <a:r>
                  <a:rPr lang="en-US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6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6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ko-KR" sz="16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  <a:buFontTx/>
                  <a:buChar char="-"/>
                </a:pPr>
                <a:r>
                  <a:rPr lang="en-US" altLang="ko-KR" sz="16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Q1: </a:t>
                </a:r>
                <a:r>
                  <a:rPr lang="en-US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Up mode</a:t>
                </a:r>
                <a:r>
                  <a:rPr lang="ko-KR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일 때는 </a:t>
                </a:r>
                <a:r>
                  <a:rPr lang="en-US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Q0</a:t>
                </a:r>
                <a:r>
                  <a:rPr lang="ko-KR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 </a:t>
                </a:r>
                <a:r>
                  <a:rPr lang="en-US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ko-KR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이어야 바뀌고 </a:t>
                </a:r>
                <a:r>
                  <a:rPr lang="en-US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Down mode</a:t>
                </a:r>
                <a:r>
                  <a:rPr lang="ko-KR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일 때는 </a:t>
                </a:r>
                <a:r>
                  <a:rPr lang="en-US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Q0</a:t>
                </a:r>
                <a:r>
                  <a:rPr lang="ko-KR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 </a:t>
                </a:r>
                <a:r>
                  <a:rPr lang="en-US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</a:t>
                </a:r>
                <a:r>
                  <a:rPr lang="ko-KR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이어야 바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뀐</a:t>
                </a:r>
                <a:r>
                  <a:rPr lang="ko-KR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다</a:t>
                </a:r>
                <a:r>
                  <a:rPr lang="en-US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en-US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따라서</a:t>
                </a:r>
                <a:r>
                  <a:rPr lang="en-US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6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𝑈𝑃</m:t>
                        </m:r>
                      </m:e>
                    </m:d>
                    <m:r>
                      <a:rPr lang="en-US" altLang="ko-KR" sz="16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ko-KR" altLang="ko-KR" sz="1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ko-KR" altLang="ko-KR" sz="16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16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𝐷𝑂𝑊𝑁</m:t>
                        </m:r>
                      </m:e>
                    </m:d>
                  </m:oMath>
                </a14:m>
                <a:endParaRPr lang="en-US" altLang="ko-KR" sz="16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  <a:buFontTx/>
                  <a:buChar char="-"/>
                </a:pPr>
                <a:r>
                  <a:rPr lang="en-US" altLang="ko-KR" sz="16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Q2:  </a:t>
                </a:r>
                <a:r>
                  <a:rPr lang="en-US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Up mode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일 때는</a:t>
                </a:r>
                <a:r>
                  <a:rPr lang="ko-KR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Q0</a:t>
                </a:r>
                <a:r>
                  <a:rPr lang="ko-KR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과</a:t>
                </a:r>
                <a:r>
                  <a:rPr lang="en-US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Q1</a:t>
                </a:r>
                <a:r>
                  <a:rPr lang="ko-KR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 모두 </a:t>
                </a:r>
                <a:r>
                  <a:rPr lang="en-US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ko-KR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이어야 바뀌고 </a:t>
                </a:r>
                <a:r>
                  <a:rPr lang="en-US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Down mode</a:t>
                </a:r>
                <a:r>
                  <a:rPr lang="ko-KR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일</a:t>
                </a:r>
                <a:r>
                  <a:rPr lang="en-US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때는 모두 </a:t>
                </a:r>
                <a:r>
                  <a:rPr lang="en-US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</a:t>
                </a:r>
                <a:r>
                  <a:rPr lang="ko-KR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이어야 바</a:t>
                </a:r>
                <a:r>
                  <a:rPr lang="ko-KR" altLang="en-US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뀐</a:t>
                </a:r>
                <a:r>
                  <a:rPr lang="ko-KR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다</a:t>
                </a:r>
                <a:r>
                  <a:rPr lang="en-US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</a:t>
                </a:r>
                <a:r>
                  <a:rPr lang="ko-KR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따라서</a:t>
                </a:r>
                <a:r>
                  <a:rPr lang="en-US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16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6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6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ko-KR" altLang="ko-KR" sz="1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6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𝑈𝑃</m:t>
                        </m:r>
                      </m:e>
                    </m:d>
                    <m:r>
                      <a:rPr lang="en-US" altLang="ko-KR" sz="16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+(</m:t>
                    </m:r>
                    <m:acc>
                      <m:accPr>
                        <m:chr m:val="̅"/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ko-KR" sz="1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6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ko-KR" sz="16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ko-KR" sz="1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6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ko-KR" sz="160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∙</m:t>
                    </m:r>
                    <m:bar>
                      <m:barPr>
                        <m:pos m:val="top"/>
                        <m:ctrlPr>
                          <a:rPr lang="en-US" altLang="ko-KR" sz="1600" i="1" kern="100" dirty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ko-KR" sz="1600" kern="100" dirty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Down</m:t>
                        </m:r>
                      </m:e>
                    </m:bar>
                    <m:r>
                      <a:rPr lang="en-US" altLang="ko-KR" sz="16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16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ko-KR" sz="2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BDA4C9-2B8C-4B16-8743-FCA15E2895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883" y="251085"/>
                <a:ext cx="13611069" cy="6355829"/>
              </a:xfrm>
              <a:blipFill>
                <a:blip r:embed="rId3"/>
                <a:stretch>
                  <a:fillRect l="-280" t="-17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789344E-9CA6-4784-99D9-439684BA3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09" y="681037"/>
            <a:ext cx="7881741" cy="384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2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1924</Words>
  <Application>Microsoft Macintosh PowerPoint</Application>
  <PresentationFormat>와이드스크린</PresentationFormat>
  <Paragraphs>235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Cambria Math</vt:lpstr>
      <vt:lpstr>Wingdings</vt:lpstr>
      <vt:lpstr>Office 테마</vt:lpstr>
      <vt:lpstr>13주차</vt:lpstr>
      <vt:lpstr>목차</vt:lpstr>
      <vt:lpstr>1. Shift register</vt:lpstr>
      <vt:lpstr>PowerPoint 프레젠테이션</vt:lpstr>
      <vt:lpstr>PowerPoint 프레젠테이션</vt:lpstr>
      <vt:lpstr>2. Ring Counter</vt:lpstr>
      <vt:lpstr>PowerPoint 프레젠테이션</vt:lpstr>
      <vt:lpstr>3. UP DOWN Counter</vt:lpstr>
      <vt:lpstr>PowerPoint 프레젠테이션</vt:lpstr>
      <vt:lpstr>PowerPoint 프레젠테이션</vt:lpstr>
      <vt:lpstr>PowerPoint 프레젠테이션</vt:lpstr>
      <vt:lpstr>4. Ripple Counter</vt:lpstr>
      <vt:lpstr>PowerPoint 프레젠테이션</vt:lpstr>
      <vt:lpstr>5. 기타 이론</vt:lpstr>
      <vt:lpstr>PowerPoint 프레젠테이션</vt:lpstr>
      <vt:lpstr>PowerPoint 프레젠테이션</vt:lpstr>
      <vt:lpstr>감사합니다    팀원 별 기여도: 우시아 33.3, 박준하 33.3, 전찬 33.3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13주차</dc:title>
  <dc:creator>우시아</dc:creator>
  <cp:lastModifiedBy>Microsoft Office User</cp:lastModifiedBy>
  <cp:revision>39</cp:revision>
  <dcterms:created xsi:type="dcterms:W3CDTF">2021-11-29T22:14:40Z</dcterms:created>
  <dcterms:modified xsi:type="dcterms:W3CDTF">2021-12-01T16:47:51Z</dcterms:modified>
</cp:coreProperties>
</file>